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95" r:id="rId3"/>
    <p:sldId id="319" r:id="rId4"/>
    <p:sldId id="320" r:id="rId5"/>
    <p:sldId id="325" r:id="rId6"/>
    <p:sldId id="326" r:id="rId7"/>
    <p:sldId id="322" r:id="rId8"/>
    <p:sldId id="310" r:id="rId9"/>
    <p:sldId id="300" r:id="rId10"/>
    <p:sldId id="308" r:id="rId11"/>
    <p:sldId id="309" r:id="rId12"/>
    <p:sldId id="305" r:id="rId13"/>
    <p:sldId id="306" r:id="rId14"/>
    <p:sldId id="307" r:id="rId15"/>
    <p:sldId id="327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1BD38"/>
    <a:srgbClr val="F8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sh\Downloads\SBPL042%20HeLa%2024HRS%20MTT%20ASSA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sh\Downloads\SBPL042%20K562%2024HRS%20MTT%20ASSA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ash\Downloads\SBPL042%20HeLa%2024HRS%20MTT%20ASSA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lang="en-US" sz="12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 i="1" baseline="0"/>
              <a:t>Berberis aristata</a:t>
            </a:r>
            <a:r>
              <a:rPr lang="en-US" sz="1200" baseline="0"/>
              <a:t> vs HeLa</a:t>
            </a:r>
            <a:endParaRPr lang="en-US" sz="1200"/>
          </a:p>
        </c:rich>
      </c:tx>
      <c:layout>
        <c:manualLayout>
          <c:xMode val="edge"/>
          <c:yMode val="edge"/>
          <c:x val="0.34599024324440431"/>
          <c:y val="5.7142857142857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2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29980096620999"/>
          <c:y val="0.16712962962962999"/>
          <c:w val="0.78756098569990496"/>
          <c:h val="0.6288564993205639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name>Log (Berberis aristata vs HeLa)</c:name>
            <c:spPr>
              <a:ln w="15875" cap="rnd">
                <a:solidFill>
                  <a:schemeClr val="tx1"/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-1.1477065908831779E-2"/>
                  <c:y val="-0.2030290073748901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COMBINED!$E$2:$I$2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xVal>
          <c:yVal>
            <c:numRef>
              <c:f>COMBINED!$E$5:$I$5</c:f>
              <c:numCache>
                <c:formatCode>General</c:formatCode>
                <c:ptCount val="5"/>
                <c:pt idx="0">
                  <c:v>83.515490865817</c:v>
                </c:pt>
                <c:pt idx="1">
                  <c:v>52.779279197439465</c:v>
                </c:pt>
                <c:pt idx="2">
                  <c:v>31.28928925064271</c:v>
                </c:pt>
                <c:pt idx="3">
                  <c:v>18.21785397419476</c:v>
                </c:pt>
                <c:pt idx="4">
                  <c:v>7.1953076976650534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22-4E5F-9195-72794F7A2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7635392"/>
        <c:axId val="1766149744"/>
      </c:scatterChart>
      <c:valAx>
        <c:axId val="1757635392"/>
        <c:scaling>
          <c:orientation val="minMax"/>
          <c:max val="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200" b="1"/>
                  <a:t>Concentration of </a:t>
                </a:r>
                <a:r>
                  <a:rPr lang="en-US" sz="1200" b="1" i="1" u="none" strike="noStrike" kern="1200" spc="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Berberis aristata</a:t>
                </a:r>
                <a:r>
                  <a:rPr lang="en-IN" sz="1200" b="1"/>
                  <a:t> (µg/ml)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66149744"/>
        <c:crosses val="autoZero"/>
        <c:crossBetween val="midCat"/>
        <c:majorUnit val="50"/>
        <c:minorUnit val="20"/>
      </c:valAx>
      <c:valAx>
        <c:axId val="176614974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200" b="1"/>
                  <a:t>Cell 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57635392"/>
        <c:crosses val="autoZero"/>
        <c:crossBetween val="midCat"/>
        <c:majorUnit val="20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66228567692838725"/>
          <c:y val="0.15784699014515355"/>
          <c:w val="0.29829456018946393"/>
          <c:h val="0.22368430027574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2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 b="1" i="1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Berberis aristata</a:t>
            </a:r>
            <a:r>
              <a:rPr lang="en-US" sz="12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 K562</a:t>
            </a:r>
          </a:p>
        </c:rich>
      </c:tx>
      <c:layout>
        <c:manualLayout>
          <c:xMode val="edge"/>
          <c:yMode val="edge"/>
          <c:x val="0.34599024324440431"/>
          <c:y val="5.71428571428571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en-US" sz="12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94213195992028"/>
          <c:y val="0.10468645689130528"/>
          <c:w val="0.84384562738113911"/>
          <c:h val="0.63806490091684775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name>Log (Berberis aristata vs K562)</c:name>
            <c:spPr>
              <a:ln w="15875" cap="rnd">
                <a:solidFill>
                  <a:schemeClr val="tx1"/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-1.1477065908831779E-2"/>
                  <c:y val="-0.2030290073748901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COMBINED!$D$2:$H$2</c:f>
              <c:numCache>
                <c:formatCode>General</c:formatCode>
                <c:ptCount val="5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500</c:v>
                </c:pt>
              </c:numCache>
            </c:numRef>
          </c:xVal>
          <c:yVal>
            <c:numRef>
              <c:f>COMBINED!$D$5:$H$5</c:f>
              <c:numCache>
                <c:formatCode>General</c:formatCode>
                <c:ptCount val="5"/>
                <c:pt idx="0">
                  <c:v>87.900840015075858</c:v>
                </c:pt>
                <c:pt idx="1">
                  <c:v>74.870151326624907</c:v>
                </c:pt>
                <c:pt idx="2">
                  <c:v>66.179131795112724</c:v>
                </c:pt>
                <c:pt idx="3">
                  <c:v>61.437073732362009</c:v>
                </c:pt>
                <c:pt idx="4">
                  <c:v>56.893660906514114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A1-41F1-B415-3E753FF5FE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7635392"/>
        <c:axId val="1766149744"/>
      </c:scatterChart>
      <c:valAx>
        <c:axId val="1757635392"/>
        <c:scaling>
          <c:orientation val="minMax"/>
          <c:max val="5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200" b="1"/>
                  <a:t>Concentration of </a:t>
                </a:r>
                <a:r>
                  <a:rPr lang="en-US" sz="1200" b="1" i="1" u="none" strike="noStrike" kern="1200" spc="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Berberis aristata</a:t>
                </a:r>
                <a:r>
                  <a:rPr lang="en-IN" sz="1200" b="1"/>
                  <a:t> (µg/ml)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en-US" sz="12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66149744"/>
        <c:crosses val="autoZero"/>
        <c:crossBetween val="midCat"/>
        <c:majorUnit val="50"/>
        <c:minorUnit val="20"/>
      </c:valAx>
      <c:valAx>
        <c:axId val="1766149744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IN" sz="1200" b="1"/>
                  <a:t>Cell viability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2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757635392"/>
        <c:crosses val="autoZero"/>
        <c:crossBetween val="midCat"/>
        <c:majorUnit val="20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64251742466369655"/>
          <c:y val="0.48611450663122641"/>
          <c:w val="0.31559178092106832"/>
          <c:h val="0.22368430027574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just"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Comparative analysis of effect of crude extract of </a:t>
            </a:r>
            <a:r>
              <a:rPr lang="en-US" sz="1800" b="1" i="1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Berberis aristata</a:t>
            </a:r>
            <a:r>
              <a:rPr lang="en-US" sz="1800" b="1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cancer cell lines</a:t>
            </a:r>
          </a:p>
        </c:rich>
      </c:tx>
      <c:layout>
        <c:manualLayout>
          <c:xMode val="edge"/>
          <c:yMode val="edge"/>
          <c:x val="0.16604091456077019"/>
          <c:y val="1.8554482660742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Sheet1!$B$19:$B$23</c:f>
              <c:numCache>
                <c:formatCode>General</c:formatCode>
                <c:ptCount val="5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53-4151-A62A-875BB350D7FD}"/>
            </c:ext>
          </c:extLst>
        </c:ser>
        <c:ser>
          <c:idx val="1"/>
          <c:order val="1"/>
          <c:tx>
            <c:strRef>
              <c:f>Sheet1!$C$18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Sheet1!$C$19:$C$23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3C53-4151-A62A-875BB350D7FD}"/>
            </c:ext>
          </c:extLst>
        </c:ser>
        <c:ser>
          <c:idx val="2"/>
          <c:order val="2"/>
          <c:tx>
            <c:strRef>
              <c:f>Sheet1!$D$18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Dev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Sheet1!$D$19:$D$23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3C53-4151-A62A-875BB350D7FD}"/>
            </c:ext>
          </c:extLst>
        </c:ser>
        <c:ser>
          <c:idx val="3"/>
          <c:order val="3"/>
          <c:tx>
            <c:strRef>
              <c:f>Sheet1!$E$18</c:f>
              <c:strCache>
                <c:ptCount val="1"/>
                <c:pt idx="0">
                  <c:v>HeLa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83.515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C53-4151-A62A-875BB350D7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52.779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C53-4151-A62A-875BB350D7F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31.289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C53-4151-A62A-875BB350D7F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18.217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C53-4151-A62A-875BB350D7F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7.195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C53-4151-A62A-875BB350D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6000" tIns="19050" rIns="1440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(Sheet1!$E$6,Sheet1!$F$6,Sheet1!$G$6,Sheet1!$H$6:$I$6,Sheet1!$I$6,Sheet1!$J$6)</c:f>
                <c:numCache>
                  <c:formatCode>General</c:formatCode>
                  <c:ptCount val="7"/>
                  <c:pt idx="0">
                    <c:v>0.27136667750907878</c:v>
                  </c:pt>
                  <c:pt idx="1">
                    <c:v>0.35803057944956507</c:v>
                  </c:pt>
                  <c:pt idx="2">
                    <c:v>0.5884473588829886</c:v>
                  </c:pt>
                  <c:pt idx="3">
                    <c:v>0.86789695745012441</c:v>
                  </c:pt>
                  <c:pt idx="4">
                    <c:v>1.060388243044891</c:v>
                  </c:pt>
                  <c:pt idx="5">
                    <c:v>1.060388243044891</c:v>
                  </c:pt>
                  <c:pt idx="6">
                    <c:v>0.32545801346388875</c:v>
                  </c:pt>
                </c:numCache>
              </c:numRef>
            </c:plus>
            <c:minus>
              <c:numRef>
                <c:f>(Sheet1!$E$6,Sheet1!$F$6,Sheet1!$G$6,Sheet1!$H$6,Sheet1!$I$6,Sheet1!$J$6)</c:f>
                <c:numCache>
                  <c:formatCode>General</c:formatCode>
                  <c:ptCount val="6"/>
                  <c:pt idx="0">
                    <c:v>0.27136667750907878</c:v>
                  </c:pt>
                  <c:pt idx="1">
                    <c:v>0.35803057944956507</c:v>
                  </c:pt>
                  <c:pt idx="2">
                    <c:v>0.5884473588829886</c:v>
                  </c:pt>
                  <c:pt idx="3">
                    <c:v>0.86789695745012441</c:v>
                  </c:pt>
                  <c:pt idx="4">
                    <c:v>1.060388243044891</c:v>
                  </c:pt>
                  <c:pt idx="5">
                    <c:v>0.32545801346388875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Sheet1!$E$19:$E$23</c:f>
              <c:numCache>
                <c:formatCode>General</c:formatCode>
                <c:ptCount val="5"/>
                <c:pt idx="0">
                  <c:v>83.515490865817</c:v>
                </c:pt>
                <c:pt idx="1">
                  <c:v>52.779279197439465</c:v>
                </c:pt>
                <c:pt idx="2">
                  <c:v>31.28928925064271</c:v>
                </c:pt>
                <c:pt idx="3">
                  <c:v>18.21785397419476</c:v>
                </c:pt>
                <c:pt idx="4">
                  <c:v>7.1953076976650534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53-4151-A62A-875BB350D7FD}"/>
            </c:ext>
          </c:extLst>
        </c:ser>
        <c:ser>
          <c:idx val="4"/>
          <c:order val="4"/>
          <c:tx>
            <c:strRef>
              <c:f>Sheet1!$F$18</c:f>
              <c:strCache>
                <c:ptCount val="1"/>
                <c:pt idx="0">
                  <c:v>K562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horzOverflow="clip" vert="horz" wrap="square" lIns="38100" tIns="7200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87.900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7200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9-3C53-4151-A62A-875BB350D7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74.870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3C53-4151-A62A-875BB350D7F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66.179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C53-4151-A62A-875BB350D7F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61.437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C53-4151-A62A-875BB350D7F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56.893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C53-4151-A62A-875BB350D7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(Sheet1!$E$14,Sheet1!$F$14,Sheet1!$G$14,Sheet1!$H$14,Sheet1!$I$14)</c:f>
                <c:numCache>
                  <c:formatCode>General</c:formatCode>
                  <c:ptCount val="5"/>
                  <c:pt idx="0">
                    <c:v>0.82726458986339702</c:v>
                  </c:pt>
                  <c:pt idx="1">
                    <c:v>0.82014558743518606</c:v>
                  </c:pt>
                  <c:pt idx="2">
                    <c:v>0.42923933871663489</c:v>
                  </c:pt>
                  <c:pt idx="3">
                    <c:v>0.66672195818095159</c:v>
                  </c:pt>
                  <c:pt idx="4">
                    <c:v>1.0694019416846248</c:v>
                  </c:pt>
                </c:numCache>
              </c:numRef>
            </c:plus>
            <c:minus>
              <c:numRef>
                <c:f>(Sheet1!$E$14,Sheet1!$F$14,Sheet1!$G$14:$H$14,Sheet1!$H$14,Sheet1!$I$14)</c:f>
                <c:numCache>
                  <c:formatCode>General</c:formatCode>
                  <c:ptCount val="6"/>
                  <c:pt idx="0">
                    <c:v>0.82726458986339702</c:v>
                  </c:pt>
                  <c:pt idx="1">
                    <c:v>0.82014558743518606</c:v>
                  </c:pt>
                  <c:pt idx="2">
                    <c:v>0.42923933871663489</c:v>
                  </c:pt>
                  <c:pt idx="3">
                    <c:v>0.66672195818095159</c:v>
                  </c:pt>
                  <c:pt idx="4">
                    <c:v>0.66672195818095159</c:v>
                  </c:pt>
                  <c:pt idx="5">
                    <c:v>1.0694019416846248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Sheet1!$F$19:$F$23</c:f>
              <c:numCache>
                <c:formatCode>General</c:formatCode>
                <c:ptCount val="5"/>
                <c:pt idx="0">
                  <c:v>87.900840015075858</c:v>
                </c:pt>
                <c:pt idx="1">
                  <c:v>74.870151326624907</c:v>
                </c:pt>
                <c:pt idx="2">
                  <c:v>66.179131795112724</c:v>
                </c:pt>
                <c:pt idx="3">
                  <c:v>61.437073732362009</c:v>
                </c:pt>
                <c:pt idx="4">
                  <c:v>56.893660906514114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C53-4151-A62A-875BB350D7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-3"/>
        <c:axId val="856997391"/>
        <c:axId val="856999311"/>
      </c:barChart>
      <c:catAx>
        <c:axId val="8569973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Concentration </a:t>
                </a:r>
                <a:r>
                  <a:rPr lang="en-US" sz="1600" b="1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µg/ml</a:t>
                </a:r>
                <a:endParaRPr lang="en-US" sz="1600" b="1" i="0" u="none" strike="noStrike" kern="1200" baseline="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\1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6999311"/>
        <c:crosses val="autoZero"/>
        <c:auto val="1"/>
        <c:lblAlgn val="ctr"/>
        <c:lblOffset val="100"/>
        <c:tickLblSkip val="1"/>
        <c:noMultiLvlLbl val="0"/>
      </c:catAx>
      <c:valAx>
        <c:axId val="856999311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Viability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69973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0.73138</cdr:x>
      <cdr:y>0.52734</cdr:y>
    </cdr:from>
    <cdr:to>
      <cdr:x>0.8956</cdr:x>
      <cdr:y>0.57091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5E99043-0895-A748-0019-95D58F3A9857}"/>
            </a:ext>
          </a:extLst>
        </cdr:cNvPr>
        <cdr:cNvSpPr txBox="1"/>
      </cdr:nvSpPr>
      <cdr:spPr>
        <a:xfrm xmlns:a="http://schemas.openxmlformats.org/drawingml/2006/main">
          <a:off x="4130270" y="1761283"/>
          <a:ext cx="927390" cy="145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N" sz="1100" kern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0.05491</cdr:x>
      <cdr:y>0.80237</cdr:y>
    </cdr:from>
    <cdr:to>
      <cdr:x>0.14756</cdr:x>
      <cdr:y>0.88456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85733B7-479A-5256-CAB5-5B6EA533C943}"/>
            </a:ext>
          </a:extLst>
        </cdr:cNvPr>
        <cdr:cNvSpPr txBox="1"/>
      </cdr:nvSpPr>
      <cdr:spPr>
        <a:xfrm xmlns:a="http://schemas.openxmlformats.org/drawingml/2006/main">
          <a:off x="579504" y="3844391"/>
          <a:ext cx="977834" cy="393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Untreated</a:t>
          </a:r>
          <a:endParaRPr lang="en-IN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0.14581</cdr:x>
      <cdr:y>0.80272</cdr:y>
    </cdr:from>
    <cdr:to>
      <cdr:x>0.27827</cdr:x>
      <cdr:y>0.85573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685141C-4059-5CAB-C2E9-2023298E798F}"/>
            </a:ext>
          </a:extLst>
        </cdr:cNvPr>
        <cdr:cNvSpPr txBox="1"/>
      </cdr:nvSpPr>
      <cdr:spPr>
        <a:xfrm xmlns:a="http://schemas.openxmlformats.org/drawingml/2006/main">
          <a:off x="1592762" y="3846052"/>
          <a:ext cx="1446982" cy="253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</a:t>
          </a:r>
          <a:r>
            <a:rPr lang="en-IN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100</a:t>
          </a:r>
          <a:endParaRPr lang="en-IN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0.32688</cdr:x>
      <cdr:y>0.7969</cdr:y>
    </cdr:from>
    <cdr:to>
      <cdr:x>0.45935</cdr:x>
      <cdr:y>0.84991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C471421-7463-9985-CB56-3717C2B9BDD3}"/>
            </a:ext>
          </a:extLst>
        </cdr:cNvPr>
        <cdr:cNvSpPr txBox="1"/>
      </cdr:nvSpPr>
      <cdr:spPr>
        <a:xfrm xmlns:a="http://schemas.openxmlformats.org/drawingml/2006/main">
          <a:off x="3449793" y="3818191"/>
          <a:ext cx="1398049" cy="2539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200</a:t>
          </a:r>
        </a:p>
      </cdr:txBody>
    </cdr:sp>
  </cdr:relSizeAnchor>
  <cdr:relSizeAnchor xmlns:cdr="http://schemas.openxmlformats.org/drawingml/2006/chartDrawing">
    <cdr:from>
      <cdr:x>0.51284</cdr:x>
      <cdr:y>0.8034</cdr:y>
    </cdr:from>
    <cdr:to>
      <cdr:x>0.6453</cdr:x>
      <cdr:y>0.83521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FA8663E-9CE9-30DF-8AE2-8D54ABA26649}"/>
            </a:ext>
          </a:extLst>
        </cdr:cNvPr>
        <cdr:cNvSpPr txBox="1"/>
      </cdr:nvSpPr>
      <cdr:spPr>
        <a:xfrm xmlns:a="http://schemas.openxmlformats.org/drawingml/2006/main">
          <a:off x="5602068" y="3849331"/>
          <a:ext cx="1446982" cy="152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300</a:t>
          </a:r>
        </a:p>
      </cdr:txBody>
    </cdr:sp>
  </cdr:relSizeAnchor>
  <cdr:relSizeAnchor xmlns:cdr="http://schemas.openxmlformats.org/drawingml/2006/chartDrawing">
    <cdr:from>
      <cdr:x>0.69841</cdr:x>
      <cdr:y>0.79553</cdr:y>
    </cdr:from>
    <cdr:to>
      <cdr:x>0.83087</cdr:x>
      <cdr:y>0.84855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1A437C8F-13F7-7C50-D1C9-5E4DF6C92D35}"/>
            </a:ext>
          </a:extLst>
        </cdr:cNvPr>
        <cdr:cNvSpPr txBox="1"/>
      </cdr:nvSpPr>
      <cdr:spPr>
        <a:xfrm xmlns:a="http://schemas.openxmlformats.org/drawingml/2006/main">
          <a:off x="7629152" y="3811639"/>
          <a:ext cx="1446982" cy="25399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400</a:t>
          </a:r>
        </a:p>
      </cdr:txBody>
    </cdr:sp>
  </cdr:relSizeAnchor>
  <cdr:relSizeAnchor xmlns:cdr="http://schemas.openxmlformats.org/drawingml/2006/chartDrawing">
    <cdr:from>
      <cdr:x>0.86754</cdr:x>
      <cdr:y>0.79622</cdr:y>
    </cdr:from>
    <cdr:to>
      <cdr:x>1</cdr:x>
      <cdr:y>0.83863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57283EE6-4B39-8F16-EBFB-72F010EADFCB}"/>
            </a:ext>
          </a:extLst>
        </cdr:cNvPr>
        <cdr:cNvSpPr txBox="1"/>
      </cdr:nvSpPr>
      <cdr:spPr>
        <a:xfrm xmlns:a="http://schemas.openxmlformats.org/drawingml/2006/main">
          <a:off x="9155757" y="3814916"/>
          <a:ext cx="1397943" cy="2031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IN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500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E6B7-27A7-CF6A-6EB9-C641FF0E5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4BFD83-8337-61AC-8DE2-A295F4C0B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DF638-F268-5AED-3C50-DC1E48DB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56C3-2998-46B2-9FD0-7D784A0551E1}" type="datetimeFigureOut">
              <a:rPr lang="en-IN" smtClean="0"/>
              <a:t>16-09-2025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001C7-C0FE-CF27-5237-F67F7A315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B08E8-F03F-1CDE-0100-F39B3072A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3944-8BBB-4F4E-92E5-A25F7C88FF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49426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9069-27FB-EDD2-73C1-FB34E993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D0BF5-0116-3BF2-511C-7B515F9454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94C0E-D193-2CD4-98C5-A823EBED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56C3-2998-46B2-9FD0-7D784A0551E1}" type="datetimeFigureOut">
              <a:rPr lang="en-IN" smtClean="0"/>
              <a:t>16-09-2025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9E41C-C750-8E63-BF6E-6F9AC8F07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9E858-3BF1-5143-127F-4F74F205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3944-8BBB-4F4E-92E5-A25F7C88FF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825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BBAFFA-AA6D-E1BD-1C05-44D1784A2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9C3297-EAB5-E48E-BE4B-0BF83F3CC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3D2BB-E769-6DEE-6AB9-39E7FDCA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56C3-2998-46B2-9FD0-7D784A0551E1}" type="datetimeFigureOut">
              <a:rPr lang="en-IN" smtClean="0"/>
              <a:t>16-09-2025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E8486-AB79-5667-11EC-CF05892E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BE477-571A-D4C9-47AE-EDD59E17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3944-8BBB-4F4E-92E5-A25F7C88FF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412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1D9BA-5471-F4E1-9EDB-B628AECD2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22006-40DE-45EC-C6E1-F773182C8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8B6C0-D8BD-E8C6-C525-56BACF2A3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56C3-2998-46B2-9FD0-7D784A0551E1}" type="datetimeFigureOut">
              <a:rPr lang="en-IN" smtClean="0"/>
              <a:t>16-09-2025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AE142-10E4-1B30-37F5-1D1B199B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FF874-E139-6DCD-746E-551853C6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3944-8BBB-4F4E-92E5-A25F7C88FF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8323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D25C3-35D4-D4DA-901A-74D0A8BB7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A8F2E-DBE0-BB7C-1A8A-BE0F342D0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32F29-9AC2-8C1D-4E2D-8752790A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56C3-2998-46B2-9FD0-7D784A0551E1}" type="datetimeFigureOut">
              <a:rPr lang="en-IN" smtClean="0"/>
              <a:t>16-09-2025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7F612-D710-AB67-7F58-915C76220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8D73-21D4-FB4C-F7A4-77B994AF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3944-8BBB-4F4E-92E5-A25F7C88FF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2767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80CB5-4BDC-123B-48DE-3226C975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0539F-590D-688F-831B-C53D65BE7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29A03E-9567-7D98-9ADD-50306D60D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BD748-6889-7AB8-443A-ED5A2BC44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56C3-2998-46B2-9FD0-7D784A0551E1}" type="datetimeFigureOut">
              <a:rPr lang="en-IN" smtClean="0"/>
              <a:t>16-09-2025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2FB54-184C-A3FD-B6DA-2AD61DB52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920D2B-C3FC-0BA5-6D89-47DF82A14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3944-8BBB-4F4E-92E5-A25F7C88FF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806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8FAD-E919-BC44-AC08-1FA6F3D57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F3AEB-706F-DEF9-9204-512134BBC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130B1-00B3-2ACA-17C6-A74A1A0274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BE1A0-5984-0055-DF58-6626517A2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6EAA68-A47F-1D67-3D8D-91873C3DD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DD233-ABC3-86F3-03D9-51626374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56C3-2998-46B2-9FD0-7D784A0551E1}" type="datetimeFigureOut">
              <a:rPr lang="en-IN" smtClean="0"/>
              <a:t>16-09-2025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85EFE5-F84D-7F76-19D2-98E3D34B8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E0470-334F-A2C1-DB39-79F42B3E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3944-8BBB-4F4E-92E5-A25F7C88FF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259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751B6-3AB4-F28C-81EA-8E75D67B5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484CAE-8A3B-ED09-B5EF-EA62FEA3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56C3-2998-46B2-9FD0-7D784A0551E1}" type="datetimeFigureOut">
              <a:rPr lang="en-IN" smtClean="0"/>
              <a:t>16-09-2025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AF5586-F991-3CD0-0A2C-2DFD3FF5A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3224D-6B29-2449-D049-84051CC0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3944-8BBB-4F4E-92E5-A25F7C88FF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7397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EF7D94-A506-C225-1782-564C38C9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56C3-2998-46B2-9FD0-7D784A0551E1}" type="datetimeFigureOut">
              <a:rPr lang="en-IN" smtClean="0"/>
              <a:t>16-09-2025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EB3CE0-3821-D4BE-EA36-BDB0A2B8F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2945B-2699-FE42-2667-E5CC24FB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3944-8BBB-4F4E-92E5-A25F7C88FF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3387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A79D-13E1-7E14-81F6-4034E4A0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DC8D1-4E91-041B-7B13-5DC448E0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7A082-EF26-B840-9470-F913DB043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4DBD5-3D22-8D44-2E50-F7CF035F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56C3-2998-46B2-9FD0-7D784A0551E1}" type="datetimeFigureOut">
              <a:rPr lang="en-IN" smtClean="0"/>
              <a:t>16-09-2025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76442-28FA-EBAC-6FDC-AD5143C5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72D18-F9F7-3007-D8D9-AB0EA834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3944-8BBB-4F4E-92E5-A25F7C88FF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3055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154C8-F71C-B944-09FF-E0B8492F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7853B1-8658-2937-AB83-23AF63BC8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A0E326-37C0-8A9C-92CA-0713A35B5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BAE45-6C40-62AB-ACAE-E8E6A19B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56C3-2998-46B2-9FD0-7D784A0551E1}" type="datetimeFigureOut">
              <a:rPr lang="en-IN" smtClean="0"/>
              <a:t>16-09-2025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7EA56-F1FE-7C4D-2BE2-DC6C557A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0AAA95-9EB2-91A8-FB4E-5995AEF77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3944-8BBB-4F4E-92E5-A25F7C88FF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26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ACDE12-1029-F2FA-F8AA-C7561A3E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A9A78-F5A3-521D-4F92-E6FBF8FE4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E6287-CAF9-331D-0AD5-0C303CE39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B56C3-2998-46B2-9FD0-7D784A0551E1}" type="datetimeFigureOut">
              <a:rPr lang="en-IN" smtClean="0"/>
              <a:t>16-09-2025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825F7-EFBD-86AD-98FD-45C428ADD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BE58C-77C8-7B0C-743A-FDF562738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33944-8BBB-4F4E-92E5-A25F7C88FF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047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chart" Target="../charts/chart1.xml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52E32-4D4E-1382-BA3C-E179B805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43" y="1509283"/>
            <a:ext cx="11544301" cy="1143000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Comparative Cytotoxic Study of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Berberis aristata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Crude Extract on HeLa and K562 Cell Lines: An Integrated In-Vitro and In-Silico Approach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35A106-02EB-C82D-F787-A347478745A3}"/>
              </a:ext>
            </a:extLst>
          </p:cNvPr>
          <p:cNvSpPr txBox="1"/>
          <p:nvPr/>
        </p:nvSpPr>
        <p:spPr>
          <a:xfrm>
            <a:off x="3338509" y="3166921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Sciences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84506F-6B00-1EBC-235C-DD934B7EEFA0}"/>
              </a:ext>
            </a:extLst>
          </p:cNvPr>
          <p:cNvSpPr txBox="1"/>
          <p:nvPr/>
        </p:nvSpPr>
        <p:spPr>
          <a:xfrm>
            <a:off x="3326603" y="2757144"/>
            <a:ext cx="571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Genetics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049819-3EA1-D007-4737-84CD93ED3FB9}"/>
              </a:ext>
            </a:extLst>
          </p:cNvPr>
          <p:cNvSpPr txBox="1"/>
          <p:nvPr/>
        </p:nvSpPr>
        <p:spPr>
          <a:xfrm>
            <a:off x="2633661" y="4322634"/>
            <a:ext cx="712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SHANSHANK GOWDA and SONIA BIJU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DC4E1-C37B-008E-A012-F5A4470B53FF}"/>
              </a:ext>
            </a:extLst>
          </p:cNvPr>
          <p:cNvSpPr txBox="1"/>
          <p:nvPr/>
        </p:nvSpPr>
        <p:spPr>
          <a:xfrm>
            <a:off x="3150386" y="4932466"/>
            <a:ext cx="5891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Guided By: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PROMA CHAKRABORTY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22828C-DE42-52A4-7DEF-4AD253D92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790051"/>
              </p:ext>
            </p:extLst>
          </p:nvPr>
        </p:nvGraphicFramePr>
        <p:xfrm>
          <a:off x="586329" y="2433254"/>
          <a:ext cx="3183255" cy="261937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258570">
                  <a:extLst>
                    <a:ext uri="{9D8B030D-6E8A-4147-A177-3AD203B41FA5}">
                      <a16:colId xmlns:a16="http://schemas.microsoft.com/office/drawing/2014/main" val="3051188884"/>
                    </a:ext>
                  </a:extLst>
                </a:gridCol>
                <a:gridCol w="1924685">
                  <a:extLst>
                    <a:ext uri="{9D8B030D-6E8A-4147-A177-3AD203B41FA5}">
                      <a16:colId xmlns:a16="http://schemas.microsoft.com/office/drawing/2014/main" val="37541096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Compound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Binding Energy (kcal/mol)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227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Berberine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764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Palmatine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404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Berbamine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-9.1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873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Quercetin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887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Kaempferol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4814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Gallic acid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5106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9C4CAD0-CCEB-9B2B-1713-7AF24BEC2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957" y="603311"/>
            <a:ext cx="6361385" cy="4449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8187CC-359F-8AA5-E184-0A57E176161C}"/>
              </a:ext>
            </a:extLst>
          </p:cNvPr>
          <p:cNvSpPr txBox="1"/>
          <p:nvPr/>
        </p:nvSpPr>
        <p:spPr>
          <a:xfrm>
            <a:off x="478971" y="1281618"/>
            <a:ext cx="3875315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IN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en-IN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1: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List of compounds and its binding energy with BCR-ABL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6C536-995F-E630-53CF-D1C230CF29AA}"/>
              </a:ext>
            </a:extLst>
          </p:cNvPr>
          <p:cNvSpPr txBox="1"/>
          <p:nvPr/>
        </p:nvSpPr>
        <p:spPr>
          <a:xfrm>
            <a:off x="338446" y="824525"/>
            <a:ext cx="657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Molecular Docking for BCR-ABL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576D0-8DB1-43F7-A236-FDD4F1D9D0F2}"/>
              </a:ext>
            </a:extLst>
          </p:cNvPr>
          <p:cNvSpPr txBox="1"/>
          <p:nvPr/>
        </p:nvSpPr>
        <p:spPr>
          <a:xfrm>
            <a:off x="5043488" y="5223007"/>
            <a:ext cx="6829425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crude extract of </a:t>
            </a:r>
            <a:r>
              <a:rPr lang="en-IN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Berberis aristata</a:t>
            </a:r>
            <a:r>
              <a:rPr lang="en-IN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forms bonds on positions GLU282, LYS285, ASP381, SER385, ARG386 and PHE401 with BCR-ABL protein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932AC-B768-C79F-A8EA-27A18F227C0D}"/>
              </a:ext>
            </a:extLst>
          </p:cNvPr>
          <p:cNvSpPr txBox="1"/>
          <p:nvPr/>
        </p:nvSpPr>
        <p:spPr>
          <a:xfrm>
            <a:off x="3624261" y="297203"/>
            <a:ext cx="556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3329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D4A626-5290-1B5C-3D3D-75C583D71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595767"/>
              </p:ext>
            </p:extLst>
          </p:nvPr>
        </p:nvGraphicFramePr>
        <p:xfrm>
          <a:off x="584552" y="2530297"/>
          <a:ext cx="3183255" cy="261937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258570">
                  <a:extLst>
                    <a:ext uri="{9D8B030D-6E8A-4147-A177-3AD203B41FA5}">
                      <a16:colId xmlns:a16="http://schemas.microsoft.com/office/drawing/2014/main" val="3179122159"/>
                    </a:ext>
                  </a:extLst>
                </a:gridCol>
                <a:gridCol w="1924685">
                  <a:extLst>
                    <a:ext uri="{9D8B030D-6E8A-4147-A177-3AD203B41FA5}">
                      <a16:colId xmlns:a16="http://schemas.microsoft.com/office/drawing/2014/main" val="41006466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Compound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Binding Energy (kcal/mol)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52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Berberine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625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buNone/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Palmatine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083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Berbamine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-8.4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092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Quercetin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-7.8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567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buNone/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Kaempferol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-7.6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773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buNone/>
                      </a:pPr>
                      <a:r>
                        <a:rPr lang="en-I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Gallic acid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buNone/>
                      </a:pPr>
                      <a:r>
                        <a:rPr lang="en-IN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-5.3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9127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8D47B2-A8AB-673D-7864-43B75464BEDE}"/>
              </a:ext>
            </a:extLst>
          </p:cNvPr>
          <p:cNvSpPr txBox="1"/>
          <p:nvPr/>
        </p:nvSpPr>
        <p:spPr>
          <a:xfrm>
            <a:off x="584552" y="1226986"/>
            <a:ext cx="3468192" cy="116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IN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en-IN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N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 of Compounds and its binding energy with EGFR (Epidermal Growth Factor Receptor)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BE549-7913-98EF-906C-F05495FD0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486" y="786794"/>
            <a:ext cx="6412053" cy="43628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A6168A-E6E8-5F4D-A1E4-F57A3D11DDAB}"/>
              </a:ext>
            </a:extLst>
          </p:cNvPr>
          <p:cNvSpPr txBox="1"/>
          <p:nvPr/>
        </p:nvSpPr>
        <p:spPr>
          <a:xfrm>
            <a:off x="481992" y="857654"/>
            <a:ext cx="657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Molecular Docking for EGFR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C4363B-38A1-549B-0D2F-CBACFEF3617F}"/>
              </a:ext>
            </a:extLst>
          </p:cNvPr>
          <p:cNvSpPr txBox="1"/>
          <p:nvPr/>
        </p:nvSpPr>
        <p:spPr>
          <a:xfrm>
            <a:off x="4229100" y="5149672"/>
            <a:ext cx="7734301" cy="1156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crude extract of </a:t>
            </a:r>
            <a:r>
              <a:rPr lang="en-IN" sz="16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Berberis aristata </a:t>
            </a:r>
            <a:r>
              <a:rPr lang="en-IN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forms bonds on positions </a:t>
            </a:r>
            <a:r>
              <a:rPr lang="en-I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LEU694, GLY695, SER696, PHE699, VAL702, THR766, MET769, PRO770, PHE771, GLY772, CYS773, ASP776, ALA719, LYS721, LEU820, ASN818, THR830, ASP831 with EGFR protein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0B5EA-4CF7-7DA7-442B-915B46FFCD9F}"/>
              </a:ext>
            </a:extLst>
          </p:cNvPr>
          <p:cNvSpPr txBox="1"/>
          <p:nvPr/>
        </p:nvSpPr>
        <p:spPr>
          <a:xfrm>
            <a:off x="3624261" y="297203"/>
            <a:ext cx="556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2661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>
            <a:extLst>
              <a:ext uri="{FF2B5EF4-FFF2-40B4-BE49-F238E27FC236}">
                <a16:creationId xmlns:a16="http://schemas.microsoft.com/office/drawing/2014/main" id="{0687BBCB-29B4-50E9-8084-41D8247DB0A3}"/>
              </a:ext>
            </a:extLst>
          </p:cNvPr>
          <p:cNvSpPr txBox="1"/>
          <p:nvPr/>
        </p:nvSpPr>
        <p:spPr>
          <a:xfrm>
            <a:off x="365035" y="5396502"/>
            <a:ext cx="11579992" cy="111345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50000"/>
              </a:lnSpc>
              <a:buNone/>
            </a:pPr>
            <a:r>
              <a:rPr lang="en-IN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IN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IN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Microscopic Observations of HeLa cell lines treated with different concentrations. [A] UTD: Untreated; [B] STD: Standard (</a:t>
            </a:r>
            <a:r>
              <a:rPr lang="en-IN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Camptothecin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[C] 100 </a:t>
            </a:r>
            <a:r>
              <a:rPr lang="el-G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g/mL; [D] 200 </a:t>
            </a:r>
            <a:r>
              <a:rPr lang="el-G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g/mL; [E] 300 </a:t>
            </a:r>
            <a:r>
              <a:rPr lang="el-G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g/mL [F] 400 </a:t>
            </a:r>
            <a:r>
              <a:rPr lang="el-G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g/mL [G] 500 </a:t>
            </a:r>
            <a:r>
              <a:rPr lang="el-G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g/mL concentrations of 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Berberis aristata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crude extract; (b) Graphical representation of </a:t>
            </a: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of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HeLa cell lines with varying range of concentrations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EC8B4D-6497-B39C-AC3A-ECA116901652}"/>
              </a:ext>
            </a:extLst>
          </p:cNvPr>
          <p:cNvSpPr txBox="1"/>
          <p:nvPr/>
        </p:nvSpPr>
        <p:spPr>
          <a:xfrm>
            <a:off x="141228" y="655329"/>
            <a:ext cx="657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Microscopic Analysis for HeLa cell lines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83C92B-25A3-CE72-2848-7922BD13719E}"/>
              </a:ext>
            </a:extLst>
          </p:cNvPr>
          <p:cNvGrpSpPr/>
          <p:nvPr/>
        </p:nvGrpSpPr>
        <p:grpSpPr>
          <a:xfrm>
            <a:off x="365035" y="1195754"/>
            <a:ext cx="5161802" cy="3944189"/>
            <a:chOff x="0" y="0"/>
            <a:chExt cx="4785358" cy="432244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EA480EF-5B21-400B-A637-B0A81AC32343}"/>
                </a:ext>
              </a:extLst>
            </p:cNvPr>
            <p:cNvGrpSpPr/>
            <p:nvPr/>
          </p:nvGrpSpPr>
          <p:grpSpPr>
            <a:xfrm>
              <a:off x="0" y="0"/>
              <a:ext cx="4785358" cy="4322444"/>
              <a:chOff x="0" y="0"/>
              <a:chExt cx="4676775" cy="3895725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1C0E882-1704-A5D1-1A66-83540BAA28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9525"/>
                <a:ext cx="1533525" cy="1295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FF5244F-BC2C-FCDD-1485-B7CDDF19A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43050" y="0"/>
                <a:ext cx="1485900" cy="1295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197E666D-C666-1CCB-6C3D-FCF358472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038475" y="0"/>
                <a:ext cx="1628775" cy="12852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6F9496E-808B-22D1-D795-489E576B67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1323975"/>
                <a:ext cx="1533525" cy="1304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F76122F2-9387-DB36-C97E-1175189E5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62100" y="1323975"/>
                <a:ext cx="1485900" cy="1276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0305067-AA97-6DB0-B152-0FF2B4A629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086100" y="1323975"/>
                <a:ext cx="1590675" cy="12954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9AEBC295-9FF9-61BC-BBF7-E23E59CAB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90675" y="2638425"/>
                <a:ext cx="1476375" cy="125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03792A2-5309-285D-DB87-419DF1321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08" y="55659"/>
              <a:ext cx="304165" cy="342265"/>
            </a:xfrm>
            <a:prstGeom prst="rect">
              <a:avLst/>
            </a:prstGeom>
          </p:spPr>
        </p:pic>
        <p:sp>
          <p:nvSpPr>
            <p:cNvPr id="13" name="Text Box 1">
              <a:extLst>
                <a:ext uri="{FF2B5EF4-FFF2-40B4-BE49-F238E27FC236}">
                  <a16:creationId xmlns:a16="http://schemas.microsoft.com/office/drawing/2014/main" id="{12428EC3-9F9C-BCE4-276C-7F64878CDB25}"/>
                </a:ext>
              </a:extLst>
            </p:cNvPr>
            <p:cNvSpPr txBox="1"/>
            <p:nvPr/>
          </p:nvSpPr>
          <p:spPr>
            <a:xfrm>
              <a:off x="1598195" y="7952"/>
              <a:ext cx="285115" cy="386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IN" sz="12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">
              <a:extLst>
                <a:ext uri="{FF2B5EF4-FFF2-40B4-BE49-F238E27FC236}">
                  <a16:creationId xmlns:a16="http://schemas.microsoft.com/office/drawing/2014/main" id="{2FA44EAD-7E1E-01BC-7D8F-4221FA693B40}"/>
                </a:ext>
              </a:extLst>
            </p:cNvPr>
            <p:cNvSpPr txBox="1"/>
            <p:nvPr/>
          </p:nvSpPr>
          <p:spPr>
            <a:xfrm>
              <a:off x="3132780" y="7952"/>
              <a:ext cx="285115" cy="386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IN" sz="12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1">
              <a:extLst>
                <a:ext uri="{FF2B5EF4-FFF2-40B4-BE49-F238E27FC236}">
                  <a16:creationId xmlns:a16="http://schemas.microsoft.com/office/drawing/2014/main" id="{84A4708A-4F66-AB30-9794-DA06727B4F41}"/>
                </a:ext>
              </a:extLst>
            </p:cNvPr>
            <p:cNvSpPr txBox="1"/>
            <p:nvPr/>
          </p:nvSpPr>
          <p:spPr>
            <a:xfrm>
              <a:off x="0" y="1470947"/>
              <a:ext cx="293370" cy="386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IN" sz="12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 Box 1">
              <a:extLst>
                <a:ext uri="{FF2B5EF4-FFF2-40B4-BE49-F238E27FC236}">
                  <a16:creationId xmlns:a16="http://schemas.microsoft.com/office/drawing/2014/main" id="{D7582F5C-6135-3F84-690A-A9240F914B52}"/>
                </a:ext>
              </a:extLst>
            </p:cNvPr>
            <p:cNvSpPr txBox="1"/>
            <p:nvPr/>
          </p:nvSpPr>
          <p:spPr>
            <a:xfrm>
              <a:off x="1629999" y="1486848"/>
              <a:ext cx="276225" cy="386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IN" sz="12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1">
              <a:extLst>
                <a:ext uri="{FF2B5EF4-FFF2-40B4-BE49-F238E27FC236}">
                  <a16:creationId xmlns:a16="http://schemas.microsoft.com/office/drawing/2014/main" id="{AE4192F4-9370-1EC2-94D2-39723113E1BD}"/>
                </a:ext>
              </a:extLst>
            </p:cNvPr>
            <p:cNvSpPr txBox="1"/>
            <p:nvPr/>
          </p:nvSpPr>
          <p:spPr>
            <a:xfrm>
              <a:off x="3156634" y="1470947"/>
              <a:ext cx="267970" cy="386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IN" sz="12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">
              <a:extLst>
                <a:ext uri="{FF2B5EF4-FFF2-40B4-BE49-F238E27FC236}">
                  <a16:creationId xmlns:a16="http://schemas.microsoft.com/office/drawing/2014/main" id="{69A06CC5-D4BE-B92A-FE3A-B05C719833C8}"/>
                </a:ext>
              </a:extLst>
            </p:cNvPr>
            <p:cNvSpPr txBox="1"/>
            <p:nvPr/>
          </p:nvSpPr>
          <p:spPr>
            <a:xfrm>
              <a:off x="1629855" y="2886236"/>
              <a:ext cx="293370" cy="386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IN" sz="12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639E6B1-1B36-CF40-E4A9-DDDB6E16D956}"/>
              </a:ext>
            </a:extLst>
          </p:cNvPr>
          <p:cNvGrpSpPr/>
          <p:nvPr/>
        </p:nvGrpSpPr>
        <p:grpSpPr>
          <a:xfrm>
            <a:off x="5270404" y="1025550"/>
            <a:ext cx="6828110" cy="4114393"/>
            <a:chOff x="5270404" y="1025550"/>
            <a:chExt cx="6828110" cy="4114393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9124C8BE-59C1-4DA2-A28D-2118FD4F3D9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61625957"/>
                </p:ext>
              </p:extLst>
            </p:nvPr>
          </p:nvGraphicFramePr>
          <p:xfrm>
            <a:off x="5270404" y="1025550"/>
            <a:ext cx="6828110" cy="41143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E5D4E9-A965-F91C-B1D2-8B609B6F9104}"/>
                </a:ext>
              </a:extLst>
            </p:cNvPr>
            <p:cNvSpPr txBox="1"/>
            <p:nvPr/>
          </p:nvSpPr>
          <p:spPr>
            <a:xfrm>
              <a:off x="10245642" y="1674488"/>
              <a:ext cx="169938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Berberis aristata vs HeLa</a:t>
              </a:r>
              <a:endParaRPr lang="en-IN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IN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A682728-CCF4-0A45-7D39-4C4EA285225A}"/>
              </a:ext>
            </a:extLst>
          </p:cNvPr>
          <p:cNvSpPr txBox="1"/>
          <p:nvPr/>
        </p:nvSpPr>
        <p:spPr>
          <a:xfrm>
            <a:off x="3651926" y="145122"/>
            <a:ext cx="556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0922D-AA90-2A75-72FC-1DF613CE7440}"/>
              </a:ext>
            </a:extLst>
          </p:cNvPr>
          <p:cNvSpPr txBox="1"/>
          <p:nvPr/>
        </p:nvSpPr>
        <p:spPr>
          <a:xfrm>
            <a:off x="0" y="1226432"/>
            <a:ext cx="55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67D8F4-2944-9C2E-1CFC-5D0871A1836F}"/>
              </a:ext>
            </a:extLst>
          </p:cNvPr>
          <p:cNvSpPr txBox="1"/>
          <p:nvPr/>
        </p:nvSpPr>
        <p:spPr>
          <a:xfrm>
            <a:off x="5609523" y="1226432"/>
            <a:ext cx="55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4B3AB4-4189-869F-6F27-E1412214D791}"/>
              </a:ext>
            </a:extLst>
          </p:cNvPr>
          <p:cNvSpPr txBox="1"/>
          <p:nvPr/>
        </p:nvSpPr>
        <p:spPr>
          <a:xfrm>
            <a:off x="6559994" y="3253311"/>
            <a:ext cx="2302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</a:t>
            </a:r>
            <a:r>
              <a:rPr lang="en-IN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value =</a:t>
            </a:r>
            <a:r>
              <a:rPr lang="en-IN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205.12 ± 0.92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7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4">
            <a:extLst>
              <a:ext uri="{FF2B5EF4-FFF2-40B4-BE49-F238E27FC236}">
                <a16:creationId xmlns:a16="http://schemas.microsoft.com/office/drawing/2014/main" id="{6A4C118E-2A4A-F8AC-AAC3-19D9F87D0C88}"/>
              </a:ext>
            </a:extLst>
          </p:cNvPr>
          <p:cNvSpPr txBox="1"/>
          <p:nvPr/>
        </p:nvSpPr>
        <p:spPr>
          <a:xfrm>
            <a:off x="506864" y="5559425"/>
            <a:ext cx="11430222" cy="10445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7: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(a) Microscopic Observations of k562 cell lines treated with different concentrations [A] UTD: Untreated; [B] STD: Standard (</a:t>
            </a:r>
            <a:r>
              <a:rPr lang="en-IN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Camptothecin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[C] 100 </a:t>
            </a:r>
            <a:r>
              <a:rPr lang="el-G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g/mL; [D] 200 </a:t>
            </a:r>
            <a:r>
              <a:rPr lang="el-G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g/mL; [E] 300 </a:t>
            </a:r>
            <a:r>
              <a:rPr lang="el-G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g/mL [F] 400 </a:t>
            </a:r>
            <a:r>
              <a:rPr lang="el-G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g/mL [G] 500 </a:t>
            </a:r>
            <a:r>
              <a:rPr lang="el-GR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g/mL concentrations of </a:t>
            </a:r>
            <a:r>
              <a:rPr lang="en-IN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Berberis aristata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crude extract; (b) </a:t>
            </a: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Graphical representation of treatment of K562 cell lines with varying range of concentrations 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r>
              <a:rPr lang="en-IN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1DA382-E5D6-5CCD-439A-34DCF9407A6B}"/>
              </a:ext>
            </a:extLst>
          </p:cNvPr>
          <p:cNvSpPr txBox="1"/>
          <p:nvPr/>
        </p:nvSpPr>
        <p:spPr>
          <a:xfrm>
            <a:off x="449715" y="1047393"/>
            <a:ext cx="654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UTD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C66EE-D75F-69C1-0B18-258426559117}"/>
              </a:ext>
            </a:extLst>
          </p:cNvPr>
          <p:cNvSpPr txBox="1"/>
          <p:nvPr/>
        </p:nvSpPr>
        <p:spPr>
          <a:xfrm>
            <a:off x="2097540" y="1047393"/>
            <a:ext cx="654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STD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DCAE0C-0656-27A8-C9B0-014EA280BF67}"/>
              </a:ext>
            </a:extLst>
          </p:cNvPr>
          <p:cNvSpPr txBox="1"/>
          <p:nvPr/>
        </p:nvSpPr>
        <p:spPr>
          <a:xfrm>
            <a:off x="3592965" y="1083761"/>
            <a:ext cx="118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100µg/ml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C09F89-08B5-7605-0239-E3DBFED241CA}"/>
              </a:ext>
            </a:extLst>
          </p:cNvPr>
          <p:cNvSpPr txBox="1"/>
          <p:nvPr/>
        </p:nvSpPr>
        <p:spPr>
          <a:xfrm>
            <a:off x="487815" y="2556653"/>
            <a:ext cx="118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200µg/ml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6270F8-A1E8-7680-7EDA-A5C324757E4E}"/>
              </a:ext>
            </a:extLst>
          </p:cNvPr>
          <p:cNvSpPr txBox="1"/>
          <p:nvPr/>
        </p:nvSpPr>
        <p:spPr>
          <a:xfrm>
            <a:off x="2059440" y="2574837"/>
            <a:ext cx="118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300µg/ml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9BBB7A-C79E-4FC0-AFB0-DFC8A92DC338}"/>
              </a:ext>
            </a:extLst>
          </p:cNvPr>
          <p:cNvSpPr txBox="1"/>
          <p:nvPr/>
        </p:nvSpPr>
        <p:spPr>
          <a:xfrm>
            <a:off x="3640590" y="2574837"/>
            <a:ext cx="118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400µg/ml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CD7E24-B78D-56B4-C661-12ED9A36BAC0}"/>
              </a:ext>
            </a:extLst>
          </p:cNvPr>
          <p:cNvSpPr txBox="1"/>
          <p:nvPr/>
        </p:nvSpPr>
        <p:spPr>
          <a:xfrm>
            <a:off x="2116590" y="4002270"/>
            <a:ext cx="118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500µg/ml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E652BC-D0E1-AF18-EC1D-C44550024595}"/>
              </a:ext>
            </a:extLst>
          </p:cNvPr>
          <p:cNvSpPr txBox="1"/>
          <p:nvPr/>
        </p:nvSpPr>
        <p:spPr>
          <a:xfrm>
            <a:off x="8049758" y="3869361"/>
            <a:ext cx="118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500µg/ml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34401B0-53D7-FF57-A700-C1FBC2948A0D}"/>
              </a:ext>
            </a:extLst>
          </p:cNvPr>
          <p:cNvSpPr txBox="1"/>
          <p:nvPr/>
        </p:nvSpPr>
        <p:spPr>
          <a:xfrm>
            <a:off x="9669008" y="2432836"/>
            <a:ext cx="118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400µg/ml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20DB1E-B6EE-297A-9C38-51B21B9272A8}"/>
              </a:ext>
            </a:extLst>
          </p:cNvPr>
          <p:cNvSpPr txBox="1"/>
          <p:nvPr/>
        </p:nvSpPr>
        <p:spPr>
          <a:xfrm>
            <a:off x="8068808" y="2468290"/>
            <a:ext cx="118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300µg/ml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F98CF1A-A401-5A74-B1AF-B799F0877179}"/>
              </a:ext>
            </a:extLst>
          </p:cNvPr>
          <p:cNvSpPr txBox="1"/>
          <p:nvPr/>
        </p:nvSpPr>
        <p:spPr>
          <a:xfrm>
            <a:off x="6411458" y="2479505"/>
            <a:ext cx="118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200µg/ml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C2126D-8D59-4B8F-6B00-D1F8DEDB1A63}"/>
              </a:ext>
            </a:extLst>
          </p:cNvPr>
          <p:cNvSpPr txBox="1"/>
          <p:nvPr/>
        </p:nvSpPr>
        <p:spPr>
          <a:xfrm>
            <a:off x="9745208" y="1111324"/>
            <a:ext cx="1186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100µg/ml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350749-2B7F-4514-241D-9B8E00519C33}"/>
              </a:ext>
            </a:extLst>
          </p:cNvPr>
          <p:cNvSpPr txBox="1"/>
          <p:nvPr/>
        </p:nvSpPr>
        <p:spPr>
          <a:xfrm>
            <a:off x="8101949" y="1068464"/>
            <a:ext cx="654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STD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AFF64A-44C4-0445-5DAB-AECA49D4306B}"/>
              </a:ext>
            </a:extLst>
          </p:cNvPr>
          <p:cNvSpPr txBox="1"/>
          <p:nvPr/>
        </p:nvSpPr>
        <p:spPr>
          <a:xfrm>
            <a:off x="6440480" y="1099820"/>
            <a:ext cx="654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UTD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CA744A0-338D-0903-BA06-9A86C9336DE1}"/>
              </a:ext>
            </a:extLst>
          </p:cNvPr>
          <p:cNvSpPr txBox="1"/>
          <p:nvPr/>
        </p:nvSpPr>
        <p:spPr>
          <a:xfrm>
            <a:off x="205172" y="787156"/>
            <a:ext cx="657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Microscopic Analysis for K562 cell lines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3FB1D-0A02-9712-0C0F-21B3091AE4BD}"/>
              </a:ext>
            </a:extLst>
          </p:cNvPr>
          <p:cNvGrpSpPr/>
          <p:nvPr/>
        </p:nvGrpSpPr>
        <p:grpSpPr>
          <a:xfrm>
            <a:off x="432266" y="1371895"/>
            <a:ext cx="5316618" cy="3986831"/>
            <a:chOff x="0" y="0"/>
            <a:chExt cx="4733925" cy="45529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A71A831-2C96-7924-4A5A-DDC2622E1747}"/>
                </a:ext>
              </a:extLst>
            </p:cNvPr>
            <p:cNvGrpSpPr/>
            <p:nvPr/>
          </p:nvGrpSpPr>
          <p:grpSpPr>
            <a:xfrm>
              <a:off x="0" y="0"/>
              <a:ext cx="4733925" cy="4552950"/>
              <a:chOff x="0" y="0"/>
              <a:chExt cx="4733925" cy="455295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4C849129-79DE-4639-06F7-578FBF6DC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590675" cy="1571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3BE83344-E15C-9801-8AC4-8C189B3F89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28775" y="0"/>
                <a:ext cx="1495425" cy="1543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92F0917-504A-F9C2-DA50-F8003200B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43250" y="0"/>
                <a:ext cx="1571625" cy="15430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3CCE78E6-F4A1-5ECB-E3D5-4735376DB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1609725"/>
                <a:ext cx="1609725" cy="14573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72D965F8-4360-4814-3FAE-1D2FF23BB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47825" y="1590675"/>
                <a:ext cx="1466850" cy="14763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79C824A4-21AB-19FC-F75C-6FD61C84EC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62300" y="1571625"/>
                <a:ext cx="1571625" cy="1504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D25240BE-089B-2F14-9B47-380E898DB8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647825" y="3095625"/>
                <a:ext cx="1485900" cy="1457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Text Box 1">
              <a:extLst>
                <a:ext uri="{FF2B5EF4-FFF2-40B4-BE49-F238E27FC236}">
                  <a16:creationId xmlns:a16="http://schemas.microsoft.com/office/drawing/2014/main" id="{47204B7B-C1B8-A4CF-6297-B268E2931911}"/>
                </a:ext>
              </a:extLst>
            </p:cNvPr>
            <p:cNvSpPr txBox="1"/>
            <p:nvPr/>
          </p:nvSpPr>
          <p:spPr>
            <a:xfrm>
              <a:off x="31805" y="31805"/>
              <a:ext cx="293370" cy="386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IN" sz="12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">
              <a:extLst>
                <a:ext uri="{FF2B5EF4-FFF2-40B4-BE49-F238E27FC236}">
                  <a16:creationId xmlns:a16="http://schemas.microsoft.com/office/drawing/2014/main" id="{3B14110E-6B98-BEC8-39CF-A00A71C1575F}"/>
                </a:ext>
              </a:extLst>
            </p:cNvPr>
            <p:cNvSpPr txBox="1"/>
            <p:nvPr/>
          </p:nvSpPr>
          <p:spPr>
            <a:xfrm>
              <a:off x="1653871" y="0"/>
              <a:ext cx="285115" cy="386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IN" sz="12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1">
              <a:extLst>
                <a:ext uri="{FF2B5EF4-FFF2-40B4-BE49-F238E27FC236}">
                  <a16:creationId xmlns:a16="http://schemas.microsoft.com/office/drawing/2014/main" id="{DBEED9BD-F7FC-D26C-BB09-6F6C90517FB3}"/>
                </a:ext>
              </a:extLst>
            </p:cNvPr>
            <p:cNvSpPr txBox="1"/>
            <p:nvPr/>
          </p:nvSpPr>
          <p:spPr>
            <a:xfrm>
              <a:off x="3148717" y="7951"/>
              <a:ext cx="285115" cy="386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IN" sz="12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1">
              <a:extLst>
                <a:ext uri="{FF2B5EF4-FFF2-40B4-BE49-F238E27FC236}">
                  <a16:creationId xmlns:a16="http://schemas.microsoft.com/office/drawing/2014/main" id="{1F3A4C9F-97DB-B803-3CCD-D67D5B736D6D}"/>
                </a:ext>
              </a:extLst>
            </p:cNvPr>
            <p:cNvSpPr txBox="1"/>
            <p:nvPr/>
          </p:nvSpPr>
          <p:spPr>
            <a:xfrm>
              <a:off x="31805" y="1614115"/>
              <a:ext cx="293370" cy="386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IN" sz="12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1">
              <a:extLst>
                <a:ext uri="{FF2B5EF4-FFF2-40B4-BE49-F238E27FC236}">
                  <a16:creationId xmlns:a16="http://schemas.microsoft.com/office/drawing/2014/main" id="{EA65194C-1E3E-7336-EE38-26D1086E7CF4}"/>
                </a:ext>
              </a:extLst>
            </p:cNvPr>
            <p:cNvSpPr txBox="1"/>
            <p:nvPr/>
          </p:nvSpPr>
          <p:spPr>
            <a:xfrm>
              <a:off x="1637969" y="1590261"/>
              <a:ext cx="276225" cy="386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IN" sz="12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1">
              <a:extLst>
                <a:ext uri="{FF2B5EF4-FFF2-40B4-BE49-F238E27FC236}">
                  <a16:creationId xmlns:a16="http://schemas.microsoft.com/office/drawing/2014/main" id="{6D36828B-A18A-9348-CC71-B11474EAD550}"/>
                </a:ext>
              </a:extLst>
            </p:cNvPr>
            <p:cNvSpPr txBox="1"/>
            <p:nvPr/>
          </p:nvSpPr>
          <p:spPr>
            <a:xfrm>
              <a:off x="3180522" y="1590261"/>
              <a:ext cx="267970" cy="386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IN" sz="12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F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1">
              <a:extLst>
                <a:ext uri="{FF2B5EF4-FFF2-40B4-BE49-F238E27FC236}">
                  <a16:creationId xmlns:a16="http://schemas.microsoft.com/office/drawing/2014/main" id="{9B4425DD-1C31-CFE5-939D-87FF091A2931}"/>
                </a:ext>
              </a:extLst>
            </p:cNvPr>
            <p:cNvSpPr txBox="1"/>
            <p:nvPr/>
          </p:nvSpPr>
          <p:spPr>
            <a:xfrm>
              <a:off x="1661823" y="3140765"/>
              <a:ext cx="293370" cy="386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buNone/>
              </a:pPr>
              <a:r>
                <a:rPr lang="en-IN" sz="120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19050" dir="2700000" algn="tl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F43DFE-CDA7-EDCC-D1C6-DBA032492D82}"/>
              </a:ext>
            </a:extLst>
          </p:cNvPr>
          <p:cNvGrpSpPr/>
          <p:nvPr/>
        </p:nvGrpSpPr>
        <p:grpSpPr>
          <a:xfrm>
            <a:off x="5789560" y="1457342"/>
            <a:ext cx="6327663" cy="4013165"/>
            <a:chOff x="5797501" y="1242123"/>
            <a:chExt cx="5647245" cy="3339922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45A9C531-E10F-49D5-B52E-768DB9A8A27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61212097"/>
                </p:ext>
              </p:extLst>
            </p:nvPr>
          </p:nvGraphicFramePr>
          <p:xfrm>
            <a:off x="5797501" y="1242123"/>
            <a:ext cx="5647245" cy="33399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9BEDBA9-725F-E3BD-B149-A842BF801D83}"/>
                </a:ext>
              </a:extLst>
            </p:cNvPr>
            <p:cNvSpPr txBox="1"/>
            <p:nvPr/>
          </p:nvSpPr>
          <p:spPr>
            <a:xfrm>
              <a:off x="9767330" y="2873078"/>
              <a:ext cx="1516649" cy="3586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Berberis aristata vs K562</a:t>
              </a:r>
              <a:endParaRPr lang="en-IN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IN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E72AE85-94CC-1207-C962-B66A03B48FC4}"/>
              </a:ext>
            </a:extLst>
          </p:cNvPr>
          <p:cNvSpPr txBox="1"/>
          <p:nvPr/>
        </p:nvSpPr>
        <p:spPr>
          <a:xfrm>
            <a:off x="3660348" y="239428"/>
            <a:ext cx="556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8FCB0-B4D0-C3C5-4B7C-4AED65FB910A}"/>
              </a:ext>
            </a:extLst>
          </p:cNvPr>
          <p:cNvSpPr txBox="1"/>
          <p:nvPr/>
        </p:nvSpPr>
        <p:spPr>
          <a:xfrm>
            <a:off x="11605" y="1356544"/>
            <a:ext cx="55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67B02B-7B4F-2E78-94DA-3F138EC4FCDC}"/>
              </a:ext>
            </a:extLst>
          </p:cNvPr>
          <p:cNvSpPr txBox="1"/>
          <p:nvPr/>
        </p:nvSpPr>
        <p:spPr>
          <a:xfrm>
            <a:off x="5764204" y="1368424"/>
            <a:ext cx="55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247219-8ADC-2EA1-7C8B-1AF2EB77C3EF}"/>
              </a:ext>
            </a:extLst>
          </p:cNvPr>
          <p:cNvSpPr txBox="1"/>
          <p:nvPr/>
        </p:nvSpPr>
        <p:spPr>
          <a:xfrm>
            <a:off x="6559994" y="3253311"/>
            <a:ext cx="2302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</a:t>
            </a:r>
            <a:r>
              <a:rPr lang="en-IN" sz="12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en-IN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value = </a:t>
            </a:r>
            <a:r>
              <a:rPr lang="en-IN" sz="1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713.82 ± 13.34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74B01A-B182-700D-4FA1-BBAD6A76ACA3}"/>
              </a:ext>
            </a:extLst>
          </p:cNvPr>
          <p:cNvSpPr txBox="1"/>
          <p:nvPr/>
        </p:nvSpPr>
        <p:spPr>
          <a:xfrm>
            <a:off x="449943" y="5568043"/>
            <a:ext cx="11292114" cy="1160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</a:t>
            </a:r>
            <a:r>
              <a:rPr lang="en-U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bar chart depicts the relative impact of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Berberis aristata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crude extract on the viability of two cancer cells; HeLa (cervical cancer) and k562 (chronic myeloid leukemia) concentrations between 100 to 500 µg/mL and control. The y-axis is taken for the percentage cell viability, and the x-axis is taken for the extract concentrations in µg/mL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C1D18-6CF4-AAF3-8A5F-979FB8ECD2C6}"/>
              </a:ext>
            </a:extLst>
          </p:cNvPr>
          <p:cNvSpPr txBox="1"/>
          <p:nvPr/>
        </p:nvSpPr>
        <p:spPr>
          <a:xfrm>
            <a:off x="155516" y="592082"/>
            <a:ext cx="6571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Comparative Analysis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A22B20A-EE0C-0604-E674-7170794F14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848280"/>
              </p:ext>
            </p:extLst>
          </p:nvPr>
        </p:nvGraphicFramePr>
        <p:xfrm>
          <a:off x="1028700" y="776748"/>
          <a:ext cx="10553700" cy="479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98720D2-0A8B-EDF3-93DD-CDD41F83F327}"/>
              </a:ext>
            </a:extLst>
          </p:cNvPr>
          <p:cNvSpPr txBox="1"/>
          <p:nvPr/>
        </p:nvSpPr>
        <p:spPr>
          <a:xfrm>
            <a:off x="3594509" y="129126"/>
            <a:ext cx="556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 </a:t>
            </a:r>
          </a:p>
        </p:txBody>
      </p:sp>
    </p:spTree>
    <p:extLst>
      <p:ext uri="{BB962C8B-B14F-4D97-AF65-F5344CB8AC3E}">
        <p14:creationId xmlns:p14="http://schemas.microsoft.com/office/powerpoint/2010/main" val="32992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7E90C2-AC88-4287-8359-252A14A5BF83}"/>
              </a:ext>
            </a:extLst>
          </p:cNvPr>
          <p:cNvSpPr txBox="1"/>
          <p:nvPr/>
        </p:nvSpPr>
        <p:spPr>
          <a:xfrm>
            <a:off x="2824162" y="285750"/>
            <a:ext cx="6543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8E3B67-8577-888B-ACF3-445B155FA775}"/>
              </a:ext>
            </a:extLst>
          </p:cNvPr>
          <p:cNvSpPr txBox="1"/>
          <p:nvPr/>
        </p:nvSpPr>
        <p:spPr>
          <a:xfrm>
            <a:off x="488155" y="1133679"/>
            <a:ext cx="11215687" cy="5259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Ai, X., Yu, P., Peng, L., Luo, L., Liu, J., Li, S., ... &amp; Meng, X. (2021). Berberine: a review of its pharmacokinetics properties and therapeutic potentials in diverse vascular diseases. </a:t>
            </a:r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Frontiers in pharmacology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762654.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Kopustinskiene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M.,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Jakstas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V., Savickas, A., &amp;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Bernatoniene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(2020). Flavonoids as anticancer agents. </a:t>
            </a:r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Nutrients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457.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Neag, M. A., Mocan, A., Echeverría, J., Pop, R. M., Bocsan, C. I., Crişan, G., &amp; Buzoianu, A. D. (2018). Berberine: Botanical occurrence, traditional uses, extraction methods, and relevance in cardiovascular, metabolic, hepatic, and renal disorders. </a:t>
            </a:r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Frontiers in pharmacology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557.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Leitzmann</a:t>
            </a: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(2016). Characteristics and health benefits of phytochemicals. </a:t>
            </a:r>
            <a:r>
              <a:rPr lang="en-IN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Forschende</a:t>
            </a:r>
            <a:r>
              <a:rPr lang="en-IN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Komplementärmedizin</a:t>
            </a:r>
            <a:r>
              <a:rPr lang="en-IN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/Research in Complementary Medicine</a:t>
            </a: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en-IN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(2), 69-74.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Rasoanaivo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P., Wright, C. W., Willcox, M. L., &amp; Gilbert, B. (2011). Whole plant extracts versus single compounds for the treatment of malaria: synergy and positive interactions. </a:t>
            </a:r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Malaria journal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1), S4.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Silva, O. S., de Oliveira, R. L., de Carvalho Silva, J.,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Converti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&amp; Porto, T. S. (2018). Thermodynamic investigation of an alkaline protease from Aspergillus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tamarii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URM4634: a comparative approach between crude extract and purified enzyme. </a:t>
            </a:r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journal of biological macromolecules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1039-1044.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41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ta Science Thank You - Learn Digital Academy">
            <a:extLst>
              <a:ext uri="{FF2B5EF4-FFF2-40B4-BE49-F238E27FC236}">
                <a16:creationId xmlns:a16="http://schemas.microsoft.com/office/drawing/2014/main" id="{FB515C35-3642-9123-176D-1686750D3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94" y="1950243"/>
            <a:ext cx="6729412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57B078-8B5E-9825-1A1F-ADCDB3F70ED3}"/>
              </a:ext>
            </a:extLst>
          </p:cNvPr>
          <p:cNvSpPr txBox="1"/>
          <p:nvPr/>
        </p:nvSpPr>
        <p:spPr>
          <a:xfrm>
            <a:off x="4352925" y="790277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65CEC8-38AA-8825-3F62-587641E73CB1}"/>
              </a:ext>
            </a:extLst>
          </p:cNvPr>
          <p:cNvSpPr txBox="1"/>
          <p:nvPr/>
        </p:nvSpPr>
        <p:spPr>
          <a:xfrm>
            <a:off x="1352550" y="1764404"/>
            <a:ext cx="9486900" cy="3078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Discussion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721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77D0EC-0D8F-7862-52CB-03FF01EB21A0}"/>
              </a:ext>
            </a:extLst>
          </p:cNvPr>
          <p:cNvSpPr txBox="1"/>
          <p:nvPr/>
        </p:nvSpPr>
        <p:spPr>
          <a:xfrm>
            <a:off x="4015712" y="234966"/>
            <a:ext cx="416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7EB87B-9E18-F9CA-CC6B-4061BE2B1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25000" r="4954" b="9868"/>
          <a:stretch>
            <a:fillRect/>
          </a:stretch>
        </p:blipFill>
        <p:spPr>
          <a:xfrm>
            <a:off x="6729412" y="1014413"/>
            <a:ext cx="5257801" cy="31289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B93AAE-BBFF-391A-25E3-90ECE3EB1530}"/>
              </a:ext>
            </a:extLst>
          </p:cNvPr>
          <p:cNvSpPr txBox="1"/>
          <p:nvPr/>
        </p:nvSpPr>
        <p:spPr>
          <a:xfrm>
            <a:off x="9077325" y="1014413"/>
            <a:ext cx="313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Statistics Globally (2020)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043328-8A73-4FED-D714-C8DD160E7B63}"/>
              </a:ext>
            </a:extLst>
          </p:cNvPr>
          <p:cNvSpPr txBox="1"/>
          <p:nvPr/>
        </p:nvSpPr>
        <p:spPr>
          <a:xfrm>
            <a:off x="8020050" y="1486083"/>
            <a:ext cx="105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Ranks 13</a:t>
            </a:r>
            <a:r>
              <a:rPr lang="en-US" sz="1400" b="1" i="1" baseline="30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E82516-DC91-E402-A9D2-6D0E74CDF9D3}"/>
              </a:ext>
            </a:extLst>
          </p:cNvPr>
          <p:cNvSpPr txBox="1"/>
          <p:nvPr/>
        </p:nvSpPr>
        <p:spPr>
          <a:xfrm>
            <a:off x="7491412" y="2528888"/>
            <a:ext cx="105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Ranks 8</a:t>
            </a:r>
            <a:r>
              <a:rPr lang="en-US" sz="1400" b="1" i="1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286A91-5892-3C3E-7183-937A39C9C1A6}"/>
              </a:ext>
            </a:extLst>
          </p:cNvPr>
          <p:cNvSpPr txBox="1"/>
          <p:nvPr/>
        </p:nvSpPr>
        <p:spPr>
          <a:xfrm>
            <a:off x="10513219" y="3732880"/>
            <a:ext cx="105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Ranks 1</a:t>
            </a:r>
            <a:r>
              <a:rPr lang="en-US" sz="1400" b="1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3F11B9-EB33-34E9-AB60-FAE052DD9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18033" r="11004" b="7749"/>
          <a:stretch>
            <a:fillRect/>
          </a:stretch>
        </p:blipFill>
        <p:spPr>
          <a:xfrm>
            <a:off x="204784" y="626907"/>
            <a:ext cx="5491164" cy="39039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D878A8-8518-7B90-16EF-310432B1DC84}"/>
              </a:ext>
            </a:extLst>
          </p:cNvPr>
          <p:cNvSpPr txBox="1"/>
          <p:nvPr/>
        </p:nvSpPr>
        <p:spPr>
          <a:xfrm>
            <a:off x="4736305" y="2920739"/>
            <a:ext cx="2719387" cy="8512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142CCEB-EC2F-6E68-56C9-A619A7EAC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" t="17084" b="10244"/>
          <a:stretch>
            <a:fillRect/>
          </a:stretch>
        </p:blipFill>
        <p:spPr>
          <a:xfrm>
            <a:off x="3775470" y="3867051"/>
            <a:ext cx="5257801" cy="27839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95C61D-8692-3032-9FEA-6D8E06C3BB40}"/>
              </a:ext>
            </a:extLst>
          </p:cNvPr>
          <p:cNvSpPr txBox="1"/>
          <p:nvPr/>
        </p:nvSpPr>
        <p:spPr>
          <a:xfrm>
            <a:off x="1257300" y="6004668"/>
            <a:ext cx="313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Cancer Statistics India</a:t>
            </a:r>
          </a:p>
          <a:p>
            <a:pPr algn="ctr"/>
            <a:r>
              <a:rPr lang="en-US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618B53-C33D-42D7-E99F-757EFBC70BDE}"/>
              </a:ext>
            </a:extLst>
          </p:cNvPr>
          <p:cNvSpPr txBox="1"/>
          <p:nvPr/>
        </p:nvSpPr>
        <p:spPr>
          <a:xfrm>
            <a:off x="7361039" y="4338047"/>
            <a:ext cx="13180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48,419</a:t>
            </a:r>
            <a:r>
              <a:rPr lang="en-US" sz="1200" b="1" i="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cases)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640FF-2036-B036-D67E-E8D3C6BF8B56}"/>
              </a:ext>
            </a:extLst>
          </p:cNvPr>
          <p:cNvSpPr txBox="1"/>
          <p:nvPr/>
        </p:nvSpPr>
        <p:spPr>
          <a:xfrm>
            <a:off x="6832401" y="5163110"/>
            <a:ext cx="13180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123,907</a:t>
            </a:r>
            <a:r>
              <a:rPr lang="en-US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cases)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541B8-0D88-B06E-430D-2B5E6658EDE4}"/>
              </a:ext>
            </a:extLst>
          </p:cNvPr>
          <p:cNvSpPr txBox="1"/>
          <p:nvPr/>
        </p:nvSpPr>
        <p:spPr>
          <a:xfrm>
            <a:off x="6173390" y="6090515"/>
            <a:ext cx="13180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98,278</a:t>
            </a:r>
            <a:r>
              <a:rPr lang="en-US" b="1" dirty="0"/>
              <a:t> </a:t>
            </a:r>
            <a:r>
              <a:rPr lang="en-US" sz="1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cases)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4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1CE4F-908D-B11C-A617-6E6BC6FA8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" t="11763" r="3325" b="19999"/>
          <a:stretch>
            <a:fillRect/>
          </a:stretch>
        </p:blipFill>
        <p:spPr>
          <a:xfrm>
            <a:off x="4752930" y="833379"/>
            <a:ext cx="6896145" cy="5666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CE896A-12C2-E8F8-9938-CE5A3D120E79}"/>
              </a:ext>
            </a:extLst>
          </p:cNvPr>
          <p:cNvSpPr txBox="1"/>
          <p:nvPr/>
        </p:nvSpPr>
        <p:spPr>
          <a:xfrm>
            <a:off x="828674" y="2764988"/>
            <a:ext cx="3471863" cy="1328023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Using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Convectional Method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Combat Cancer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BCAAD-FA7E-061C-08D4-BD34A0515900}"/>
              </a:ext>
            </a:extLst>
          </p:cNvPr>
          <p:cNvSpPr txBox="1"/>
          <p:nvPr/>
        </p:nvSpPr>
        <p:spPr>
          <a:xfrm>
            <a:off x="4015712" y="234966"/>
            <a:ext cx="416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I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cntd</a:t>
            </a:r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807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FB82BC-549D-37E8-9A05-3C2E16288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20371" r="4776" b="14217"/>
          <a:stretch>
            <a:fillRect/>
          </a:stretch>
        </p:blipFill>
        <p:spPr>
          <a:xfrm>
            <a:off x="303212" y="3175177"/>
            <a:ext cx="4943475" cy="3413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F456D5-F621-D9D2-30DD-2EC3C7976FF1}"/>
              </a:ext>
            </a:extLst>
          </p:cNvPr>
          <p:cNvSpPr txBox="1"/>
          <p:nvPr/>
        </p:nvSpPr>
        <p:spPr>
          <a:xfrm>
            <a:off x="5014913" y="154661"/>
            <a:ext cx="3795714" cy="919401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Opting </a:t>
            </a:r>
            <a:r>
              <a:rPr lang="en-US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Berberis aristata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treat cancer</a:t>
            </a:r>
          </a:p>
        </p:txBody>
      </p:sp>
      <p:pic>
        <p:nvPicPr>
          <p:cNvPr id="11" name="Picture 4" descr="Leaves and flowers of B.aristata">
            <a:extLst>
              <a:ext uri="{FF2B5EF4-FFF2-40B4-BE49-F238E27FC236}">
                <a16:creationId xmlns:a16="http://schemas.microsoft.com/office/drawing/2014/main" id="{05ECFA97-B067-94A2-59A3-2EF26A519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4661"/>
            <a:ext cx="3682999" cy="2170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0387AE-5B18-84C5-2EE4-46FB0A7122B1}"/>
              </a:ext>
            </a:extLst>
          </p:cNvPr>
          <p:cNvSpPr txBox="1"/>
          <p:nvPr/>
        </p:nvSpPr>
        <p:spPr>
          <a:xfrm>
            <a:off x="323850" y="2356324"/>
            <a:ext cx="3924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Berberis aristata plant [Karthikeyan et al (2019)]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088C42-5261-858B-42E3-430305AD7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r="7750" b="5208"/>
          <a:stretch>
            <a:fillRect/>
          </a:stretch>
        </p:blipFill>
        <p:spPr>
          <a:xfrm>
            <a:off x="6486525" y="1074062"/>
            <a:ext cx="5229226" cy="562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46BF3B-5C82-056A-313A-91DF92723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12735" b="7784"/>
          <a:stretch>
            <a:fillRect/>
          </a:stretch>
        </p:blipFill>
        <p:spPr>
          <a:xfrm>
            <a:off x="1423987" y="728663"/>
            <a:ext cx="9063038" cy="600075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3B9A408-4F16-0002-BCF9-03EB1762616C}"/>
              </a:ext>
            </a:extLst>
          </p:cNvPr>
          <p:cNvSpPr/>
          <p:nvPr/>
        </p:nvSpPr>
        <p:spPr>
          <a:xfrm>
            <a:off x="3952568" y="521110"/>
            <a:ext cx="6017342" cy="1337187"/>
          </a:xfrm>
          <a:prstGeom prst="wedgeEllipseCallout">
            <a:avLst>
              <a:gd name="adj1" fmla="val -44312"/>
              <a:gd name="adj2" fmla="val 683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43C004CD-FB0C-3284-71A2-86776F63C153}"/>
              </a:ext>
            </a:extLst>
          </p:cNvPr>
          <p:cNvSpPr/>
          <p:nvPr/>
        </p:nvSpPr>
        <p:spPr>
          <a:xfrm>
            <a:off x="4744066" y="1858297"/>
            <a:ext cx="6017342" cy="1066800"/>
          </a:xfrm>
          <a:prstGeom prst="wedgeEllipseCallout">
            <a:avLst>
              <a:gd name="adj1" fmla="val -51502"/>
              <a:gd name="adj2" fmla="val 5657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F3D8B60-EFAE-BF3F-7812-1754DBC2E9A3}"/>
              </a:ext>
            </a:extLst>
          </p:cNvPr>
          <p:cNvSpPr/>
          <p:nvPr/>
        </p:nvSpPr>
        <p:spPr>
          <a:xfrm>
            <a:off x="5289756" y="2987931"/>
            <a:ext cx="6017342" cy="1066800"/>
          </a:xfrm>
          <a:prstGeom prst="wedgeEllipseCallout">
            <a:avLst>
              <a:gd name="adj1" fmla="val -52156"/>
              <a:gd name="adj2" fmla="val -60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6BDE4DB-26CE-0C8B-03B3-86602EA725B1}"/>
              </a:ext>
            </a:extLst>
          </p:cNvPr>
          <p:cNvSpPr/>
          <p:nvPr/>
        </p:nvSpPr>
        <p:spPr>
          <a:xfrm>
            <a:off x="4975123" y="4195533"/>
            <a:ext cx="6017342" cy="1066800"/>
          </a:xfrm>
          <a:prstGeom prst="wedgeEllipseCallout">
            <a:avLst>
              <a:gd name="adj1" fmla="val -47417"/>
              <a:gd name="adj2" fmla="val -448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F8CBF9F-432A-4EEC-B849-58B33A040DEF}"/>
              </a:ext>
            </a:extLst>
          </p:cNvPr>
          <p:cNvSpPr/>
          <p:nvPr/>
        </p:nvSpPr>
        <p:spPr>
          <a:xfrm>
            <a:off x="4114802" y="5344831"/>
            <a:ext cx="4842386" cy="1066800"/>
          </a:xfrm>
          <a:prstGeom prst="wedgeEllipseCallout">
            <a:avLst>
              <a:gd name="adj1" fmla="val -68425"/>
              <a:gd name="adj2" fmla="val -1176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97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54653A-765E-F776-A48D-ADF6F5E535BC}"/>
              </a:ext>
            </a:extLst>
          </p:cNvPr>
          <p:cNvSpPr/>
          <p:nvPr/>
        </p:nvSpPr>
        <p:spPr>
          <a:xfrm>
            <a:off x="255639" y="432619"/>
            <a:ext cx="4916129" cy="1465007"/>
          </a:xfrm>
          <a:prstGeom prst="rect">
            <a:avLst/>
          </a:prstGeom>
          <a:solidFill>
            <a:srgbClr val="F8F9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D5C9FF-F3B7-9159-89AD-81311DB3B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25" y="5313125"/>
            <a:ext cx="915254" cy="6955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A51BA9-E958-287D-F35A-3BCE8654D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15" y="3365039"/>
            <a:ext cx="817627" cy="6711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303E10-C1D3-1365-DF22-92939830F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2" y="3316225"/>
            <a:ext cx="799322" cy="7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AE057C-D017-ED68-D1A3-AE16D0BCF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6" y="5277281"/>
            <a:ext cx="825909" cy="7494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084FEA-CB35-B903-D888-5CEFCE9AEC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074" y="5277281"/>
            <a:ext cx="825909" cy="8041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7210EC-CC2C-8115-0E13-06E168CC1070}"/>
              </a:ext>
            </a:extLst>
          </p:cNvPr>
          <p:cNvSpPr txBox="1"/>
          <p:nvPr/>
        </p:nvSpPr>
        <p:spPr>
          <a:xfrm>
            <a:off x="663191" y="4158183"/>
            <a:ext cx="2009671" cy="369332"/>
          </a:xfrm>
          <a:prstGeom prst="rect">
            <a:avLst/>
          </a:prstGeom>
          <a:solidFill>
            <a:srgbClr val="F8F9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5AD389-F2C7-2FA2-7C2A-609B69B10340}"/>
              </a:ext>
            </a:extLst>
          </p:cNvPr>
          <p:cNvSpPr txBox="1"/>
          <p:nvPr/>
        </p:nvSpPr>
        <p:spPr>
          <a:xfrm>
            <a:off x="683286" y="4527515"/>
            <a:ext cx="2009671" cy="646331"/>
          </a:xfrm>
          <a:prstGeom prst="rect">
            <a:avLst/>
          </a:prstGeom>
          <a:solidFill>
            <a:srgbClr val="F8F9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Bark of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Berberis aristata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19A0E5-2C08-588F-5E07-0A8D246620D2}"/>
              </a:ext>
            </a:extLst>
          </p:cNvPr>
          <p:cNvSpPr txBox="1"/>
          <p:nvPr/>
        </p:nvSpPr>
        <p:spPr>
          <a:xfrm>
            <a:off x="8728889" y="2037385"/>
            <a:ext cx="2009671" cy="646331"/>
          </a:xfrm>
          <a:prstGeom prst="rect">
            <a:avLst/>
          </a:prstGeom>
          <a:solidFill>
            <a:srgbClr val="F8F9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Phytochemical Analysis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636EB4-2B40-E05E-3340-7A8441E33C2A}"/>
              </a:ext>
            </a:extLst>
          </p:cNvPr>
          <p:cNvSpPr txBox="1"/>
          <p:nvPr/>
        </p:nvSpPr>
        <p:spPr>
          <a:xfrm>
            <a:off x="3367870" y="4529194"/>
            <a:ext cx="2009671" cy="830997"/>
          </a:xfrm>
          <a:prstGeom prst="rect">
            <a:avLst/>
          </a:prstGeom>
          <a:solidFill>
            <a:srgbClr val="F8F9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Crude extraction using Soxhlet Extraction method</a:t>
            </a:r>
            <a:endParaRPr lang="en-IN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FF25F0-1E33-3150-DEAA-6E10F883F481}"/>
              </a:ext>
            </a:extLst>
          </p:cNvPr>
          <p:cNvSpPr txBox="1"/>
          <p:nvPr/>
        </p:nvSpPr>
        <p:spPr>
          <a:xfrm>
            <a:off x="3339401" y="4200055"/>
            <a:ext cx="2009671" cy="369332"/>
          </a:xfrm>
          <a:prstGeom prst="rect">
            <a:avLst/>
          </a:prstGeom>
          <a:solidFill>
            <a:srgbClr val="F8F9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6F7B90-7B82-2CCD-A80F-28E9AB244FA8}"/>
              </a:ext>
            </a:extLst>
          </p:cNvPr>
          <p:cNvSpPr txBox="1"/>
          <p:nvPr/>
        </p:nvSpPr>
        <p:spPr>
          <a:xfrm>
            <a:off x="8802360" y="2659195"/>
            <a:ext cx="2009671" cy="584775"/>
          </a:xfrm>
          <a:prstGeom prst="rect">
            <a:avLst/>
          </a:prstGeom>
          <a:solidFill>
            <a:srgbClr val="F8F9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using Biochemical assays</a:t>
            </a:r>
            <a:endParaRPr lang="en-IN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56B395-9153-2AFD-F09E-275851FA7715}"/>
              </a:ext>
            </a:extLst>
          </p:cNvPr>
          <p:cNvSpPr txBox="1"/>
          <p:nvPr/>
        </p:nvSpPr>
        <p:spPr>
          <a:xfrm>
            <a:off x="9384192" y="4058290"/>
            <a:ext cx="2009671" cy="369332"/>
          </a:xfrm>
          <a:prstGeom prst="rect">
            <a:avLst/>
          </a:prstGeom>
          <a:solidFill>
            <a:srgbClr val="F8F9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MTT Assay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0AB324-0C12-12FE-F508-D8D8BCB3398B}"/>
              </a:ext>
            </a:extLst>
          </p:cNvPr>
          <p:cNvSpPr txBox="1"/>
          <p:nvPr/>
        </p:nvSpPr>
        <p:spPr>
          <a:xfrm>
            <a:off x="9384191" y="4427622"/>
            <a:ext cx="2009671" cy="584775"/>
          </a:xfrm>
          <a:prstGeom prst="rect">
            <a:avLst/>
          </a:prstGeom>
          <a:solidFill>
            <a:srgbClr val="F8F9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MTT Assay on HeLa and K562 cell lines</a:t>
            </a:r>
            <a:endParaRPr lang="en-IN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EA9044-D54A-E179-FD33-E060A0F6D08E}"/>
              </a:ext>
            </a:extLst>
          </p:cNvPr>
          <p:cNvSpPr txBox="1"/>
          <p:nvPr/>
        </p:nvSpPr>
        <p:spPr>
          <a:xfrm>
            <a:off x="3367870" y="2293668"/>
            <a:ext cx="2458998" cy="369332"/>
          </a:xfrm>
          <a:prstGeom prst="rect">
            <a:avLst/>
          </a:prstGeom>
          <a:solidFill>
            <a:srgbClr val="F8F9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Docking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3FA14F-AD27-9311-F2CF-7BD60EF4911A}"/>
              </a:ext>
            </a:extLst>
          </p:cNvPr>
          <p:cNvSpPr txBox="1"/>
          <p:nvPr/>
        </p:nvSpPr>
        <p:spPr>
          <a:xfrm>
            <a:off x="2939369" y="2735517"/>
            <a:ext cx="3134310" cy="584775"/>
          </a:xfrm>
          <a:prstGeom prst="rect">
            <a:avLst/>
          </a:prstGeom>
          <a:solidFill>
            <a:srgbClr val="F8F9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Docking for BCR-ABL and EGFR using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AutoDock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Vina</a:t>
            </a:r>
            <a:endParaRPr lang="en-IN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C1604B-3EC8-D8D0-DAA5-DD5F18FD249F}"/>
              </a:ext>
            </a:extLst>
          </p:cNvPr>
          <p:cNvSpPr txBox="1"/>
          <p:nvPr/>
        </p:nvSpPr>
        <p:spPr>
          <a:xfrm>
            <a:off x="3768373" y="340907"/>
            <a:ext cx="5336298" cy="523220"/>
          </a:xfrm>
          <a:prstGeom prst="rect">
            <a:avLst/>
          </a:prstGeom>
          <a:solidFill>
            <a:srgbClr val="F8F9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METHODOLOGY</a:t>
            </a:r>
          </a:p>
        </p:txBody>
      </p:sp>
    </p:spTree>
    <p:extLst>
      <p:ext uri="{BB962C8B-B14F-4D97-AF65-F5344CB8AC3E}">
        <p14:creationId xmlns:p14="http://schemas.microsoft.com/office/powerpoint/2010/main" val="27713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DD774-0873-36BC-D5C2-EF21B5EB765D}"/>
              </a:ext>
            </a:extLst>
          </p:cNvPr>
          <p:cNvSpPr txBox="1"/>
          <p:nvPr/>
        </p:nvSpPr>
        <p:spPr>
          <a:xfrm>
            <a:off x="3624261" y="297203"/>
            <a:ext cx="4943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AC4EFB-2CFD-45C1-18EC-B77B2570C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1" y="1549401"/>
            <a:ext cx="3933372" cy="37591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ACB54F-8BCF-EEB3-ED6E-CBB713EB8A84}"/>
              </a:ext>
            </a:extLst>
          </p:cNvPr>
          <p:cNvSpPr txBox="1"/>
          <p:nvPr/>
        </p:nvSpPr>
        <p:spPr>
          <a:xfrm>
            <a:off x="576261" y="5493263"/>
            <a:ext cx="5519738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2: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Dried bark of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Berberis aristata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procured from local Ayurvedic store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CCBBCE-2E4A-B7A9-079D-C8A808251AF5}"/>
              </a:ext>
            </a:extLst>
          </p:cNvPr>
          <p:cNvGrpSpPr/>
          <p:nvPr/>
        </p:nvGrpSpPr>
        <p:grpSpPr>
          <a:xfrm>
            <a:off x="7561943" y="1219200"/>
            <a:ext cx="3643086" cy="4089399"/>
            <a:chOff x="0" y="0"/>
            <a:chExt cx="3161487" cy="33750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601D9A7-54C4-7750-CEC3-A01008AC0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03680" cy="33578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DB56EB-2E57-77CD-9177-BE90CBE6F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972" y="0"/>
              <a:ext cx="1580515" cy="337502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F0A80E3-6DE9-1B8C-1F2A-D1AA3970C603}"/>
              </a:ext>
            </a:extLst>
          </p:cNvPr>
          <p:cNvSpPr txBox="1"/>
          <p:nvPr/>
        </p:nvSpPr>
        <p:spPr>
          <a:xfrm>
            <a:off x="6995886" y="5493264"/>
            <a:ext cx="4943476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</a:pPr>
            <a:r>
              <a:rPr lang="en-IN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3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Soxhlet extraction equipment used to extract phytoconstituents from plant material.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FA7669-188C-FB72-C499-4E45EE0400F9}"/>
              </a:ext>
            </a:extLst>
          </p:cNvPr>
          <p:cNvSpPr txBox="1"/>
          <p:nvPr/>
        </p:nvSpPr>
        <p:spPr>
          <a:xfrm>
            <a:off x="642938" y="918864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Procurement of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Berberis aristata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AD0AE-70E6-3ACA-3D08-40ADA6917A27}"/>
              </a:ext>
            </a:extLst>
          </p:cNvPr>
          <p:cNvSpPr txBox="1"/>
          <p:nvPr/>
        </p:nvSpPr>
        <p:spPr>
          <a:xfrm>
            <a:off x="7269199" y="826531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Soxhlet extraction of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Berberis aristata</a:t>
            </a:r>
          </a:p>
        </p:txBody>
      </p:sp>
    </p:spTree>
    <p:extLst>
      <p:ext uri="{BB962C8B-B14F-4D97-AF65-F5344CB8AC3E}">
        <p14:creationId xmlns:p14="http://schemas.microsoft.com/office/powerpoint/2010/main" val="424261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EE2469-5872-7E2E-76CD-968E76065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3" y="1428750"/>
            <a:ext cx="2205039" cy="337184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2C1C4-FDA5-6E7A-07A1-83EE06D7F9C8}"/>
              </a:ext>
            </a:extLst>
          </p:cNvPr>
          <p:cNvSpPr txBox="1"/>
          <p:nvPr/>
        </p:nvSpPr>
        <p:spPr>
          <a:xfrm>
            <a:off x="275035" y="5136365"/>
            <a:ext cx="4382690" cy="791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just">
              <a:lnSpc>
                <a:spcPct val="150000"/>
              </a:lnSpc>
              <a:buNone/>
            </a:pPr>
            <a:r>
              <a:rPr lang="en-IN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Figure 4:</a:t>
            </a:r>
            <a:r>
              <a:rPr lang="en-IN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Crude ethanolic extract of </a:t>
            </a:r>
            <a:r>
              <a:rPr lang="en-IN" sz="1600" i="1" dirty="0">
                <a:latin typeface="Times New Roman" panose="02020603050405020304" pitchFamily="18" charset="0"/>
                <a:ea typeface="Calibri" panose="020F0502020204030204" pitchFamily="34" charset="0"/>
              </a:rPr>
              <a:t>Berberis aristata</a:t>
            </a:r>
            <a:r>
              <a:rPr lang="en-IN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in Erlenmeyer flask after extraction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BCD152-ED4E-1DC2-1842-8C3D90D683E8}"/>
              </a:ext>
            </a:extLst>
          </p:cNvPr>
          <p:cNvSpPr txBox="1"/>
          <p:nvPr/>
        </p:nvSpPr>
        <p:spPr>
          <a:xfrm>
            <a:off x="642938" y="918864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Crude Extraction of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Berberis aristata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854587-2579-C55E-2711-7DD8DA75A3A9}"/>
              </a:ext>
            </a:extLst>
          </p:cNvPr>
          <p:cNvGrpSpPr/>
          <p:nvPr/>
        </p:nvGrpSpPr>
        <p:grpSpPr>
          <a:xfrm>
            <a:off x="5638799" y="1364914"/>
            <a:ext cx="4279900" cy="4909675"/>
            <a:chOff x="0" y="0"/>
            <a:chExt cx="4464050" cy="52444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B92931-58F8-9EAE-3B17-B4745E9F53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2" t="18802" r="16157" b="5537"/>
            <a:stretch>
              <a:fillRect/>
            </a:stretch>
          </p:blipFill>
          <p:spPr bwMode="auto">
            <a:xfrm>
              <a:off x="1714500" y="28575"/>
              <a:ext cx="1159510" cy="23291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782342-DB5C-CEFF-611F-DDED9BA31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68400" cy="231203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CB30E6-2B28-69A9-FE3F-ABD5F4F52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650" y="2638425"/>
              <a:ext cx="1053465" cy="260604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1E1160D-46AC-B06E-AE9E-19B1CF7C6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0900" y="28575"/>
              <a:ext cx="1073150" cy="226695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BE18FD8-3246-B3A3-6A47-1A247001C4BE}"/>
              </a:ext>
            </a:extLst>
          </p:cNvPr>
          <p:cNvSpPr txBox="1"/>
          <p:nvPr/>
        </p:nvSpPr>
        <p:spPr>
          <a:xfrm>
            <a:off x="5638799" y="943848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Phytochemical Analysis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997F99-96F8-937B-1399-053F9A2864A0}"/>
              </a:ext>
            </a:extLst>
          </p:cNvPr>
          <p:cNvSpPr txBox="1"/>
          <p:nvPr/>
        </p:nvSpPr>
        <p:spPr>
          <a:xfrm>
            <a:off x="8601187" y="3634992"/>
            <a:ext cx="3315778" cy="3002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5: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for phytochemicals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Dragendorff’s test, orange ppt indicates presence of alkaloids;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(B) and (C)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Ferric test indicating presence of </a:t>
            </a:r>
            <a:r>
              <a:rPr lang="en-I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salicyclic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and tannins respectively</a:t>
            </a:r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(D) </a:t>
            </a:r>
            <a:r>
              <a:rPr lang="en-I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Shinoda test, yellow colour indicates presence of flavones or isoflavones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3F339B-E770-2B45-4E99-202596E49A92}"/>
              </a:ext>
            </a:extLst>
          </p:cNvPr>
          <p:cNvSpPr txBox="1"/>
          <p:nvPr/>
        </p:nvSpPr>
        <p:spPr>
          <a:xfrm>
            <a:off x="5638799" y="1391665"/>
            <a:ext cx="2667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F1986A-C806-ABC9-731C-5E49940E4A2F}"/>
              </a:ext>
            </a:extLst>
          </p:cNvPr>
          <p:cNvSpPr txBox="1"/>
          <p:nvPr/>
        </p:nvSpPr>
        <p:spPr>
          <a:xfrm>
            <a:off x="7337365" y="1428750"/>
            <a:ext cx="2667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2D167B-5A61-3359-EA51-B85B1F4DE312}"/>
              </a:ext>
            </a:extLst>
          </p:cNvPr>
          <p:cNvSpPr txBox="1"/>
          <p:nvPr/>
        </p:nvSpPr>
        <p:spPr>
          <a:xfrm>
            <a:off x="8917824" y="1428750"/>
            <a:ext cx="2667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3D0350-8F75-49BB-4BF1-1DF9046402CE}"/>
              </a:ext>
            </a:extLst>
          </p:cNvPr>
          <p:cNvSpPr txBox="1"/>
          <p:nvPr/>
        </p:nvSpPr>
        <p:spPr>
          <a:xfrm>
            <a:off x="7337365" y="3834910"/>
            <a:ext cx="2667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B8A17E-126C-AC5A-0CB4-DE7DF0BA08EE}"/>
              </a:ext>
            </a:extLst>
          </p:cNvPr>
          <p:cNvSpPr txBox="1"/>
          <p:nvPr/>
        </p:nvSpPr>
        <p:spPr>
          <a:xfrm>
            <a:off x="3624261" y="297203"/>
            <a:ext cx="556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15956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1206</Words>
  <Application>Microsoft Office PowerPoint</Application>
  <PresentationFormat>Widescreen</PresentationFormat>
  <Paragraphs>165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1_Office Theme</vt:lpstr>
      <vt:lpstr>A Comparative Cytotoxic Study of Berberis aristata Crude Extract on HeLa and K562 Cell Lines: An Integrated In-Vitro and In-Silico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Proma</dc:creator>
  <cp:lastModifiedBy>Pokemon Gamer</cp:lastModifiedBy>
  <cp:revision>59</cp:revision>
  <dcterms:created xsi:type="dcterms:W3CDTF">2024-10-14T04:10:26Z</dcterms:created>
  <dcterms:modified xsi:type="dcterms:W3CDTF">2025-09-16T14:13:30Z</dcterms:modified>
</cp:coreProperties>
</file>