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76" r:id="rId5"/>
    <p:sldId id="258" r:id="rId6"/>
    <p:sldId id="261" r:id="rId7"/>
    <p:sldId id="262" r:id="rId8"/>
    <p:sldId id="263" r:id="rId9"/>
    <p:sldId id="264" r:id="rId10"/>
    <p:sldId id="272" r:id="rId11"/>
    <p:sldId id="265" r:id="rId12"/>
    <p:sldId id="269" r:id="rId13"/>
    <p:sldId id="268" r:id="rId14"/>
  </p:sldIdLst>
  <p:sldSz cx="20104100" cy="11309350" type="screen4x3"/>
  <p:notesSz cx="20104100" cy="1130935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p:nvPr>
            <p:ph type="ctrTitle"/>
          </p:nvPr>
        </p:nvSpPr>
        <p:spPr>
          <a:xfrm>
            <a:off x="1507807" y="3505898"/>
            <a:ext cx="17088486" cy="2374963"/>
          </a:xfrm>
          <a:prstGeom prst="rect">
            <a:avLst/>
          </a:prstGeom>
        </p:spPr>
        <p:txBody>
          <a:bodyPr wrap="square" lIns="0" tIns="0" rIns="0" bIns="0">
            <a:spAutoFit/>
          </a:bodyPr>
          <a:lstStyle>
            <a:lvl1pPr>
              <a:defRPr sz="3600" b="1" i="1">
                <a:solidFill>
                  <a:schemeClr val="tx1"/>
                </a:solidFill>
                <a:latin typeface="Times New Roman"/>
                <a:cs typeface="Times New Roman"/>
              </a:defRPr>
            </a:lvl1pPr>
          </a:lstStyle>
          <a:p/>
        </p:txBody>
      </p:sp>
      <p:sp>
        <p:nvSpPr>
          <p:cNvPr id="3" name="Holder 3"/>
          <p:cNvSpPr/>
          <p:nvPr>
            <p:ph type="subTitle" idx="4"/>
          </p:nvPr>
        </p:nvSpPr>
        <p:spPr>
          <a:xfrm>
            <a:off x="3015615" y="6333236"/>
            <a:ext cx="14072870" cy="2827337"/>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p:txBody>
      </p:sp>
      <p:sp>
        <p:nvSpPr>
          <p:cNvPr id="4" name="Holder 4"/>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p:nvPr>
            <p:ph type="title"/>
          </p:nvPr>
        </p:nvSpPr>
        <p:spPr/>
        <p:txBody>
          <a:bodyPr lIns="0" tIns="0" rIns="0" bIns="0"/>
          <a:lstStyle>
            <a:lvl1pPr>
              <a:defRPr sz="3600" b="1" i="1">
                <a:solidFill>
                  <a:schemeClr val="tx1"/>
                </a:solidFill>
                <a:latin typeface="Times New Roman"/>
                <a:cs typeface="Times New Roman"/>
              </a:defRPr>
            </a:lvl1pPr>
          </a:lstStyle>
          <a:p/>
        </p:txBody>
      </p:sp>
      <p:sp>
        <p:nvSpPr>
          <p:cNvPr id="3" name="Holder 3"/>
          <p:cNvSpPr/>
          <p:nvPr>
            <p:ph type="body" idx="1"/>
          </p:nvPr>
        </p:nvSpPr>
        <p:spPr/>
        <p:txBody>
          <a:bodyPr lIns="0" tIns="0" rIns="0" bIns="0"/>
          <a:lstStyle>
            <a:lvl1pPr>
              <a:defRPr sz="2400" b="0" i="0">
                <a:solidFill>
                  <a:schemeClr val="tx1"/>
                </a:solidFill>
                <a:latin typeface="Times New Roman"/>
                <a:cs typeface="Times New Roman"/>
              </a:defRPr>
            </a:lvl1pPr>
          </a:lstStyle>
          <a:p/>
        </p:txBody>
      </p:sp>
      <p:sp>
        <p:nvSpPr>
          <p:cNvPr id="4" name="Holder 4"/>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p:nvPr>
            <p:ph type="title"/>
          </p:nvPr>
        </p:nvSpPr>
        <p:spPr/>
        <p:txBody>
          <a:bodyPr lIns="0" tIns="0" rIns="0" bIns="0"/>
          <a:lstStyle>
            <a:lvl1pPr>
              <a:defRPr sz="3600" b="1" i="1">
                <a:solidFill>
                  <a:schemeClr val="tx1"/>
                </a:solidFill>
                <a:latin typeface="Times New Roman"/>
                <a:cs typeface="Times New Roman"/>
              </a:defRPr>
            </a:lvl1pPr>
          </a:lstStyle>
          <a:p/>
        </p:txBody>
      </p:sp>
      <p:sp>
        <p:nvSpPr>
          <p:cNvPr id="3" name="Holder 3"/>
          <p:cNvSpPr/>
          <p:nvPr>
            <p:ph sz="half" idx="2"/>
          </p:nvPr>
        </p:nvSpPr>
        <p:spPr>
          <a:xfrm>
            <a:off x="1005205" y="2601150"/>
            <a:ext cx="8745284" cy="7464171"/>
          </a:xfrm>
          <a:prstGeom prst="rect">
            <a:avLst/>
          </a:prstGeom>
        </p:spPr>
        <p:txBody>
          <a:bodyPr wrap="square" lIns="0" tIns="0" rIns="0" bIns="0">
            <a:spAutoFit/>
          </a:bodyPr>
          <a:lstStyle>
            <a:lvl1pPr>
              <a:defRPr/>
            </a:lvl1pPr>
          </a:lstStyle>
          <a:p/>
        </p:txBody>
      </p:sp>
      <p:sp>
        <p:nvSpPr>
          <p:cNvPr id="4" name="Holder 4"/>
          <p:cNvSpPr/>
          <p:nvPr>
            <p:ph sz="half" idx="3"/>
          </p:nvPr>
        </p:nvSpPr>
        <p:spPr>
          <a:xfrm>
            <a:off x="10353611" y="2601150"/>
            <a:ext cx="8745284" cy="7464171"/>
          </a:xfrm>
          <a:prstGeom prst="rect">
            <a:avLst/>
          </a:prstGeom>
        </p:spPr>
        <p:txBody>
          <a:bodyPr wrap="square" lIns="0" tIns="0" rIns="0" bIns="0">
            <a:spAutoFit/>
          </a:bodyPr>
          <a:lstStyle>
            <a:lvl1pPr>
              <a:defRPr/>
            </a:lvl1pPr>
          </a:lstStyle>
          <a:p/>
        </p:txBody>
      </p:sp>
      <p:sp>
        <p:nvSpPr>
          <p:cNvPr id="5" name="Holder 5"/>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p:nvPr>
            <p:ph type="title"/>
          </p:nvPr>
        </p:nvSpPr>
        <p:spPr/>
        <p:txBody>
          <a:bodyPr lIns="0" tIns="0" rIns="0" bIns="0"/>
          <a:lstStyle>
            <a:lvl1pPr>
              <a:defRPr sz="3600" b="1" i="1">
                <a:solidFill>
                  <a:schemeClr val="tx1"/>
                </a:solidFill>
                <a:latin typeface="Times New Roman"/>
                <a:cs typeface="Times New Roman"/>
              </a:defRPr>
            </a:lvl1pPr>
          </a:lstStyle>
          <a:p/>
        </p:txBody>
      </p:sp>
      <p:sp>
        <p:nvSpPr>
          <p:cNvPr id="3" name="Holder 3"/>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17783" y="17807"/>
            <a:ext cx="20043616" cy="11215499"/>
          </a:xfrm>
          <a:prstGeom prst="rect">
            <a:avLst/>
          </a:prstGeom>
        </p:spPr>
      </p:pic>
      <p:sp>
        <p:nvSpPr>
          <p:cNvPr id="2" name="Holder 2"/>
          <p:cNvSpPr/>
          <p:nvPr>
            <p:ph type="title"/>
          </p:nvPr>
        </p:nvSpPr>
        <p:spPr>
          <a:xfrm>
            <a:off x="6492482" y="874252"/>
            <a:ext cx="7369809" cy="1118870"/>
          </a:xfrm>
          <a:prstGeom prst="rect">
            <a:avLst/>
          </a:prstGeom>
        </p:spPr>
        <p:txBody>
          <a:bodyPr wrap="square" lIns="0" tIns="0" rIns="0" bIns="0">
            <a:spAutoFit/>
          </a:bodyPr>
          <a:lstStyle>
            <a:lvl1pPr>
              <a:defRPr sz="3600" b="1" i="1">
                <a:solidFill>
                  <a:schemeClr val="tx1"/>
                </a:solidFill>
                <a:latin typeface="Times New Roman"/>
                <a:cs typeface="Times New Roman"/>
              </a:defRPr>
            </a:lvl1pPr>
          </a:lstStyle>
          <a:p/>
        </p:txBody>
      </p:sp>
      <p:sp>
        <p:nvSpPr>
          <p:cNvPr id="3" name="Holder 3"/>
          <p:cNvSpPr/>
          <p:nvPr>
            <p:ph type="body" idx="1"/>
          </p:nvPr>
        </p:nvSpPr>
        <p:spPr>
          <a:xfrm>
            <a:off x="1499807" y="2891595"/>
            <a:ext cx="17388840" cy="5363845"/>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p:txBody>
      </p:sp>
      <p:sp>
        <p:nvSpPr>
          <p:cNvPr id="4" name="Holder 4"/>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10.jpeg"/><Relationship Id="rId23" Type="http://schemas.openxmlformats.org/officeDocument/2006/relationships/slideLayout" Target="../slideLayouts/slideLayout2.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9.jpe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8510" y="2396490"/>
            <a:ext cx="18547080" cy="6516370"/>
          </a:xfrm>
          <a:prstGeom prst="rect">
            <a:avLst/>
          </a:prstGeom>
        </p:spPr>
        <p:txBody>
          <a:bodyPr vert="horz" wrap="square" lIns="0" tIns="12700" rIns="0" bIns="0" rtlCol="0">
            <a:spAutoFit/>
          </a:bodyPr>
          <a:lstStyle/>
          <a:p>
            <a:pPr algn="ctr">
              <a:lnSpc>
                <a:spcPct val="100000"/>
              </a:lnSpc>
              <a:spcBef>
                <a:spcPts val="100"/>
              </a:spcBef>
            </a:pPr>
            <a:r>
              <a:rPr sz="3600" b="1" dirty="0">
                <a:latin typeface="Cochin" charset="0"/>
                <a:ea typeface="Cochin" charset="0"/>
                <a:cs typeface="Times New Roman"/>
              </a:rPr>
              <a:t>“A</a:t>
            </a:r>
            <a:r>
              <a:rPr sz="3600" b="1" spc="-245" dirty="0">
                <a:latin typeface="Cochin" charset="0"/>
                <a:ea typeface="Cochin" charset="0"/>
                <a:cs typeface="Times New Roman"/>
              </a:rPr>
              <a:t> </a:t>
            </a:r>
            <a:r>
              <a:rPr sz="3600" b="1" spc="-70" dirty="0">
                <a:latin typeface="Cochin" charset="0"/>
                <a:ea typeface="Cochin" charset="0"/>
                <a:cs typeface="Times New Roman"/>
              </a:rPr>
              <a:t>TERATOLOGICAL</a:t>
            </a:r>
            <a:r>
              <a:rPr sz="3600" b="1" spc="-215" dirty="0">
                <a:latin typeface="Cochin" charset="0"/>
                <a:ea typeface="Cochin" charset="0"/>
                <a:cs typeface="Times New Roman"/>
              </a:rPr>
              <a:t> </a:t>
            </a:r>
            <a:r>
              <a:rPr sz="3600" b="1" dirty="0">
                <a:latin typeface="Cochin" charset="0"/>
                <a:ea typeface="Cochin" charset="0"/>
                <a:cs typeface="Times New Roman"/>
              </a:rPr>
              <a:t>STUDY</a:t>
            </a:r>
            <a:r>
              <a:rPr sz="3600" b="1" spc="-150" dirty="0">
                <a:latin typeface="Cochin" charset="0"/>
                <a:ea typeface="Cochin" charset="0"/>
                <a:cs typeface="Times New Roman"/>
              </a:rPr>
              <a:t> </a:t>
            </a:r>
            <a:r>
              <a:rPr sz="3600" b="1" dirty="0">
                <a:latin typeface="Cochin" charset="0"/>
                <a:ea typeface="Cochin" charset="0"/>
                <a:cs typeface="Times New Roman"/>
              </a:rPr>
              <a:t>OF</a:t>
            </a:r>
            <a:r>
              <a:rPr sz="3600" b="1" spc="30" dirty="0">
                <a:latin typeface="Cochin" charset="0"/>
                <a:ea typeface="Cochin" charset="0"/>
                <a:cs typeface="Times New Roman"/>
              </a:rPr>
              <a:t> </a:t>
            </a:r>
            <a:r>
              <a:rPr sz="3600" b="1" spc="-110" dirty="0">
                <a:latin typeface="Cochin" charset="0"/>
                <a:ea typeface="Cochin" charset="0"/>
                <a:cs typeface="Times New Roman"/>
              </a:rPr>
              <a:t>FAULTY</a:t>
            </a:r>
            <a:r>
              <a:rPr sz="3600" b="1" spc="-335" dirty="0">
                <a:latin typeface="Cochin" charset="0"/>
                <a:ea typeface="Cochin" charset="0"/>
                <a:cs typeface="Times New Roman"/>
              </a:rPr>
              <a:t> </a:t>
            </a:r>
            <a:r>
              <a:rPr sz="3600" b="1" spc="-40" dirty="0">
                <a:latin typeface="Cochin" charset="0"/>
                <a:ea typeface="Cochin" charset="0"/>
                <a:cs typeface="Times New Roman"/>
              </a:rPr>
              <a:t>NEURAL</a:t>
            </a:r>
            <a:r>
              <a:rPr sz="3600" b="1" spc="-204" dirty="0">
                <a:latin typeface="Cochin" charset="0"/>
                <a:ea typeface="Cochin" charset="0"/>
                <a:cs typeface="Times New Roman"/>
              </a:rPr>
              <a:t> </a:t>
            </a:r>
            <a:r>
              <a:rPr sz="3600" b="1" dirty="0">
                <a:latin typeface="Cochin" charset="0"/>
                <a:ea typeface="Cochin" charset="0"/>
                <a:cs typeface="Times New Roman"/>
              </a:rPr>
              <a:t>TUBE</a:t>
            </a:r>
            <a:r>
              <a:rPr sz="3600" b="1" spc="20" dirty="0">
                <a:latin typeface="Cochin" charset="0"/>
                <a:ea typeface="Cochin" charset="0"/>
                <a:cs typeface="Times New Roman"/>
              </a:rPr>
              <a:t> </a:t>
            </a:r>
            <a:r>
              <a:rPr sz="3600" b="1" spc="-10" dirty="0">
                <a:latin typeface="Cochin" charset="0"/>
                <a:ea typeface="Cochin" charset="0"/>
                <a:cs typeface="Times New Roman"/>
              </a:rPr>
              <a:t>CLOSURE </a:t>
            </a:r>
            <a:r>
              <a:rPr sz="3600" b="1" dirty="0">
                <a:latin typeface="Cochin" charset="0"/>
                <a:ea typeface="Cochin" charset="0"/>
                <a:cs typeface="Times New Roman"/>
              </a:rPr>
              <a:t>AND</a:t>
            </a:r>
            <a:r>
              <a:rPr sz="3600" b="1" spc="-135" dirty="0">
                <a:latin typeface="Cochin" charset="0"/>
                <a:ea typeface="Cochin" charset="0"/>
                <a:cs typeface="Times New Roman"/>
              </a:rPr>
              <a:t> </a:t>
            </a:r>
            <a:r>
              <a:rPr sz="3600" b="1" spc="-30" dirty="0">
                <a:latin typeface="Cochin" charset="0"/>
                <a:ea typeface="Cochin" charset="0"/>
                <a:cs typeface="Times New Roman"/>
              </a:rPr>
              <a:t>NEURO-</a:t>
            </a:r>
            <a:r>
              <a:rPr sz="3600" b="1" spc="-10" dirty="0">
                <a:latin typeface="Cochin" charset="0"/>
                <a:ea typeface="Cochin" charset="0"/>
                <a:cs typeface="Times New Roman"/>
              </a:rPr>
              <a:t>PROTECTION</a:t>
            </a:r>
            <a:r>
              <a:rPr sz="3600" b="1" spc="-150" dirty="0">
                <a:latin typeface="Cochin" charset="0"/>
                <a:ea typeface="Cochin" charset="0"/>
                <a:cs typeface="Times New Roman"/>
              </a:rPr>
              <a:t> </a:t>
            </a:r>
            <a:r>
              <a:rPr sz="3600" b="1" dirty="0">
                <a:latin typeface="Cochin" charset="0"/>
                <a:ea typeface="Cochin" charset="0"/>
                <a:cs typeface="Times New Roman"/>
              </a:rPr>
              <a:t>IN</a:t>
            </a:r>
            <a:r>
              <a:rPr sz="3600" b="1" spc="-145" dirty="0">
                <a:latin typeface="Cochin" charset="0"/>
                <a:ea typeface="Cochin" charset="0"/>
                <a:cs typeface="Times New Roman"/>
              </a:rPr>
              <a:t> </a:t>
            </a:r>
            <a:r>
              <a:rPr sz="3600" b="1" i="1" dirty="0">
                <a:latin typeface="Cochin" charset="0"/>
                <a:ea typeface="Cochin" charset="0"/>
                <a:cs typeface="Times New Roman"/>
              </a:rPr>
              <a:t>Gallus</a:t>
            </a:r>
            <a:r>
              <a:rPr sz="3600" b="1" i="1" spc="-140" dirty="0">
                <a:latin typeface="Cochin" charset="0"/>
                <a:ea typeface="Cochin" charset="0"/>
                <a:cs typeface="Times New Roman"/>
              </a:rPr>
              <a:t> </a:t>
            </a:r>
            <a:r>
              <a:rPr sz="3600" b="1" i="1" dirty="0">
                <a:latin typeface="Cochin" charset="0"/>
                <a:ea typeface="Cochin" charset="0"/>
                <a:cs typeface="Times New Roman"/>
              </a:rPr>
              <a:t>gallus</a:t>
            </a:r>
            <a:r>
              <a:rPr sz="3600" b="1" i="1" spc="-130" dirty="0">
                <a:latin typeface="Cochin" charset="0"/>
                <a:ea typeface="Cochin" charset="0"/>
                <a:cs typeface="Times New Roman"/>
              </a:rPr>
              <a:t> </a:t>
            </a:r>
            <a:r>
              <a:rPr sz="3600" b="1" i="1" spc="-10" dirty="0">
                <a:latin typeface="Cochin" charset="0"/>
                <a:ea typeface="Cochin" charset="0"/>
                <a:cs typeface="Times New Roman"/>
              </a:rPr>
              <a:t>domesticus</a:t>
            </a:r>
            <a:r>
              <a:rPr sz="3600" b="1" spc="-10" dirty="0">
                <a:latin typeface="Cochin" charset="0"/>
                <a:ea typeface="Cochin" charset="0"/>
                <a:cs typeface="Times New Roman"/>
              </a:rPr>
              <a:t>”</a:t>
            </a:r>
            <a:endParaRPr sz="3600">
              <a:latin typeface="Cochin" charset="0"/>
              <a:ea typeface="Cochin" charset="0"/>
              <a:cs typeface="Times New Roman"/>
            </a:endParaRPr>
          </a:p>
          <a:p>
            <a:pPr>
              <a:lnSpc>
                <a:spcPct val="100000"/>
              </a:lnSpc>
            </a:pPr>
            <a:endParaRPr sz="3600">
              <a:latin typeface="Cochin" charset="0"/>
              <a:ea typeface="Cochin" charset="0"/>
              <a:cs typeface="Times New Roman"/>
            </a:endParaRPr>
          </a:p>
          <a:p>
            <a:pPr algn="ctr">
              <a:lnSpc>
                <a:spcPct val="100000"/>
              </a:lnSpc>
            </a:pPr>
            <a:r>
              <a:rPr sz="3600" i="0" spc="-10" dirty="0">
                <a:latin typeface="Cochin" charset="0"/>
                <a:ea typeface="Cochin" charset="0"/>
                <a:cs typeface="Times New Roman"/>
                <a:sym typeface="+mn-ea"/>
              </a:rPr>
              <a:t>Department</a:t>
            </a:r>
            <a:r>
              <a:rPr sz="3600" i="0" spc="-165" dirty="0">
                <a:latin typeface="Cochin" charset="0"/>
                <a:ea typeface="Cochin" charset="0"/>
                <a:cs typeface="Times New Roman"/>
                <a:sym typeface="+mn-ea"/>
              </a:rPr>
              <a:t> </a:t>
            </a:r>
            <a:r>
              <a:rPr sz="3600" i="0" dirty="0">
                <a:latin typeface="Cochin" charset="0"/>
                <a:ea typeface="Cochin" charset="0"/>
                <a:cs typeface="Times New Roman"/>
                <a:sym typeface="+mn-ea"/>
              </a:rPr>
              <a:t>of</a:t>
            </a:r>
            <a:r>
              <a:rPr sz="3600" i="0" spc="-150" dirty="0">
                <a:latin typeface="Cochin" charset="0"/>
                <a:ea typeface="Cochin" charset="0"/>
                <a:cs typeface="Times New Roman"/>
                <a:sym typeface="+mn-ea"/>
              </a:rPr>
              <a:t> </a:t>
            </a:r>
            <a:r>
              <a:rPr sz="3600" i="0" spc="-10" dirty="0">
                <a:latin typeface="Cochin" charset="0"/>
                <a:ea typeface="Cochin" charset="0"/>
                <a:cs typeface="Times New Roman"/>
                <a:sym typeface="+mn-ea"/>
              </a:rPr>
              <a:t>Genetics</a:t>
            </a:r>
            <a:endParaRPr sz="3600" i="0" spc="-10" dirty="0">
              <a:latin typeface="Cochin" charset="0"/>
              <a:ea typeface="Cochin" charset="0"/>
              <a:cs typeface="Times New Roman"/>
              <a:sym typeface="+mn-ea"/>
            </a:endParaRPr>
          </a:p>
          <a:p>
            <a:pPr algn="ctr">
              <a:lnSpc>
                <a:spcPct val="100000"/>
              </a:lnSpc>
            </a:pPr>
            <a:r>
              <a:rPr sz="3600" i="0" dirty="0">
                <a:latin typeface="Cochin" charset="0"/>
                <a:ea typeface="Cochin" charset="0"/>
                <a:cs typeface="Times New Roman"/>
                <a:sym typeface="+mn-ea"/>
              </a:rPr>
              <a:t>School</a:t>
            </a:r>
            <a:r>
              <a:rPr sz="3600" i="0" spc="-75" dirty="0">
                <a:latin typeface="Cochin" charset="0"/>
                <a:ea typeface="Cochin" charset="0"/>
                <a:cs typeface="Times New Roman"/>
                <a:sym typeface="+mn-ea"/>
              </a:rPr>
              <a:t> </a:t>
            </a:r>
            <a:r>
              <a:rPr sz="3600" i="0" dirty="0">
                <a:latin typeface="Cochin" charset="0"/>
                <a:ea typeface="Cochin" charset="0"/>
                <a:cs typeface="Times New Roman"/>
                <a:sym typeface="+mn-ea"/>
              </a:rPr>
              <a:t>of</a:t>
            </a:r>
            <a:r>
              <a:rPr sz="3600" i="0" spc="-55" dirty="0">
                <a:latin typeface="Cochin" charset="0"/>
                <a:ea typeface="Cochin" charset="0"/>
                <a:cs typeface="Times New Roman"/>
                <a:sym typeface="+mn-ea"/>
              </a:rPr>
              <a:t> </a:t>
            </a:r>
            <a:r>
              <a:rPr sz="3600" i="0" spc="-10" dirty="0">
                <a:latin typeface="Cochin" charset="0"/>
                <a:ea typeface="Cochin" charset="0"/>
                <a:cs typeface="Times New Roman"/>
                <a:sym typeface="+mn-ea"/>
              </a:rPr>
              <a:t>Sciences </a:t>
            </a:r>
            <a:endParaRPr sz="3600" i="0" spc="-10" dirty="0">
              <a:latin typeface="Cochin" charset="0"/>
              <a:ea typeface="Cochin" charset="0"/>
              <a:cs typeface="Times New Roman"/>
            </a:endParaRPr>
          </a:p>
          <a:p>
            <a:pPr algn="ctr">
              <a:lnSpc>
                <a:spcPct val="100000"/>
              </a:lnSpc>
            </a:pPr>
            <a:endParaRPr sz="3600">
              <a:latin typeface="Cochin" charset="0"/>
              <a:ea typeface="Cochin" charset="0"/>
              <a:cs typeface="Times New Roman"/>
            </a:endParaRPr>
          </a:p>
          <a:p>
            <a:pPr>
              <a:lnSpc>
                <a:spcPct val="100000"/>
              </a:lnSpc>
              <a:spcBef>
                <a:spcPts val="620"/>
              </a:spcBef>
            </a:pPr>
            <a:endParaRPr sz="3600">
              <a:latin typeface="Cochin" charset="0"/>
              <a:ea typeface="Cochin" charset="0"/>
              <a:cs typeface="Times New Roman"/>
            </a:endParaRPr>
          </a:p>
          <a:p>
            <a:pPr marL="2540" algn="ctr">
              <a:lnSpc>
                <a:spcPts val="4130"/>
              </a:lnSpc>
            </a:pPr>
            <a:r>
              <a:rPr sz="3600" b="1" spc="-10" dirty="0">
                <a:latin typeface="Cochin" charset="0"/>
                <a:ea typeface="Cochin" charset="0"/>
                <a:cs typeface="Times New Roman"/>
              </a:rPr>
              <a:t>Presented</a:t>
            </a:r>
            <a:r>
              <a:rPr sz="3600" b="1" spc="-200" dirty="0">
                <a:latin typeface="Cochin" charset="0"/>
                <a:ea typeface="Cochin" charset="0"/>
                <a:cs typeface="Times New Roman"/>
              </a:rPr>
              <a:t> </a:t>
            </a:r>
            <a:r>
              <a:rPr lang="en-AU" altLang="en-US" sz="3600" b="1" spc="-200" dirty="0">
                <a:latin typeface="Cochin" charset="0"/>
                <a:ea typeface="Cochin" charset="0"/>
                <a:cs typeface="Times New Roman"/>
              </a:rPr>
              <a:t>B</a:t>
            </a:r>
            <a:r>
              <a:rPr sz="3600" b="1" spc="-25" dirty="0">
                <a:latin typeface="Cochin" charset="0"/>
                <a:ea typeface="Cochin" charset="0"/>
                <a:cs typeface="Times New Roman"/>
              </a:rPr>
              <a:t>y</a:t>
            </a:r>
            <a:r>
              <a:rPr lang="en-AU" altLang="en-US" sz="3600" b="1" spc="-25" dirty="0">
                <a:latin typeface="Cochin" charset="0"/>
                <a:ea typeface="Cochin" charset="0"/>
                <a:cs typeface="Times New Roman"/>
              </a:rPr>
              <a:t>: </a:t>
            </a:r>
            <a:r>
              <a:rPr sz="3600" b="0" dirty="0">
                <a:latin typeface="Cochin" charset="0"/>
                <a:ea typeface="Cochin" charset="0"/>
                <a:cs typeface="Times New Roman"/>
              </a:rPr>
              <a:t>Umme</a:t>
            </a:r>
            <a:r>
              <a:rPr sz="3600" b="0" spc="-175" dirty="0">
                <a:latin typeface="Cochin" charset="0"/>
                <a:ea typeface="Cochin" charset="0"/>
                <a:cs typeface="Times New Roman"/>
              </a:rPr>
              <a:t> </a:t>
            </a:r>
            <a:r>
              <a:rPr sz="3600" b="0" dirty="0">
                <a:latin typeface="Cochin" charset="0"/>
                <a:ea typeface="Cochin" charset="0"/>
                <a:cs typeface="Times New Roman"/>
              </a:rPr>
              <a:t>Javeria</a:t>
            </a:r>
            <a:r>
              <a:rPr sz="3600" b="0" spc="-150" dirty="0">
                <a:latin typeface="Cochin" charset="0"/>
                <a:ea typeface="Cochin" charset="0"/>
                <a:cs typeface="Times New Roman"/>
              </a:rPr>
              <a:t> </a:t>
            </a:r>
            <a:endParaRPr sz="3600" b="0" spc="-150" dirty="0">
              <a:latin typeface="Cochin" charset="0"/>
              <a:ea typeface="Cochin" charset="0"/>
              <a:cs typeface="Times New Roman"/>
            </a:endParaRPr>
          </a:p>
          <a:p>
            <a:pPr algn="ctr">
              <a:lnSpc>
                <a:spcPts val="4130"/>
              </a:lnSpc>
            </a:pPr>
            <a:endParaRPr sz="3600" b="0" spc="-10" dirty="0">
              <a:latin typeface="Cochin" charset="0"/>
              <a:ea typeface="Cochin" charset="0"/>
              <a:cs typeface="Times New Roman"/>
            </a:endParaRPr>
          </a:p>
          <a:p>
            <a:pPr algn="ctr">
              <a:lnSpc>
                <a:spcPts val="4130"/>
              </a:lnSpc>
            </a:pPr>
            <a:r>
              <a:rPr sz="3600" b="1" dirty="0">
                <a:latin typeface="Cochin" charset="0"/>
                <a:ea typeface="Cochin" charset="0"/>
                <a:cs typeface="Times New Roman"/>
              </a:rPr>
              <a:t>Guid</a:t>
            </a:r>
            <a:r>
              <a:rPr lang="en-AU" altLang="en-US" sz="3600" b="1" dirty="0">
                <a:latin typeface="Cochin" charset="0"/>
                <a:ea typeface="Cochin" charset="0"/>
                <a:cs typeface="Times New Roman"/>
              </a:rPr>
              <a:t>ed By:</a:t>
            </a:r>
            <a:r>
              <a:rPr sz="3600" b="1" spc="-75" dirty="0">
                <a:latin typeface="Cochin" charset="0"/>
                <a:ea typeface="Cochin" charset="0"/>
                <a:cs typeface="Times New Roman"/>
              </a:rPr>
              <a:t> </a:t>
            </a:r>
            <a:r>
              <a:rPr sz="3600" b="0" dirty="0">
                <a:latin typeface="Cochin" charset="0"/>
                <a:ea typeface="Cochin" charset="0"/>
                <a:cs typeface="Times New Roman"/>
              </a:rPr>
              <a:t>Ms.</a:t>
            </a:r>
            <a:r>
              <a:rPr sz="3600" b="0" spc="-65" dirty="0">
                <a:latin typeface="Cochin" charset="0"/>
                <a:ea typeface="Cochin" charset="0"/>
                <a:cs typeface="Times New Roman"/>
              </a:rPr>
              <a:t> </a:t>
            </a:r>
            <a:r>
              <a:rPr sz="3600" b="0" spc="-90" dirty="0">
                <a:latin typeface="Cochin" charset="0"/>
                <a:ea typeface="Cochin" charset="0"/>
                <a:cs typeface="Times New Roman"/>
              </a:rPr>
              <a:t>BUVANESHWARI</a:t>
            </a:r>
            <a:r>
              <a:rPr sz="3600" b="0" spc="-204" dirty="0">
                <a:latin typeface="Cochin" charset="0"/>
                <a:ea typeface="Cochin" charset="0"/>
                <a:cs typeface="Times New Roman"/>
              </a:rPr>
              <a:t> </a:t>
            </a:r>
            <a:r>
              <a:rPr sz="3600" b="0" spc="-50" dirty="0">
                <a:latin typeface="Cochin" charset="0"/>
                <a:ea typeface="Cochin" charset="0"/>
                <a:cs typeface="Times New Roman"/>
              </a:rPr>
              <a:t>S </a:t>
            </a:r>
            <a:endParaRPr sz="3600" b="0" spc="-50" dirty="0">
              <a:latin typeface="Cochin" charset="0"/>
              <a:ea typeface="Cochin" charset="0"/>
              <a:cs typeface="Times New Roman"/>
            </a:endParaRPr>
          </a:p>
          <a:p>
            <a:pPr marL="4125595" marR="4051300" indent="-62230" algn="ctr">
              <a:lnSpc>
                <a:spcPts val="3940"/>
              </a:lnSpc>
              <a:spcBef>
                <a:spcPts val="4020"/>
              </a:spcBef>
            </a:pPr>
            <a:endParaRPr sz="3600" b="0">
              <a:latin typeface="Cochin" charset="0"/>
              <a:ea typeface="Cochin" charset="0"/>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43890" y="7461885"/>
            <a:ext cx="18816320" cy="2529840"/>
          </a:xfrm>
          <a:prstGeom prst="rect">
            <a:avLst/>
          </a:prstGeom>
          <a:noFill/>
          <a:ln w="9525">
            <a:noFill/>
          </a:ln>
        </p:spPr>
        <p:txBody>
          <a:bodyPr>
            <a:spAutoFit/>
          </a:bodyPr>
          <a:p>
            <a:pPr marL="0" indent="0" algn="just"/>
            <a:r>
              <a:rPr lang="en-US" altLang="zh-CN" sz="2000" b="0" u="none">
                <a:solidFill>
                  <a:srgbClr val="000000"/>
                </a:solidFill>
                <a:latin typeface="Cochin" charset="0"/>
                <a:ea typeface="Cochin" charset="0"/>
                <a:cs typeface="Cochin" charset="0"/>
              </a:rPr>
              <a:t>Fig</a:t>
            </a:r>
            <a:r>
              <a:rPr lang="en-US" altLang="zh-CN" sz="2000" b="0" u="none">
                <a:solidFill>
                  <a:srgbClr val="000000"/>
                </a:solidFill>
                <a:latin typeface="Cochin" charset="0"/>
                <a:ea typeface="Cochin" charset="0"/>
                <a:cs typeface="Cochin" charset="0"/>
              </a:rPr>
              <a:t> </a:t>
            </a:r>
            <a:r>
              <a:rPr lang="en-US" altLang="zh-CN" sz="2000" b="0" u="none">
                <a:solidFill>
                  <a:srgbClr val="000000"/>
                </a:solidFill>
                <a:latin typeface="Cochin" charset="0"/>
                <a:ea typeface="Cochin" charset="0"/>
                <a:cs typeface="Cochin" charset="0"/>
              </a:rPr>
              <a:t>3.1:</a:t>
            </a:r>
            <a:r>
              <a:rPr lang="en-US" altLang="zh-CN" sz="2000" b="0" u="none">
                <a:solidFill>
                  <a:srgbClr val="000000"/>
                </a:solidFill>
                <a:latin typeface="Cochin" charset="0"/>
                <a:ea typeface="Cochin" charset="0"/>
                <a:cs typeface="Cochin" charset="0"/>
              </a:rPr>
              <a:t> </a:t>
            </a:r>
            <a:r>
              <a:rPr lang="en-US" altLang="zh-CN" sz="2000" b="0" u="none">
                <a:solidFill>
                  <a:srgbClr val="000000"/>
                </a:solidFill>
                <a:latin typeface="Cochin" charset="0"/>
                <a:ea typeface="Cochin" charset="0"/>
                <a:cs typeface="Cochin" charset="0"/>
              </a:rPr>
              <a:t>Morphological changes in chick embryos (48–72 h incubation) after serotonin, cadmium chloride, and folic acid treatment. Control embryos (A–C) developed normally with normally formed brain, eye, and intact neural tube, and with well-segmented somites and bulb-conus arteriosus visible. (D) Serotonin treatment (10 μL), and not (A–C), produced a focal disruption in the neural tube, which signifies failure of closure at this location. (E) Cadmium chloride (10 μL) produced gross neurulation abnormalities, including failure of neural tube closure. (F) Folic acid treatment (50 μL) with a combination of serotonin (10 μL) and cadmium chloride (10 μL) partially restored the midline continuity, indicating folic acid's protective role against toxin-induced malformation. (G) Increased concentration of serotonin (25 μL) perturbed axial organization, resulting in abnormally developed intra-bud. (H) Simultaneous treatment with high-dose serotonin (25 μL) and cadmium chloride (10 μL) caused over-separation of brain from notochord, which is a sign of general disruption in neural and axial patterning. (I) Supplementing the serotonin (25 μL) + cadmium chloride (10 μL) treatment with folic acid (50 μL) resulted in better neural alignment and fewer gross malformations.</a:t>
            </a:r>
            <a:endParaRPr lang="en-AU" altLang="en-US" sz="2000">
              <a:latin typeface="Cochin" charset="0"/>
              <a:ea typeface="Cochin" charset="0"/>
              <a:cs typeface="Cochin" charset="0"/>
            </a:endParaRPr>
          </a:p>
        </p:txBody>
      </p:sp>
      <p:pic>
        <p:nvPicPr>
          <p:cNvPr id="2" name="Picture 1"/>
          <p:cNvPicPr>
            <a:picLocks noChangeAspect="1"/>
          </p:cNvPicPr>
          <p:nvPr/>
        </p:nvPicPr>
        <p:blipFill>
          <a:blip r:embed="rId1"/>
          <a:stretch>
            <a:fillRect/>
          </a:stretch>
        </p:blipFill>
        <p:spPr>
          <a:xfrm>
            <a:off x="1903730" y="1048385"/>
            <a:ext cx="15083790" cy="62731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ph type="title"/>
          </p:nvPr>
        </p:nvSpPr>
        <p:spPr>
          <a:xfrm>
            <a:off x="487287" y="4214352"/>
            <a:ext cx="7369809" cy="873125"/>
          </a:xfrm>
          <a:prstGeom prst="rect">
            <a:avLst/>
          </a:prstGeom>
        </p:spPr>
        <p:txBody>
          <a:bodyPr vert="horz" wrap="square" lIns="0" tIns="203172" rIns="0" bIns="0" rtlCol="0">
            <a:spAutoFit/>
          </a:bodyPr>
          <a:lstStyle/>
          <a:p>
            <a:pPr marL="2201545">
              <a:lnSpc>
                <a:spcPct val="100000"/>
              </a:lnSpc>
              <a:spcBef>
                <a:spcPts val="100"/>
              </a:spcBef>
            </a:pPr>
            <a:r>
              <a:rPr sz="4400" i="0" spc="-10" dirty="0">
                <a:latin typeface="Cochin" charset="0"/>
                <a:ea typeface="Cochin" charset="0"/>
              </a:rPr>
              <a:t>Conclusion</a:t>
            </a:r>
            <a:endParaRPr sz="4400" i="0" spc="-10" dirty="0">
              <a:latin typeface="Cochin" charset="0"/>
              <a:ea typeface="Cochin" charset="0"/>
            </a:endParaRPr>
          </a:p>
        </p:txBody>
      </p:sp>
      <p:sp>
        <p:nvSpPr>
          <p:cNvPr id="3" name="object 3"/>
          <p:cNvSpPr txBox="1"/>
          <p:nvPr/>
        </p:nvSpPr>
        <p:spPr>
          <a:xfrm>
            <a:off x="6492240" y="2816225"/>
            <a:ext cx="12669520" cy="3670300"/>
          </a:xfrm>
          <a:prstGeom prst="rect">
            <a:avLst/>
          </a:prstGeom>
        </p:spPr>
        <p:txBody>
          <a:bodyPr vert="horz" wrap="square" lIns="0" tIns="12065" rIns="0" bIns="0" rtlCol="0">
            <a:spAutoFit/>
          </a:bodyPr>
          <a:lstStyle/>
          <a:p>
            <a:pPr marL="12700" marR="5080" algn="just">
              <a:lnSpc>
                <a:spcPct val="143000"/>
              </a:lnSpc>
              <a:spcBef>
                <a:spcPts val="95"/>
              </a:spcBef>
            </a:pPr>
            <a:r>
              <a:rPr sz="2400">
                <a:latin typeface="Cochin" charset="0"/>
                <a:ea typeface="Cochin" charset="0"/>
                <a:cs typeface="Times New Roman"/>
              </a:rPr>
              <a:t>This study demonstrates that serotonin and cadmium chloride significantly disrupt neural tube closure in chick embryos, with dose-dependent increases in abnormalities and embryonic mortality. Even low cadmium exposure was sufficient to cause developmental interference. While folic acid provided partial protection, it was less effective at higher teratogenic doses, and inositol showed no clear neuroprotective role. These findings underline the vulnerability of early pregnancy to toxic exposures, emphasize the importance of maternal nutrition and pharmaceutical safety, and point to the need for further research on co-therapies, dose thresholds, and neuroprotective mechanisms.</a:t>
            </a:r>
            <a:endParaRPr sz="2400">
              <a:latin typeface="Cochin" charset="0"/>
              <a:ea typeface="Cochin" charset="0"/>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22609" y="15074"/>
            <a:ext cx="20040482" cy="11214120"/>
          </a:xfrm>
          <a:prstGeom prst="rect">
            <a:avLst/>
          </a:prstGeom>
        </p:spPr>
      </p:pic>
      <p:sp>
        <p:nvSpPr>
          <p:cNvPr id="3" name="object 3"/>
          <p:cNvSpPr txBox="1"/>
          <p:nvPr>
            <p:ph type="title"/>
          </p:nvPr>
        </p:nvSpPr>
        <p:spPr>
          <a:xfrm>
            <a:off x="17145813" y="-66437"/>
            <a:ext cx="2747010" cy="596900"/>
          </a:xfrm>
          <a:prstGeom prst="rect">
            <a:avLst/>
          </a:prstGeom>
        </p:spPr>
        <p:txBody>
          <a:bodyPr vert="horz" wrap="square" lIns="0" tIns="12700" rIns="0" bIns="0" rtlCol="0">
            <a:spAutoFit/>
          </a:bodyPr>
          <a:lstStyle/>
          <a:p>
            <a:pPr marL="12700">
              <a:lnSpc>
                <a:spcPct val="100000"/>
              </a:lnSpc>
              <a:spcBef>
                <a:spcPts val="100"/>
              </a:spcBef>
            </a:pPr>
            <a:r>
              <a:rPr sz="3750" b="0" i="0" spc="-340" dirty="0">
                <a:solidFill>
                  <a:srgbClr val="56110F"/>
                </a:solidFill>
                <a:latin typeface="Arial MT"/>
                <a:cs typeface="Arial MT"/>
              </a:rPr>
              <a:t>GARDEN</a:t>
            </a:r>
            <a:r>
              <a:rPr sz="3750" b="0" i="0" spc="-340" dirty="0">
                <a:solidFill>
                  <a:srgbClr val="59130F"/>
                </a:solidFill>
                <a:latin typeface="Arial MT"/>
                <a:cs typeface="Arial MT"/>
              </a:rPr>
              <a:t>CITY</a:t>
            </a:r>
            <a:endParaRPr sz="3750">
              <a:latin typeface="Arial MT"/>
              <a:cs typeface="Arial MT"/>
            </a:endParaRPr>
          </a:p>
        </p:txBody>
      </p:sp>
      <p:sp>
        <p:nvSpPr>
          <p:cNvPr id="4" name="object 4"/>
          <p:cNvSpPr txBox="1"/>
          <p:nvPr/>
        </p:nvSpPr>
        <p:spPr>
          <a:xfrm>
            <a:off x="17136138" y="214188"/>
            <a:ext cx="2677795" cy="912494"/>
          </a:xfrm>
          <a:prstGeom prst="rect">
            <a:avLst/>
          </a:prstGeom>
        </p:spPr>
        <p:txBody>
          <a:bodyPr vert="horz" wrap="square" lIns="0" tIns="112395" rIns="0" bIns="0" rtlCol="0">
            <a:spAutoFit/>
          </a:bodyPr>
          <a:lstStyle/>
          <a:p>
            <a:pPr marL="12700">
              <a:lnSpc>
                <a:spcPct val="100000"/>
              </a:lnSpc>
              <a:spcBef>
                <a:spcPts val="885"/>
              </a:spcBef>
            </a:pPr>
            <a:r>
              <a:rPr sz="3500" spc="-10" dirty="0">
                <a:solidFill>
                  <a:srgbClr val="FF8721"/>
                </a:solidFill>
                <a:latin typeface="Arial MT"/>
                <a:cs typeface="Arial MT"/>
              </a:rPr>
              <a:t>UNIVERSITY</a:t>
            </a:r>
            <a:endParaRPr sz="3500">
              <a:latin typeface="Arial MT"/>
              <a:cs typeface="Arial MT"/>
            </a:endParaRPr>
          </a:p>
          <a:p>
            <a:pPr marL="32385">
              <a:lnSpc>
                <a:spcPct val="100000"/>
              </a:lnSpc>
              <a:spcBef>
                <a:spcPts val="315"/>
              </a:spcBef>
            </a:pPr>
            <a:r>
              <a:rPr sz="1400" spc="-80" dirty="0">
                <a:solidFill>
                  <a:srgbClr val="525252"/>
                </a:solidFill>
                <a:latin typeface="Arial MT"/>
                <a:cs typeface="Arial MT"/>
              </a:rPr>
              <a:t>EãdPHABIB</a:t>
            </a:r>
            <a:r>
              <a:rPr sz="1400" spc="-20" dirty="0">
                <a:solidFill>
                  <a:srgbClr val="525252"/>
                </a:solidFill>
                <a:latin typeface="Arial MT"/>
                <a:cs typeface="Arial MT"/>
              </a:rPr>
              <a:t> </a:t>
            </a:r>
            <a:r>
              <a:rPr sz="1400" spc="-45" dirty="0">
                <a:solidFill>
                  <a:srgbClr val="5B5B5B"/>
                </a:solidFill>
                <a:latin typeface="Arial MT"/>
                <a:cs typeface="Arial MT"/>
              </a:rPr>
              <a:t>ON</a:t>
            </a:r>
            <a:r>
              <a:rPr sz="1400" spc="-135" dirty="0">
                <a:solidFill>
                  <a:srgbClr val="5B5B5B"/>
                </a:solidFill>
                <a:latin typeface="Arial MT"/>
                <a:cs typeface="Arial MT"/>
              </a:rPr>
              <a:t> </a:t>
            </a:r>
            <a:r>
              <a:rPr sz="1400" spc="-25" dirty="0">
                <a:solidFill>
                  <a:srgbClr val="808080"/>
                </a:solidFill>
                <a:latin typeface="Arial MT"/>
                <a:cs typeface="Arial MT"/>
              </a:rPr>
              <a:t>MŒ</a:t>
            </a:r>
            <a:endParaRPr sz="1400">
              <a:latin typeface="Arial MT"/>
              <a:cs typeface="Arial M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6840" y="3096260"/>
            <a:ext cx="5475605" cy="3037840"/>
          </a:xfrm>
          <a:prstGeom prst="rect">
            <a:avLst/>
          </a:prstGeom>
        </p:spPr>
        <p:txBody>
          <a:bodyPr vert="horz" wrap="square" lIns="0" tIns="117475" rIns="0" bIns="0" rtlCol="0">
            <a:spAutoFit/>
          </a:bodyPr>
          <a:lstStyle/>
          <a:p>
            <a:pPr marL="527050" indent="-514350" defTabSz="-635">
              <a:lnSpc>
                <a:spcPct val="100000"/>
              </a:lnSpc>
              <a:spcBef>
                <a:spcPts val="925"/>
              </a:spcBef>
              <a:buFont typeface="+mj-lt"/>
              <a:buAutoNum type="arabicPeriod"/>
              <a:tabLst>
                <a:tab pos="434975" algn="l"/>
              </a:tabLst>
            </a:pPr>
            <a:r>
              <a:rPr sz="3200" b="0" i="0" spc="-10" dirty="0">
                <a:latin typeface="Cochin" charset="0"/>
                <a:ea typeface="Cochin" charset="0"/>
                <a:cs typeface="Times New Roman"/>
              </a:rPr>
              <a:t>Introduction</a:t>
            </a:r>
            <a:endParaRPr sz="3200" b="0" i="0">
              <a:latin typeface="Cochin" charset="0"/>
              <a:ea typeface="Cochin" charset="0"/>
              <a:cs typeface="Times New Roman"/>
            </a:endParaRPr>
          </a:p>
          <a:p>
            <a:pPr marL="527050" indent="-514350" defTabSz="-635">
              <a:lnSpc>
                <a:spcPct val="100000"/>
              </a:lnSpc>
              <a:spcBef>
                <a:spcPts val="825"/>
              </a:spcBef>
              <a:buFont typeface="+mj-lt"/>
              <a:buAutoNum type="arabicPeriod"/>
              <a:tabLst>
                <a:tab pos="434975" algn="l"/>
              </a:tabLst>
            </a:pPr>
            <a:r>
              <a:rPr sz="3200" b="0" i="0" spc="-10" dirty="0">
                <a:latin typeface="Cochin" charset="0"/>
                <a:ea typeface="Cochin" charset="0"/>
                <a:cs typeface="Times New Roman"/>
              </a:rPr>
              <a:t>Objective</a:t>
            </a:r>
            <a:endParaRPr sz="3200" b="0" i="0">
              <a:latin typeface="Cochin" charset="0"/>
              <a:ea typeface="Cochin" charset="0"/>
              <a:cs typeface="Times New Roman"/>
            </a:endParaRPr>
          </a:p>
          <a:p>
            <a:pPr marL="527050" indent="-514350" defTabSz="-635">
              <a:lnSpc>
                <a:spcPct val="100000"/>
              </a:lnSpc>
              <a:spcBef>
                <a:spcPts val="990"/>
              </a:spcBef>
              <a:buFont typeface="+mj-lt"/>
              <a:buAutoNum type="arabicPeriod"/>
              <a:tabLst>
                <a:tab pos="434975" algn="l"/>
              </a:tabLst>
            </a:pPr>
            <a:r>
              <a:rPr sz="3200" b="0" i="0" spc="-10" dirty="0">
                <a:latin typeface="Cochin" charset="0"/>
                <a:ea typeface="Cochin" charset="0"/>
                <a:cs typeface="Times New Roman"/>
              </a:rPr>
              <a:t>Methodology</a:t>
            </a:r>
            <a:endParaRPr sz="3200" b="0" i="0">
              <a:latin typeface="Cochin" charset="0"/>
              <a:ea typeface="Cochin" charset="0"/>
              <a:cs typeface="Times New Roman"/>
            </a:endParaRPr>
          </a:p>
          <a:p>
            <a:pPr marL="527050" indent="-514350" defTabSz="-635">
              <a:lnSpc>
                <a:spcPct val="100000"/>
              </a:lnSpc>
              <a:spcBef>
                <a:spcPts val="990"/>
              </a:spcBef>
              <a:buFont typeface="+mj-lt"/>
              <a:buAutoNum type="arabicPeriod"/>
              <a:tabLst>
                <a:tab pos="434975" algn="l"/>
              </a:tabLst>
            </a:pPr>
            <a:r>
              <a:rPr sz="3200" b="0" i="0" spc="-10" dirty="0">
                <a:latin typeface="Cochin" charset="0"/>
                <a:ea typeface="Cochin" charset="0"/>
                <a:cs typeface="Times New Roman"/>
              </a:rPr>
              <a:t>Results</a:t>
            </a:r>
            <a:r>
              <a:rPr sz="3200" b="0" i="0" spc="-190" dirty="0">
                <a:latin typeface="Cochin" charset="0"/>
                <a:ea typeface="Cochin" charset="0"/>
                <a:cs typeface="Times New Roman"/>
              </a:rPr>
              <a:t> </a:t>
            </a:r>
            <a:r>
              <a:rPr lang="en-AU" altLang="en-US" sz="3200" b="0" i="0" spc="-190" dirty="0">
                <a:latin typeface="Cochin" charset="0"/>
                <a:ea typeface="Cochin" charset="0"/>
                <a:cs typeface="Times New Roman"/>
              </a:rPr>
              <a:t>And Discussion </a:t>
            </a:r>
            <a:endParaRPr lang="en-AU" altLang="en-US" sz="3200" b="0" i="0" spc="-190" dirty="0">
              <a:latin typeface="Cochin" charset="0"/>
              <a:ea typeface="Cochin" charset="0"/>
              <a:cs typeface="Times New Roman"/>
            </a:endParaRPr>
          </a:p>
          <a:p>
            <a:pPr marL="527050" indent="-514350" defTabSz="-635">
              <a:lnSpc>
                <a:spcPct val="100000"/>
              </a:lnSpc>
              <a:spcBef>
                <a:spcPts val="990"/>
              </a:spcBef>
              <a:buFont typeface="+mj-lt"/>
              <a:buAutoNum type="arabicPeriod"/>
              <a:tabLst>
                <a:tab pos="434975" algn="l"/>
              </a:tabLst>
            </a:pPr>
            <a:r>
              <a:rPr sz="3200" b="0" i="0" spc="-10" dirty="0">
                <a:latin typeface="Cochin" charset="0"/>
                <a:ea typeface="Cochin" charset="0"/>
                <a:cs typeface="Times New Roman"/>
              </a:rPr>
              <a:t>Conclusion</a:t>
            </a:r>
            <a:endParaRPr sz="3200" b="0" i="0">
              <a:latin typeface="Cochin" charset="0"/>
              <a:ea typeface="Cochin" charset="0"/>
              <a:cs typeface="Times New Roman"/>
            </a:endParaRPr>
          </a:p>
        </p:txBody>
      </p:sp>
      <p:sp>
        <p:nvSpPr>
          <p:cNvPr id="3" name="object 3"/>
          <p:cNvSpPr txBox="1"/>
          <p:nvPr>
            <p:ph type="title"/>
          </p:nvPr>
        </p:nvSpPr>
        <p:spPr>
          <a:xfrm>
            <a:off x="9002395" y="605790"/>
            <a:ext cx="3023870" cy="561340"/>
          </a:xfrm>
          <a:prstGeom prst="rect">
            <a:avLst/>
          </a:prstGeom>
        </p:spPr>
        <p:txBody>
          <a:bodyPr vert="horz" wrap="square" lIns="0" tIns="12700" rIns="0" bIns="0" rtlCol="0">
            <a:spAutoFit/>
          </a:bodyPr>
          <a:lstStyle/>
          <a:p>
            <a:pPr marL="12700">
              <a:lnSpc>
                <a:spcPct val="100000"/>
              </a:lnSpc>
              <a:spcBef>
                <a:spcPts val="100"/>
              </a:spcBef>
            </a:pPr>
            <a:r>
              <a:rPr i="0" spc="-10" dirty="0">
                <a:latin typeface="Cochin" charset="0"/>
                <a:ea typeface="Cochin" charset="0"/>
                <a:cs typeface="Times New Roman"/>
              </a:rPr>
              <a:t>CONTENT</a:t>
            </a:r>
            <a:endParaRPr i="0" spc="-10" dirty="0">
              <a:latin typeface="Cochin" charset="0"/>
              <a:ea typeface="Cochin" charset="0"/>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ph type="title"/>
          </p:nvPr>
        </p:nvSpPr>
        <p:spPr>
          <a:xfrm>
            <a:off x="8728075" y="287020"/>
            <a:ext cx="3145155" cy="561340"/>
          </a:xfrm>
          <a:prstGeom prst="rect">
            <a:avLst/>
          </a:prstGeom>
        </p:spPr>
        <p:txBody>
          <a:bodyPr vert="horz" wrap="square" lIns="0" tIns="12700" rIns="0" bIns="0" rtlCol="0">
            <a:spAutoFit/>
          </a:bodyPr>
          <a:lstStyle/>
          <a:p>
            <a:pPr marL="12700">
              <a:lnSpc>
                <a:spcPct val="100000"/>
              </a:lnSpc>
              <a:spcBef>
                <a:spcPts val="100"/>
              </a:spcBef>
            </a:pPr>
            <a:r>
              <a:rPr i="0" spc="-10" dirty="0">
                <a:latin typeface="Cochin" charset="0"/>
                <a:ea typeface="Cochin" charset="0"/>
              </a:rPr>
              <a:t>Introduction</a:t>
            </a:r>
            <a:endParaRPr i="0" spc="-10" dirty="0">
              <a:latin typeface="Cochin" charset="0"/>
              <a:ea typeface="Cochin" charset="0"/>
            </a:endParaRPr>
          </a:p>
        </p:txBody>
      </p:sp>
      <p:pic>
        <p:nvPicPr>
          <p:cNvPr id="5" name="object 5"/>
          <p:cNvPicPr/>
          <p:nvPr/>
        </p:nvPicPr>
        <p:blipFill>
          <a:blip r:embed="rId1" cstate="print"/>
          <a:stretch>
            <a:fillRect/>
          </a:stretch>
        </p:blipFill>
        <p:spPr>
          <a:xfrm>
            <a:off x="631190" y="3105785"/>
            <a:ext cx="7220585" cy="4794250"/>
          </a:xfrm>
          <a:prstGeom prst="rect">
            <a:avLst/>
          </a:prstGeom>
        </p:spPr>
      </p:pic>
      <p:sp>
        <p:nvSpPr>
          <p:cNvPr id="6" name="object 6"/>
          <p:cNvSpPr txBox="1"/>
          <p:nvPr/>
        </p:nvSpPr>
        <p:spPr>
          <a:xfrm>
            <a:off x="1177796" y="8436578"/>
            <a:ext cx="6673850" cy="1841500"/>
          </a:xfrm>
          <a:prstGeom prst="rect">
            <a:avLst/>
          </a:prstGeom>
        </p:spPr>
        <p:txBody>
          <a:bodyPr vert="horz" wrap="square" lIns="0" tIns="12700" rIns="0" bIns="0" rtlCol="0">
            <a:spAutoFit/>
          </a:bodyPr>
          <a:lstStyle/>
          <a:p>
            <a:pPr marL="12700" marR="5080" algn="just">
              <a:lnSpc>
                <a:spcPct val="100000"/>
              </a:lnSpc>
              <a:spcBef>
                <a:spcPts val="100"/>
              </a:spcBef>
            </a:pPr>
            <a:r>
              <a:rPr sz="2000" b="1" dirty="0">
                <a:latin typeface="Cochin" charset="0"/>
                <a:ea typeface="Cochin" charset="0"/>
                <a:cs typeface="Times New Roman"/>
              </a:rPr>
              <a:t>Fig</a:t>
            </a:r>
            <a:r>
              <a:rPr sz="2000" b="1" spc="215" dirty="0">
                <a:latin typeface="Cochin" charset="0"/>
                <a:ea typeface="Cochin" charset="0"/>
                <a:cs typeface="Times New Roman"/>
              </a:rPr>
              <a:t> </a:t>
            </a:r>
            <a:r>
              <a:rPr sz="2000" b="1" dirty="0">
                <a:latin typeface="Cochin" charset="0"/>
                <a:ea typeface="Cochin" charset="0"/>
                <a:cs typeface="Times New Roman"/>
              </a:rPr>
              <a:t>1.1</a:t>
            </a:r>
            <a:r>
              <a:rPr sz="2000" b="1" spc="220" dirty="0">
                <a:latin typeface="Cochin" charset="0"/>
                <a:ea typeface="Cochin" charset="0"/>
                <a:cs typeface="Times New Roman"/>
              </a:rPr>
              <a:t> </a:t>
            </a:r>
            <a:r>
              <a:rPr sz="2000" dirty="0">
                <a:latin typeface="Cochin" charset="0"/>
                <a:ea typeface="Cochin" charset="0"/>
                <a:cs typeface="Times New Roman"/>
              </a:rPr>
              <a:t>.</a:t>
            </a:r>
            <a:r>
              <a:rPr sz="2000" spc="215" dirty="0">
                <a:latin typeface="Cochin" charset="0"/>
                <a:ea typeface="Cochin" charset="0"/>
                <a:cs typeface="Times New Roman"/>
              </a:rPr>
              <a:t> </a:t>
            </a:r>
            <a:r>
              <a:rPr sz="2000" dirty="0">
                <a:latin typeface="Cochin" charset="0"/>
                <a:ea typeface="Cochin" charset="0"/>
                <a:cs typeface="Times New Roman"/>
              </a:rPr>
              <a:t>Neural</a:t>
            </a:r>
            <a:r>
              <a:rPr sz="2000" spc="220" dirty="0">
                <a:latin typeface="Cochin" charset="0"/>
                <a:ea typeface="Cochin" charset="0"/>
                <a:cs typeface="Times New Roman"/>
              </a:rPr>
              <a:t> </a:t>
            </a:r>
            <a:r>
              <a:rPr sz="2000" dirty="0">
                <a:latin typeface="Cochin" charset="0"/>
                <a:ea typeface="Cochin" charset="0"/>
                <a:cs typeface="Times New Roman"/>
              </a:rPr>
              <a:t>tube</a:t>
            </a:r>
            <a:r>
              <a:rPr sz="2000" spc="220" dirty="0">
                <a:latin typeface="Cochin" charset="0"/>
                <a:ea typeface="Cochin" charset="0"/>
                <a:cs typeface="Times New Roman"/>
              </a:rPr>
              <a:t> </a:t>
            </a:r>
            <a:r>
              <a:rPr sz="2000" dirty="0">
                <a:latin typeface="Cochin" charset="0"/>
                <a:ea typeface="Cochin" charset="0"/>
                <a:cs typeface="Times New Roman"/>
              </a:rPr>
              <a:t>defects</a:t>
            </a:r>
            <a:r>
              <a:rPr sz="2000" spc="229" dirty="0">
                <a:latin typeface="Cochin" charset="0"/>
                <a:ea typeface="Cochin" charset="0"/>
                <a:cs typeface="Times New Roman"/>
              </a:rPr>
              <a:t> </a:t>
            </a:r>
            <a:r>
              <a:rPr sz="2000" dirty="0">
                <a:latin typeface="Cochin" charset="0"/>
                <a:ea typeface="Cochin" charset="0"/>
                <a:cs typeface="Times New Roman"/>
              </a:rPr>
              <a:t>resulting</a:t>
            </a:r>
            <a:r>
              <a:rPr sz="2000" spc="229" dirty="0">
                <a:latin typeface="Cochin" charset="0"/>
                <a:ea typeface="Cochin" charset="0"/>
                <a:cs typeface="Times New Roman"/>
              </a:rPr>
              <a:t> </a:t>
            </a:r>
            <a:r>
              <a:rPr sz="2000" dirty="0">
                <a:latin typeface="Cochin" charset="0"/>
                <a:ea typeface="Cochin" charset="0"/>
                <a:cs typeface="Times New Roman"/>
              </a:rPr>
              <a:t>from</a:t>
            </a:r>
            <a:r>
              <a:rPr sz="2000" spc="229" dirty="0">
                <a:latin typeface="Cochin" charset="0"/>
                <a:ea typeface="Cochin" charset="0"/>
                <a:cs typeface="Times New Roman"/>
              </a:rPr>
              <a:t> </a:t>
            </a:r>
            <a:r>
              <a:rPr sz="2000" dirty="0">
                <a:latin typeface="Cochin" charset="0"/>
                <a:ea typeface="Cochin" charset="0"/>
                <a:cs typeface="Times New Roman"/>
              </a:rPr>
              <a:t>defects</a:t>
            </a:r>
            <a:r>
              <a:rPr sz="2000" spc="229" dirty="0">
                <a:latin typeface="Cochin" charset="0"/>
                <a:ea typeface="Cochin" charset="0"/>
                <a:cs typeface="Times New Roman"/>
              </a:rPr>
              <a:t> </a:t>
            </a:r>
            <a:r>
              <a:rPr sz="2000" dirty="0">
                <a:latin typeface="Cochin" charset="0"/>
                <a:ea typeface="Cochin" charset="0"/>
                <a:cs typeface="Times New Roman"/>
              </a:rPr>
              <a:t>in</a:t>
            </a:r>
            <a:r>
              <a:rPr sz="2000" spc="229" dirty="0">
                <a:latin typeface="Cochin" charset="0"/>
                <a:ea typeface="Cochin" charset="0"/>
                <a:cs typeface="Times New Roman"/>
              </a:rPr>
              <a:t> </a:t>
            </a:r>
            <a:r>
              <a:rPr sz="2000" spc="-10" dirty="0">
                <a:latin typeface="Cochin" charset="0"/>
                <a:ea typeface="Cochin" charset="0"/>
                <a:cs typeface="Times New Roman"/>
              </a:rPr>
              <a:t>closure. </a:t>
            </a:r>
            <a:r>
              <a:rPr sz="2000" dirty="0">
                <a:latin typeface="Cochin" charset="0"/>
                <a:ea typeface="Cochin" charset="0"/>
                <a:cs typeface="Times New Roman"/>
              </a:rPr>
              <a:t>Defect</a:t>
            </a:r>
            <a:r>
              <a:rPr sz="2000" spc="50" dirty="0">
                <a:latin typeface="Cochin" charset="0"/>
                <a:ea typeface="Cochin" charset="0"/>
                <a:cs typeface="Times New Roman"/>
              </a:rPr>
              <a:t> </a:t>
            </a:r>
            <a:r>
              <a:rPr sz="2000" dirty="0">
                <a:latin typeface="Cochin" charset="0"/>
                <a:ea typeface="Cochin" charset="0"/>
                <a:cs typeface="Times New Roman"/>
              </a:rPr>
              <a:t>in</a:t>
            </a:r>
            <a:r>
              <a:rPr sz="2000" spc="50" dirty="0">
                <a:latin typeface="Cochin" charset="0"/>
                <a:ea typeface="Cochin" charset="0"/>
                <a:cs typeface="Times New Roman"/>
              </a:rPr>
              <a:t> </a:t>
            </a:r>
            <a:r>
              <a:rPr sz="2000" dirty="0">
                <a:latin typeface="Cochin" charset="0"/>
                <a:ea typeface="Cochin" charset="0"/>
                <a:cs typeface="Times New Roman"/>
              </a:rPr>
              <a:t>closure</a:t>
            </a:r>
            <a:r>
              <a:rPr sz="2000" spc="50" dirty="0">
                <a:latin typeface="Cochin" charset="0"/>
                <a:ea typeface="Cochin" charset="0"/>
                <a:cs typeface="Times New Roman"/>
              </a:rPr>
              <a:t> </a:t>
            </a:r>
            <a:r>
              <a:rPr sz="2000" dirty="0">
                <a:latin typeface="Cochin" charset="0"/>
                <a:ea typeface="Cochin" charset="0"/>
                <a:cs typeface="Times New Roman"/>
              </a:rPr>
              <a:t>of</a:t>
            </a:r>
            <a:r>
              <a:rPr sz="2000" spc="50" dirty="0">
                <a:latin typeface="Cochin" charset="0"/>
                <a:ea typeface="Cochin" charset="0"/>
                <a:cs typeface="Times New Roman"/>
              </a:rPr>
              <a:t> </a:t>
            </a:r>
            <a:r>
              <a:rPr sz="2000" dirty="0">
                <a:latin typeface="Cochin" charset="0"/>
                <a:ea typeface="Cochin" charset="0"/>
                <a:cs typeface="Times New Roman"/>
              </a:rPr>
              <a:t>the</a:t>
            </a:r>
            <a:r>
              <a:rPr sz="2000" spc="50" dirty="0">
                <a:latin typeface="Cochin" charset="0"/>
                <a:ea typeface="Cochin" charset="0"/>
                <a:cs typeface="Times New Roman"/>
              </a:rPr>
              <a:t> </a:t>
            </a:r>
            <a:r>
              <a:rPr sz="2000" dirty="0">
                <a:latin typeface="Cochin" charset="0"/>
                <a:ea typeface="Cochin" charset="0"/>
                <a:cs typeface="Times New Roman"/>
              </a:rPr>
              <a:t>anterior</a:t>
            </a:r>
            <a:r>
              <a:rPr sz="2000" spc="50" dirty="0">
                <a:latin typeface="Cochin" charset="0"/>
                <a:ea typeface="Cochin" charset="0"/>
                <a:cs typeface="Times New Roman"/>
              </a:rPr>
              <a:t> </a:t>
            </a:r>
            <a:r>
              <a:rPr sz="2000" dirty="0">
                <a:latin typeface="Cochin" charset="0"/>
                <a:ea typeface="Cochin" charset="0"/>
                <a:cs typeface="Times New Roman"/>
              </a:rPr>
              <a:t>neural</a:t>
            </a:r>
            <a:r>
              <a:rPr sz="2000" spc="65" dirty="0">
                <a:latin typeface="Cochin" charset="0"/>
                <a:ea typeface="Cochin" charset="0"/>
                <a:cs typeface="Times New Roman"/>
              </a:rPr>
              <a:t> </a:t>
            </a:r>
            <a:r>
              <a:rPr sz="2000" dirty="0">
                <a:latin typeface="Cochin" charset="0"/>
                <a:ea typeface="Cochin" charset="0"/>
                <a:cs typeface="Times New Roman"/>
              </a:rPr>
              <a:t>tube</a:t>
            </a:r>
            <a:r>
              <a:rPr sz="2000" spc="60" dirty="0">
                <a:latin typeface="Cochin" charset="0"/>
                <a:ea typeface="Cochin" charset="0"/>
                <a:cs typeface="Times New Roman"/>
              </a:rPr>
              <a:t> </a:t>
            </a:r>
            <a:r>
              <a:rPr sz="2000" dirty="0">
                <a:latin typeface="Cochin" charset="0"/>
                <a:ea typeface="Cochin" charset="0"/>
                <a:cs typeface="Times New Roman"/>
              </a:rPr>
              <a:t>causes</a:t>
            </a:r>
            <a:r>
              <a:rPr sz="2000" spc="60" dirty="0">
                <a:latin typeface="Cochin" charset="0"/>
                <a:ea typeface="Cochin" charset="0"/>
                <a:cs typeface="Times New Roman"/>
              </a:rPr>
              <a:t> </a:t>
            </a:r>
            <a:r>
              <a:rPr sz="2000" spc="-10" dirty="0">
                <a:latin typeface="Cochin" charset="0"/>
                <a:ea typeface="Cochin" charset="0"/>
                <a:cs typeface="Times New Roman"/>
              </a:rPr>
              <a:t>anencephaly. </a:t>
            </a:r>
            <a:r>
              <a:rPr sz="2000" dirty="0">
                <a:latin typeface="Cochin" charset="0"/>
                <a:ea typeface="Cochin" charset="0"/>
                <a:cs typeface="Times New Roman"/>
              </a:rPr>
              <a:t>Defective</a:t>
            </a:r>
            <a:r>
              <a:rPr sz="2000" spc="85" dirty="0">
                <a:latin typeface="Cochin" charset="0"/>
                <a:ea typeface="Cochin" charset="0"/>
                <a:cs typeface="Times New Roman"/>
              </a:rPr>
              <a:t> </a:t>
            </a:r>
            <a:r>
              <a:rPr sz="2000" dirty="0">
                <a:latin typeface="Cochin" charset="0"/>
                <a:ea typeface="Cochin" charset="0"/>
                <a:cs typeface="Times New Roman"/>
              </a:rPr>
              <a:t>closure</a:t>
            </a:r>
            <a:r>
              <a:rPr sz="2000" spc="85" dirty="0">
                <a:latin typeface="Cochin" charset="0"/>
                <a:ea typeface="Cochin" charset="0"/>
                <a:cs typeface="Times New Roman"/>
              </a:rPr>
              <a:t> </a:t>
            </a:r>
            <a:r>
              <a:rPr sz="2000" dirty="0">
                <a:latin typeface="Cochin" charset="0"/>
                <a:ea typeface="Cochin" charset="0"/>
                <a:cs typeface="Times New Roman"/>
              </a:rPr>
              <a:t>of</a:t>
            </a:r>
            <a:r>
              <a:rPr sz="2000" spc="85" dirty="0">
                <a:latin typeface="Cochin" charset="0"/>
                <a:ea typeface="Cochin" charset="0"/>
                <a:cs typeface="Times New Roman"/>
              </a:rPr>
              <a:t> </a:t>
            </a:r>
            <a:r>
              <a:rPr sz="2000" dirty="0">
                <a:latin typeface="Cochin" charset="0"/>
                <a:ea typeface="Cochin" charset="0"/>
                <a:cs typeface="Times New Roman"/>
              </a:rPr>
              <a:t>the</a:t>
            </a:r>
            <a:r>
              <a:rPr sz="2000" spc="85" dirty="0">
                <a:latin typeface="Cochin" charset="0"/>
                <a:ea typeface="Cochin" charset="0"/>
                <a:cs typeface="Times New Roman"/>
              </a:rPr>
              <a:t> </a:t>
            </a:r>
            <a:r>
              <a:rPr sz="2000" dirty="0">
                <a:latin typeface="Cochin" charset="0"/>
                <a:ea typeface="Cochin" charset="0"/>
                <a:cs typeface="Times New Roman"/>
              </a:rPr>
              <a:t>posterior</a:t>
            </a:r>
            <a:r>
              <a:rPr sz="2000" spc="85" dirty="0">
                <a:latin typeface="Cochin" charset="0"/>
                <a:ea typeface="Cochin" charset="0"/>
                <a:cs typeface="Times New Roman"/>
              </a:rPr>
              <a:t> </a:t>
            </a:r>
            <a:r>
              <a:rPr sz="2000" dirty="0">
                <a:latin typeface="Cochin" charset="0"/>
                <a:ea typeface="Cochin" charset="0"/>
                <a:cs typeface="Times New Roman"/>
              </a:rPr>
              <a:t>neural</a:t>
            </a:r>
            <a:r>
              <a:rPr sz="2000" spc="85" dirty="0">
                <a:latin typeface="Cochin" charset="0"/>
                <a:ea typeface="Cochin" charset="0"/>
                <a:cs typeface="Times New Roman"/>
              </a:rPr>
              <a:t> </a:t>
            </a:r>
            <a:r>
              <a:rPr sz="2000" dirty="0">
                <a:latin typeface="Cochin" charset="0"/>
                <a:ea typeface="Cochin" charset="0"/>
                <a:cs typeface="Times New Roman"/>
              </a:rPr>
              <a:t>tube</a:t>
            </a:r>
            <a:r>
              <a:rPr sz="2000" spc="100" dirty="0">
                <a:latin typeface="Cochin" charset="0"/>
                <a:ea typeface="Cochin" charset="0"/>
                <a:cs typeface="Times New Roman"/>
              </a:rPr>
              <a:t> </a:t>
            </a:r>
            <a:r>
              <a:rPr sz="2000" dirty="0">
                <a:latin typeface="Cochin" charset="0"/>
                <a:ea typeface="Cochin" charset="0"/>
                <a:cs typeface="Times New Roman"/>
              </a:rPr>
              <a:t>produces</a:t>
            </a:r>
            <a:r>
              <a:rPr sz="2000" spc="95" dirty="0">
                <a:latin typeface="Cochin" charset="0"/>
                <a:ea typeface="Cochin" charset="0"/>
                <a:cs typeface="Times New Roman"/>
              </a:rPr>
              <a:t> </a:t>
            </a:r>
            <a:r>
              <a:rPr sz="2000" dirty="0">
                <a:latin typeface="Cochin" charset="0"/>
                <a:ea typeface="Cochin" charset="0"/>
                <a:cs typeface="Times New Roman"/>
              </a:rPr>
              <a:t>a</a:t>
            </a:r>
            <a:r>
              <a:rPr sz="2000" spc="95" dirty="0">
                <a:latin typeface="Cochin" charset="0"/>
                <a:ea typeface="Cochin" charset="0"/>
                <a:cs typeface="Times New Roman"/>
              </a:rPr>
              <a:t> </a:t>
            </a:r>
            <a:r>
              <a:rPr sz="2000" spc="-10" dirty="0">
                <a:latin typeface="Cochin" charset="0"/>
                <a:ea typeface="Cochin" charset="0"/>
                <a:cs typeface="Times New Roman"/>
              </a:rPr>
              <a:t>variety </a:t>
            </a:r>
            <a:r>
              <a:rPr sz="2000" dirty="0">
                <a:latin typeface="Cochin" charset="0"/>
                <a:ea typeface="Cochin" charset="0"/>
                <a:cs typeface="Times New Roman"/>
              </a:rPr>
              <a:t>of</a:t>
            </a:r>
            <a:r>
              <a:rPr sz="2000" spc="-15" dirty="0">
                <a:latin typeface="Cochin" charset="0"/>
                <a:ea typeface="Cochin" charset="0"/>
                <a:cs typeface="Times New Roman"/>
              </a:rPr>
              <a:t> </a:t>
            </a:r>
            <a:r>
              <a:rPr sz="2000" dirty="0">
                <a:latin typeface="Cochin" charset="0"/>
                <a:ea typeface="Cochin" charset="0"/>
                <a:cs typeface="Times New Roman"/>
              </a:rPr>
              <a:t>clinical</a:t>
            </a:r>
            <a:r>
              <a:rPr sz="2000" spc="-10" dirty="0">
                <a:latin typeface="Cochin" charset="0"/>
                <a:ea typeface="Cochin" charset="0"/>
                <a:cs typeface="Times New Roman"/>
              </a:rPr>
              <a:t> </a:t>
            </a:r>
            <a:r>
              <a:rPr sz="2000" dirty="0">
                <a:latin typeface="Cochin" charset="0"/>
                <a:ea typeface="Cochin" charset="0"/>
                <a:cs typeface="Times New Roman"/>
              </a:rPr>
              <a:t>findings,</a:t>
            </a:r>
            <a:r>
              <a:rPr sz="2000" spc="-10" dirty="0">
                <a:latin typeface="Cochin" charset="0"/>
                <a:ea typeface="Cochin" charset="0"/>
                <a:cs typeface="Times New Roman"/>
              </a:rPr>
              <a:t> </a:t>
            </a:r>
            <a:r>
              <a:rPr sz="2000" dirty="0">
                <a:latin typeface="Cochin" charset="0"/>
                <a:ea typeface="Cochin" charset="0"/>
                <a:cs typeface="Times New Roman"/>
              </a:rPr>
              <a:t>depending</a:t>
            </a:r>
            <a:r>
              <a:rPr sz="2000" spc="-10" dirty="0">
                <a:latin typeface="Cochin" charset="0"/>
                <a:ea typeface="Cochin" charset="0"/>
                <a:cs typeface="Times New Roman"/>
              </a:rPr>
              <a:t> </a:t>
            </a:r>
            <a:r>
              <a:rPr sz="2000" dirty="0">
                <a:latin typeface="Cochin" charset="0"/>
                <a:ea typeface="Cochin" charset="0"/>
                <a:cs typeface="Times New Roman"/>
              </a:rPr>
              <a:t>on</a:t>
            </a:r>
            <a:r>
              <a:rPr sz="2000" spc="-10" dirty="0">
                <a:latin typeface="Cochin" charset="0"/>
                <a:ea typeface="Cochin" charset="0"/>
                <a:cs typeface="Times New Roman"/>
              </a:rPr>
              <a:t> </a:t>
            </a:r>
            <a:r>
              <a:rPr sz="2000" dirty="0">
                <a:latin typeface="Cochin" charset="0"/>
                <a:ea typeface="Cochin" charset="0"/>
                <a:cs typeface="Times New Roman"/>
              </a:rPr>
              <a:t>the</a:t>
            </a:r>
            <a:r>
              <a:rPr sz="2000" spc="-15" dirty="0">
                <a:latin typeface="Cochin" charset="0"/>
                <a:ea typeface="Cochin" charset="0"/>
                <a:cs typeface="Times New Roman"/>
              </a:rPr>
              <a:t> </a:t>
            </a:r>
            <a:r>
              <a:rPr sz="2000" dirty="0">
                <a:latin typeface="Cochin" charset="0"/>
                <a:ea typeface="Cochin" charset="0"/>
                <a:cs typeface="Times New Roman"/>
              </a:rPr>
              <a:t>location</a:t>
            </a:r>
            <a:r>
              <a:rPr sz="2000" spc="-10" dirty="0">
                <a:latin typeface="Cochin" charset="0"/>
                <a:ea typeface="Cochin" charset="0"/>
                <a:cs typeface="Times New Roman"/>
              </a:rPr>
              <a:t> </a:t>
            </a:r>
            <a:r>
              <a:rPr sz="2000" dirty="0">
                <a:latin typeface="Cochin" charset="0"/>
                <a:ea typeface="Cochin" charset="0"/>
                <a:cs typeface="Times New Roman"/>
              </a:rPr>
              <a:t>and</a:t>
            </a:r>
            <a:r>
              <a:rPr sz="2000" spc="-10" dirty="0">
                <a:latin typeface="Cochin" charset="0"/>
                <a:ea typeface="Cochin" charset="0"/>
                <a:cs typeface="Times New Roman"/>
              </a:rPr>
              <a:t> </a:t>
            </a:r>
            <a:r>
              <a:rPr sz="2000" dirty="0">
                <a:latin typeface="Cochin" charset="0"/>
                <a:ea typeface="Cochin" charset="0"/>
                <a:cs typeface="Times New Roman"/>
              </a:rPr>
              <a:t>severity</a:t>
            </a:r>
            <a:r>
              <a:rPr sz="2000" spc="-10" dirty="0">
                <a:latin typeface="Cochin" charset="0"/>
                <a:ea typeface="Cochin" charset="0"/>
                <a:cs typeface="Times New Roman"/>
              </a:rPr>
              <a:t> </a:t>
            </a:r>
            <a:r>
              <a:rPr sz="2000" dirty="0">
                <a:latin typeface="Cochin" charset="0"/>
                <a:ea typeface="Cochin" charset="0"/>
                <a:cs typeface="Times New Roman"/>
              </a:rPr>
              <a:t>of</a:t>
            </a:r>
            <a:r>
              <a:rPr sz="2000" spc="-10" dirty="0">
                <a:latin typeface="Cochin" charset="0"/>
                <a:ea typeface="Cochin" charset="0"/>
                <a:cs typeface="Times New Roman"/>
              </a:rPr>
              <a:t> </a:t>
            </a:r>
            <a:r>
              <a:rPr sz="2000" spc="-25" dirty="0">
                <a:latin typeface="Cochin" charset="0"/>
                <a:ea typeface="Cochin" charset="0"/>
                <a:cs typeface="Times New Roman"/>
              </a:rPr>
              <a:t>the </a:t>
            </a:r>
            <a:r>
              <a:rPr sz="2000" dirty="0">
                <a:latin typeface="Cochin" charset="0"/>
                <a:ea typeface="Cochin" charset="0"/>
                <a:cs typeface="Times New Roman"/>
              </a:rPr>
              <a:t>lesion.</a:t>
            </a:r>
            <a:r>
              <a:rPr sz="2000" spc="120" dirty="0">
                <a:latin typeface="Cochin" charset="0"/>
                <a:ea typeface="Cochin" charset="0"/>
                <a:cs typeface="Times New Roman"/>
              </a:rPr>
              <a:t> </a:t>
            </a:r>
            <a:r>
              <a:rPr sz="2000" dirty="0">
                <a:latin typeface="Cochin" charset="0"/>
                <a:ea typeface="Cochin" charset="0"/>
                <a:cs typeface="Times New Roman"/>
              </a:rPr>
              <a:t>These</a:t>
            </a:r>
            <a:r>
              <a:rPr sz="2000" spc="125" dirty="0">
                <a:latin typeface="Cochin" charset="0"/>
                <a:ea typeface="Cochin" charset="0"/>
                <a:cs typeface="Times New Roman"/>
              </a:rPr>
              <a:t> </a:t>
            </a:r>
            <a:r>
              <a:rPr sz="2000" dirty="0">
                <a:latin typeface="Cochin" charset="0"/>
                <a:ea typeface="Cochin" charset="0"/>
                <a:cs typeface="Times New Roman"/>
              </a:rPr>
              <a:t>posterior</a:t>
            </a:r>
            <a:r>
              <a:rPr sz="2000" spc="125" dirty="0">
                <a:latin typeface="Cochin" charset="0"/>
                <a:ea typeface="Cochin" charset="0"/>
                <a:cs typeface="Times New Roman"/>
              </a:rPr>
              <a:t> </a:t>
            </a:r>
            <a:r>
              <a:rPr sz="2000" dirty="0">
                <a:latin typeface="Cochin" charset="0"/>
                <a:ea typeface="Cochin" charset="0"/>
                <a:cs typeface="Times New Roman"/>
              </a:rPr>
              <a:t>defects</a:t>
            </a:r>
            <a:r>
              <a:rPr sz="2000" spc="125" dirty="0">
                <a:latin typeface="Cochin" charset="0"/>
                <a:ea typeface="Cochin" charset="0"/>
                <a:cs typeface="Times New Roman"/>
              </a:rPr>
              <a:t> </a:t>
            </a:r>
            <a:r>
              <a:rPr sz="2000" dirty="0">
                <a:latin typeface="Cochin" charset="0"/>
                <a:ea typeface="Cochin" charset="0"/>
                <a:cs typeface="Times New Roman"/>
              </a:rPr>
              <a:t>are</a:t>
            </a:r>
            <a:r>
              <a:rPr sz="2000" spc="135" dirty="0">
                <a:latin typeface="Cochin" charset="0"/>
                <a:ea typeface="Cochin" charset="0"/>
                <a:cs typeface="Times New Roman"/>
              </a:rPr>
              <a:t> </a:t>
            </a:r>
            <a:r>
              <a:rPr sz="2000" dirty="0">
                <a:latin typeface="Cochin" charset="0"/>
                <a:ea typeface="Cochin" charset="0"/>
                <a:cs typeface="Times New Roman"/>
              </a:rPr>
              <a:t>generally</a:t>
            </a:r>
            <a:r>
              <a:rPr sz="2000" spc="135" dirty="0">
                <a:latin typeface="Cochin" charset="0"/>
                <a:ea typeface="Cochin" charset="0"/>
                <a:cs typeface="Times New Roman"/>
              </a:rPr>
              <a:t> </a:t>
            </a:r>
            <a:r>
              <a:rPr sz="2000" dirty="0">
                <a:latin typeface="Cochin" charset="0"/>
                <a:ea typeface="Cochin" charset="0"/>
                <a:cs typeface="Times New Roman"/>
              </a:rPr>
              <a:t>referred</a:t>
            </a:r>
            <a:r>
              <a:rPr sz="2000" spc="135" dirty="0">
                <a:latin typeface="Cochin" charset="0"/>
                <a:ea typeface="Cochin" charset="0"/>
                <a:cs typeface="Times New Roman"/>
              </a:rPr>
              <a:t> </a:t>
            </a:r>
            <a:r>
              <a:rPr sz="2000" dirty="0">
                <a:latin typeface="Cochin" charset="0"/>
                <a:ea typeface="Cochin" charset="0"/>
                <a:cs typeface="Times New Roman"/>
              </a:rPr>
              <a:t>to</a:t>
            </a:r>
            <a:r>
              <a:rPr sz="2000" spc="140" dirty="0">
                <a:latin typeface="Cochin" charset="0"/>
                <a:ea typeface="Cochin" charset="0"/>
                <a:cs typeface="Times New Roman"/>
              </a:rPr>
              <a:t> </a:t>
            </a:r>
            <a:r>
              <a:rPr sz="2000" dirty="0">
                <a:latin typeface="Cochin" charset="0"/>
                <a:ea typeface="Cochin" charset="0"/>
                <a:cs typeface="Times New Roman"/>
              </a:rPr>
              <a:t>as</a:t>
            </a:r>
            <a:r>
              <a:rPr sz="2000" spc="135" dirty="0">
                <a:latin typeface="Cochin" charset="0"/>
                <a:ea typeface="Cochin" charset="0"/>
                <a:cs typeface="Times New Roman"/>
              </a:rPr>
              <a:t> </a:t>
            </a:r>
            <a:r>
              <a:rPr sz="2000" spc="-10" dirty="0">
                <a:latin typeface="Cochin" charset="0"/>
                <a:ea typeface="Cochin" charset="0"/>
                <a:cs typeface="Times New Roman"/>
              </a:rPr>
              <a:t>spina bifida.</a:t>
            </a:r>
            <a:endParaRPr sz="2000">
              <a:latin typeface="Cochin" charset="0"/>
              <a:ea typeface="Cochin" charset="0"/>
              <a:cs typeface="Times New Roman"/>
            </a:endParaRPr>
          </a:p>
        </p:txBody>
      </p:sp>
      <p:sp>
        <p:nvSpPr>
          <p:cNvPr id="3" name="object 6"/>
          <p:cNvSpPr txBox="1"/>
          <p:nvPr/>
        </p:nvSpPr>
        <p:spPr>
          <a:xfrm>
            <a:off x="9014460" y="2092960"/>
            <a:ext cx="9327515" cy="1475740"/>
          </a:xfrm>
          <a:prstGeom prst="rect">
            <a:avLst/>
          </a:prstGeom>
        </p:spPr>
        <p:txBody>
          <a:bodyPr vert="horz" wrap="square" lIns="0" tIns="12700" rIns="0" bIns="0" rtlCol="0">
            <a:spAutoFit/>
          </a:bodyPr>
          <a:lstStyle/>
          <a:p>
            <a:pPr marL="12700" marR="5080" algn="just">
              <a:lnSpc>
                <a:spcPct val="100000"/>
              </a:lnSpc>
              <a:spcBef>
                <a:spcPts val="100"/>
              </a:spcBef>
            </a:pPr>
            <a:r>
              <a:rPr sz="2400">
                <a:latin typeface="Cochin" charset="0"/>
                <a:ea typeface="Cochin" charset="0"/>
                <a:cs typeface="Times New Roman"/>
              </a:rPr>
              <a:t>Teratogenicity refers to the ability of a substance or agent to cause structural or functional abnormalities in a developing fetus or embryo, which can manifest as congenital malformations, growth retardation, or functional impairments after birth.</a:t>
            </a:r>
            <a:endParaRPr sz="2400">
              <a:latin typeface="Cochin" charset="0"/>
              <a:ea typeface="Cochin" charset="0"/>
              <a:cs typeface="Times New Roman"/>
            </a:endParaRPr>
          </a:p>
        </p:txBody>
      </p:sp>
      <p:pic>
        <p:nvPicPr>
          <p:cNvPr id="4" name="Picture 3"/>
          <p:cNvPicPr>
            <a:picLocks noChangeAspect="1"/>
          </p:cNvPicPr>
          <p:nvPr/>
        </p:nvPicPr>
        <p:blipFill>
          <a:blip r:embed="rId2"/>
          <a:stretch>
            <a:fillRect/>
          </a:stretch>
        </p:blipFill>
        <p:spPr>
          <a:xfrm>
            <a:off x="10330180" y="5876925"/>
            <a:ext cx="3630930" cy="3089275"/>
          </a:xfrm>
          <a:prstGeom prst="rect">
            <a:avLst/>
          </a:prstGeom>
        </p:spPr>
      </p:pic>
      <p:sp>
        <p:nvSpPr>
          <p:cNvPr id="7" name="Text Box 6"/>
          <p:cNvSpPr txBox="1"/>
          <p:nvPr/>
        </p:nvSpPr>
        <p:spPr>
          <a:xfrm>
            <a:off x="10330180" y="5876925"/>
            <a:ext cx="2216785" cy="699770"/>
          </a:xfrm>
          <a:prstGeom prst="rect">
            <a:avLst/>
          </a:prstGeom>
          <a:noFill/>
        </p:spPr>
        <p:txBody>
          <a:bodyPr wrap="square" rtlCol="0">
            <a:noAutofit/>
          </a:bodyPr>
          <a:p>
            <a:pPr>
              <a:lnSpc>
                <a:spcPct val="100000"/>
              </a:lnSpc>
            </a:pPr>
            <a:r>
              <a:rPr lang="en-AU" altLang="en-US" sz="2400">
                <a:latin typeface="Cochin" charset="0"/>
                <a:ea typeface="Cochin" charset="0"/>
              </a:rPr>
              <a:t>Serotonin</a:t>
            </a:r>
            <a:endParaRPr lang="en-AU" altLang="en-US" sz="2400">
              <a:latin typeface="Cochin" charset="0"/>
              <a:ea typeface="Cochin" charset="0"/>
            </a:endParaRPr>
          </a:p>
        </p:txBody>
      </p:sp>
      <p:pic>
        <p:nvPicPr>
          <p:cNvPr id="8" name="Picture 7"/>
          <p:cNvPicPr>
            <a:picLocks noChangeAspect="1"/>
          </p:cNvPicPr>
          <p:nvPr/>
        </p:nvPicPr>
        <p:blipFill>
          <a:blip r:embed="rId3"/>
          <a:srcRect l="23793" t="19647" r="19288" b="23433"/>
          <a:stretch>
            <a:fillRect/>
          </a:stretch>
        </p:blipFill>
        <p:spPr>
          <a:xfrm>
            <a:off x="14396085" y="4088765"/>
            <a:ext cx="3692525" cy="3131820"/>
          </a:xfrm>
          <a:prstGeom prst="rect">
            <a:avLst/>
          </a:prstGeom>
        </p:spPr>
      </p:pic>
      <p:sp>
        <p:nvSpPr>
          <p:cNvPr id="9" name="Text Box 8"/>
          <p:cNvSpPr txBox="1"/>
          <p:nvPr/>
        </p:nvSpPr>
        <p:spPr>
          <a:xfrm>
            <a:off x="14396085" y="4295775"/>
            <a:ext cx="2989580" cy="542290"/>
          </a:xfrm>
          <a:prstGeom prst="rect">
            <a:avLst/>
          </a:prstGeom>
          <a:noFill/>
        </p:spPr>
        <p:txBody>
          <a:bodyPr wrap="square" rtlCol="0">
            <a:noAutofit/>
          </a:bodyPr>
          <a:p>
            <a:pPr>
              <a:lnSpc>
                <a:spcPct val="100000"/>
              </a:lnSpc>
            </a:pPr>
            <a:r>
              <a:rPr lang="en-AU" altLang="en-US" sz="2400">
                <a:latin typeface="Cochin" charset="0"/>
                <a:ea typeface="Cochin" charset="0"/>
              </a:rPr>
              <a:t>Cadmium Chloride</a:t>
            </a:r>
            <a:endParaRPr lang="en-AU" altLang="en-US" sz="2400">
              <a:latin typeface="Cochin" charset="0"/>
              <a:ea typeface="Cochin" charset="0"/>
            </a:endParaRPr>
          </a:p>
        </p:txBody>
      </p:sp>
      <p:sp>
        <p:nvSpPr>
          <p:cNvPr id="100" name="Text Box 99"/>
          <p:cNvSpPr txBox="1"/>
          <p:nvPr/>
        </p:nvSpPr>
        <p:spPr>
          <a:xfrm>
            <a:off x="10330180" y="8966200"/>
            <a:ext cx="3069590" cy="396240"/>
          </a:xfrm>
          <a:prstGeom prst="rect">
            <a:avLst/>
          </a:prstGeom>
          <a:noFill/>
          <a:ln w="9525">
            <a:noFill/>
          </a:ln>
        </p:spPr>
        <p:txBody>
          <a:bodyPr>
            <a:spAutoFit/>
          </a:bodyPr>
          <a:p>
            <a:pPr marL="0" indent="0"/>
            <a:r>
              <a:rPr lang="en-AU" altLang="en-US" sz="2000" b="0" u="none">
                <a:solidFill>
                  <a:srgbClr val="121212"/>
                </a:solidFill>
                <a:latin typeface="Cochin" charset="0"/>
                <a:ea typeface="Cochin" charset="0"/>
                <a:cs typeface="ui-sans-serif" charset="0"/>
              </a:rPr>
              <a:t>PubChem- </a:t>
            </a:r>
            <a:r>
              <a:rPr lang="en-US" altLang="zh-CN" sz="2000" b="0" u="none">
                <a:solidFill>
                  <a:srgbClr val="121212"/>
                </a:solidFill>
                <a:latin typeface="Cochin" charset="0"/>
                <a:ea typeface="Cochin" charset="0"/>
                <a:cs typeface="ui-sans-serif" charset="0"/>
              </a:rPr>
              <a:t>CID 5202</a:t>
            </a:r>
            <a:endParaRPr lang="en-US" altLang="zh-CN" sz="2000" b="0" u="none">
              <a:solidFill>
                <a:srgbClr val="121212"/>
              </a:solidFill>
              <a:latin typeface="Cochin" charset="0"/>
              <a:ea typeface="Cochin" charset="0"/>
              <a:cs typeface="ui-sans-serif" charset="0"/>
            </a:endParaRPr>
          </a:p>
        </p:txBody>
      </p:sp>
      <p:sp>
        <p:nvSpPr>
          <p:cNvPr id="10" name="Text Box 9"/>
          <p:cNvSpPr txBox="1"/>
          <p:nvPr/>
        </p:nvSpPr>
        <p:spPr>
          <a:xfrm>
            <a:off x="14396085" y="7284720"/>
            <a:ext cx="5080000" cy="396240"/>
          </a:xfrm>
          <a:prstGeom prst="rect">
            <a:avLst/>
          </a:prstGeom>
          <a:noFill/>
          <a:ln w="9525">
            <a:noFill/>
          </a:ln>
        </p:spPr>
        <p:txBody>
          <a:bodyPr>
            <a:spAutoFit/>
          </a:bodyPr>
          <a:p>
            <a:pPr marL="0" indent="0"/>
            <a:r>
              <a:rPr lang="en-AU" altLang="en-US" sz="2000" b="0" u="none">
                <a:solidFill>
                  <a:srgbClr val="121212"/>
                </a:solidFill>
                <a:latin typeface="Cochin" charset="0"/>
                <a:ea typeface="Cochin" charset="0"/>
                <a:cs typeface="ui-sans-serif" charset="0"/>
              </a:rPr>
              <a:t>Pubchem- </a:t>
            </a:r>
            <a:r>
              <a:rPr lang="en-US" altLang="zh-CN" sz="2000" b="0" u="none">
                <a:solidFill>
                  <a:srgbClr val="121212"/>
                </a:solidFill>
                <a:latin typeface="Cochin" charset="0"/>
                <a:ea typeface="Cochin" charset="0"/>
                <a:cs typeface="ui-sans-serif" charset="0"/>
              </a:rPr>
              <a:t>CID 24947</a:t>
            </a:r>
            <a:endParaRPr lang="en-US" altLang="zh-CN" sz="2000" b="0" u="none">
              <a:solidFill>
                <a:srgbClr val="121212"/>
              </a:solidFill>
              <a:latin typeface="Cochin" charset="0"/>
              <a:ea typeface="Cochin" charset="0"/>
              <a:cs typeface="ui-sans-serif"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additive="base">
                                        <p:cTn id="6" dur="1" fill="hold">
                                          <p:stCondLst>
                                            <p:cond delay="0"/>
                                          </p:stCondLst>
                                        </p:cTn>
                                        <p:tgtEl>
                                          <p:spTgt spid="5"/>
                                        </p:tgtEl>
                                        <p:attrNameLst>
                                          <p:attrName>style.visibility</p:attrName>
                                        </p:attrNameLst>
                                      </p:cBhvr>
                                      <p:to>
                                        <p:strVal val="visible"/>
                                      </p:to>
                                    </p:set>
                                    <p:animEffect transition="in" filter="fade">
                                      <p:cBhvr additive="base">
                                        <p:cTn id="7" dur="1000"/>
                                        <p:tgtEl>
                                          <p:spTgt spid="5"/>
                                        </p:tgtEl>
                                      </p:cBhvr>
                                    </p:animEffect>
                                    <p:anim calcmode="lin" valueType="num">
                                      <p:cBhvr additive="base">
                                        <p:cTn id="8" dur="1000" fill="hold"/>
                                        <p:tgtEl>
                                          <p:spTgt spid="5"/>
                                        </p:tgtEl>
                                        <p:attrNameLst>
                                          <p:attrName>ppt_x</p:attrName>
                                        </p:attrNameLst>
                                      </p:cBhvr>
                                      <p:tavLst>
                                        <p:tav tm="0" fmla="">
                                          <p:val>
                                            <p:strVal val="#ppt_x"/>
                                          </p:val>
                                        </p:tav>
                                        <p:tav tm="100000" fmla="">
                                          <p:val>
                                            <p:strVal val="#ppt_x"/>
                                          </p:val>
                                        </p:tav>
                                      </p:tavLst>
                                    </p:anim>
                                    <p:anim calcmode="lin" valueType="num">
                                      <p:cBhvr additive="base">
                                        <p:cTn id="9" dur="900" decel="100000" fill="hold"/>
                                        <p:tgtEl>
                                          <p:spTgt spid="5"/>
                                        </p:tgtEl>
                                        <p:attrNameLst>
                                          <p:attrName>ppt_y</p:attrName>
                                        </p:attrNameLst>
                                      </p:cBhvr>
                                      <p:tavLst>
                                        <p:tav tm="0" fmla="">
                                          <p:val>
                                            <p:strVal val="#ppt_y+1"/>
                                          </p:val>
                                        </p:tav>
                                        <p:tav tm="100000" fmla="">
                                          <p:val>
                                            <p:strVal val="#ppt_y-.03"/>
                                          </p:val>
                                        </p:tav>
                                      </p:tavLst>
                                    </p:anim>
                                    <p:anim calcmode="lin" valueType="num">
                                      <p:cBhvr additive="base">
                                        <p:cTn id="10" dur="100" accel="100000" fill="hold">
                                          <p:stCondLst>
                                            <p:cond delay="900"/>
                                          </p:stCondLst>
                                        </p:cTn>
                                        <p:tgtEl>
                                          <p:spTgt spid="5"/>
                                        </p:tgtEl>
                                        <p:attrNameLst>
                                          <p:attrName>ppt_y</p:attrName>
                                        </p:attrNameLst>
                                      </p:cBhvr>
                                      <p:tavLst>
                                        <p:tav tm="0" fmla="">
                                          <p:val>
                                            <p:strVal val="#ppt_y-.03"/>
                                          </p:val>
                                        </p:tav>
                                        <p:tav tm="100000" fmla="">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additive="base">
                                        <p:cTn id="14" dur="1" fill="hold">
                                          <p:stCondLst>
                                            <p:cond delay="0"/>
                                          </p:stCondLst>
                                        </p:cTn>
                                        <p:tgtEl>
                                          <p:spTgt spid="6"/>
                                        </p:tgtEl>
                                        <p:attrNameLst>
                                          <p:attrName>style.visibility</p:attrName>
                                        </p:attrNameLst>
                                      </p:cBhvr>
                                      <p:to>
                                        <p:strVal val="visible"/>
                                      </p:to>
                                    </p:set>
                                    <p:animEffect transition="in" filter="fade">
                                      <p:cBhvr additive="base">
                                        <p:cTn id="15" dur="1000"/>
                                        <p:tgtEl>
                                          <p:spTgt spid="6"/>
                                        </p:tgtEl>
                                      </p:cBhvr>
                                    </p:animEffect>
                                    <p:anim calcmode="lin" valueType="num">
                                      <p:cBhvr additive="base">
                                        <p:cTn id="16" dur="1000" fill="hold"/>
                                        <p:tgtEl>
                                          <p:spTgt spid="6"/>
                                        </p:tgtEl>
                                        <p:attrNameLst>
                                          <p:attrName>ppt_x</p:attrName>
                                        </p:attrNameLst>
                                      </p:cBhvr>
                                      <p:tavLst>
                                        <p:tav tm="0" fmla="">
                                          <p:val>
                                            <p:strVal val="#ppt_x"/>
                                          </p:val>
                                        </p:tav>
                                        <p:tav tm="100000" fmla="">
                                          <p:val>
                                            <p:strVal val="#ppt_x"/>
                                          </p:val>
                                        </p:tav>
                                      </p:tavLst>
                                    </p:anim>
                                    <p:anim calcmode="lin" valueType="num">
                                      <p:cBhvr additive="base">
                                        <p:cTn id="17" dur="900" decel="100000" fill="hold"/>
                                        <p:tgtEl>
                                          <p:spTgt spid="6"/>
                                        </p:tgtEl>
                                        <p:attrNameLst>
                                          <p:attrName>ppt_y</p:attrName>
                                        </p:attrNameLst>
                                      </p:cBhvr>
                                      <p:tavLst>
                                        <p:tav tm="0" fmla="">
                                          <p:val>
                                            <p:strVal val="#ppt_y+1"/>
                                          </p:val>
                                        </p:tav>
                                        <p:tav tm="100000" fmla="">
                                          <p:val>
                                            <p:strVal val="#ppt_y-.03"/>
                                          </p:val>
                                        </p:tav>
                                      </p:tavLst>
                                    </p:anim>
                                    <p:anim calcmode="lin" valueType="num">
                                      <p:cBhvr additive="base">
                                        <p:cTn id="18" dur="100" accel="100000" fill="hold">
                                          <p:stCondLst>
                                            <p:cond delay="900"/>
                                          </p:stCondLst>
                                        </p:cTn>
                                        <p:tgtEl>
                                          <p:spTgt spid="6"/>
                                        </p:tgtEl>
                                        <p:attrNameLst>
                                          <p:attrName>ppt_y</p:attrName>
                                        </p:attrNameLst>
                                      </p:cBhvr>
                                      <p:tavLst>
                                        <p:tav tm="0" fmla="">
                                          <p:val>
                                            <p:strVal val="#ppt_y-.03"/>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additive="base">
                                        <p:cTn id="22" dur="1" fill="hold">
                                          <p:stCondLst>
                                            <p:cond delay="0"/>
                                          </p:stCondLst>
                                        </p:cTn>
                                        <p:tgtEl>
                                          <p:spTgt spid="3"/>
                                        </p:tgtEl>
                                        <p:attrNameLst>
                                          <p:attrName>style.visibility</p:attrName>
                                        </p:attrNameLst>
                                      </p:cBhvr>
                                      <p:to>
                                        <p:strVal val="visible"/>
                                      </p:to>
                                    </p:set>
                                    <p:animEffect transition="in" filter="fade">
                                      <p:cBhvr additive="base">
                                        <p:cTn id="23" dur="1000"/>
                                        <p:tgtEl>
                                          <p:spTgt spid="3"/>
                                        </p:tgtEl>
                                      </p:cBhvr>
                                    </p:animEffect>
                                    <p:anim calcmode="lin" valueType="num">
                                      <p:cBhvr additive="base">
                                        <p:cTn id="24" dur="1000" fill="hold"/>
                                        <p:tgtEl>
                                          <p:spTgt spid="3"/>
                                        </p:tgtEl>
                                        <p:attrNameLst>
                                          <p:attrName>ppt_x</p:attrName>
                                        </p:attrNameLst>
                                      </p:cBhvr>
                                      <p:tavLst>
                                        <p:tav tm="0" fmla="">
                                          <p:val>
                                            <p:strVal val="#ppt_x"/>
                                          </p:val>
                                        </p:tav>
                                        <p:tav tm="100000" fmla="">
                                          <p:val>
                                            <p:strVal val="#ppt_x"/>
                                          </p:val>
                                        </p:tav>
                                      </p:tavLst>
                                    </p:anim>
                                    <p:anim calcmode="lin" valueType="num">
                                      <p:cBhvr additive="base">
                                        <p:cTn id="25" dur="900" decel="100000" fill="hold"/>
                                        <p:tgtEl>
                                          <p:spTgt spid="3"/>
                                        </p:tgtEl>
                                        <p:attrNameLst>
                                          <p:attrName>ppt_y</p:attrName>
                                        </p:attrNameLst>
                                      </p:cBhvr>
                                      <p:tavLst>
                                        <p:tav tm="0" fmla="">
                                          <p:val>
                                            <p:strVal val="#ppt_y+1"/>
                                          </p:val>
                                        </p:tav>
                                        <p:tav tm="100000" fmla="">
                                          <p:val>
                                            <p:strVal val="#ppt_y-.03"/>
                                          </p:val>
                                        </p:tav>
                                      </p:tavLst>
                                    </p:anim>
                                    <p:anim calcmode="lin" valueType="num">
                                      <p:cBhvr additive="base">
                                        <p:cTn id="26" dur="100" accel="100000" fill="hold">
                                          <p:stCondLst>
                                            <p:cond delay="900"/>
                                          </p:stCondLst>
                                        </p:cTn>
                                        <p:tgtEl>
                                          <p:spTgt spid="3"/>
                                        </p:tgtEl>
                                        <p:attrNameLst>
                                          <p:attrName>ppt_y</p:attrName>
                                        </p:attrNameLst>
                                      </p:cBhvr>
                                      <p:tavLst>
                                        <p:tav tm="0" fmla="">
                                          <p:val>
                                            <p:strVal val="#ppt_y-.03"/>
                                          </p:val>
                                        </p:tav>
                                        <p:tav tm="100000" fmla="">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additive="base">
                                        <p:cTn id="30" dur="1" fill="hold">
                                          <p:stCondLst>
                                            <p:cond delay="0"/>
                                          </p:stCondLst>
                                        </p:cTn>
                                        <p:tgtEl>
                                          <p:spTgt spid="4"/>
                                        </p:tgtEl>
                                        <p:attrNameLst>
                                          <p:attrName>style.visibility</p:attrName>
                                        </p:attrNameLst>
                                      </p:cBhvr>
                                      <p:to>
                                        <p:strVal val="visible"/>
                                      </p:to>
                                    </p:set>
                                    <p:animEffect transition="in" filter="fade">
                                      <p:cBhvr additive="base">
                                        <p:cTn id="31" dur="1000"/>
                                        <p:tgtEl>
                                          <p:spTgt spid="4"/>
                                        </p:tgtEl>
                                      </p:cBhvr>
                                    </p:animEffect>
                                    <p:anim calcmode="lin" valueType="num">
                                      <p:cBhvr additive="base">
                                        <p:cTn id="32" dur="1000" fill="hold"/>
                                        <p:tgtEl>
                                          <p:spTgt spid="4"/>
                                        </p:tgtEl>
                                        <p:attrNameLst>
                                          <p:attrName>ppt_x</p:attrName>
                                        </p:attrNameLst>
                                      </p:cBhvr>
                                      <p:tavLst>
                                        <p:tav tm="0" fmla="">
                                          <p:val>
                                            <p:strVal val="#ppt_x"/>
                                          </p:val>
                                        </p:tav>
                                        <p:tav tm="100000" fmla="">
                                          <p:val>
                                            <p:strVal val="#ppt_x"/>
                                          </p:val>
                                        </p:tav>
                                      </p:tavLst>
                                    </p:anim>
                                    <p:anim calcmode="lin" valueType="num">
                                      <p:cBhvr additive="base">
                                        <p:cTn id="33" dur="900" decel="100000" fill="hold"/>
                                        <p:tgtEl>
                                          <p:spTgt spid="4"/>
                                        </p:tgtEl>
                                        <p:attrNameLst>
                                          <p:attrName>ppt_y</p:attrName>
                                        </p:attrNameLst>
                                      </p:cBhvr>
                                      <p:tavLst>
                                        <p:tav tm="0" fmla="">
                                          <p:val>
                                            <p:strVal val="#ppt_y+1"/>
                                          </p:val>
                                        </p:tav>
                                        <p:tav tm="100000" fmla="">
                                          <p:val>
                                            <p:strVal val="#ppt_y-.03"/>
                                          </p:val>
                                        </p:tav>
                                      </p:tavLst>
                                    </p:anim>
                                    <p:anim calcmode="lin" valueType="num">
                                      <p:cBhvr additive="base">
                                        <p:cTn id="34" dur="100" accel="100000" fill="hold">
                                          <p:stCondLst>
                                            <p:cond delay="900"/>
                                          </p:stCondLst>
                                        </p:cTn>
                                        <p:tgtEl>
                                          <p:spTgt spid="4"/>
                                        </p:tgtEl>
                                        <p:attrNameLst>
                                          <p:attrName>ppt_y</p:attrName>
                                        </p:attrNameLst>
                                      </p:cBhvr>
                                      <p:tavLst>
                                        <p:tav tm="0" fmla="">
                                          <p:val>
                                            <p:strVal val="#ppt_y-.03"/>
                                          </p:val>
                                        </p:tav>
                                        <p:tav tm="100000" fmla="">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additive="base">
                                        <p:cTn id="38" dur="1" fill="hold">
                                          <p:stCondLst>
                                            <p:cond delay="0"/>
                                          </p:stCondLst>
                                        </p:cTn>
                                        <p:tgtEl>
                                          <p:spTgt spid="7"/>
                                        </p:tgtEl>
                                        <p:attrNameLst>
                                          <p:attrName>style.visibility</p:attrName>
                                        </p:attrNameLst>
                                      </p:cBhvr>
                                      <p:to>
                                        <p:strVal val="visible"/>
                                      </p:to>
                                    </p:set>
                                    <p:animEffect transition="in" filter="fade">
                                      <p:cBhvr additive="base">
                                        <p:cTn id="39" dur="1000"/>
                                        <p:tgtEl>
                                          <p:spTgt spid="7"/>
                                        </p:tgtEl>
                                      </p:cBhvr>
                                    </p:animEffect>
                                    <p:anim calcmode="lin" valueType="num">
                                      <p:cBhvr additive="base">
                                        <p:cTn id="40" dur="1000" fill="hold"/>
                                        <p:tgtEl>
                                          <p:spTgt spid="7"/>
                                        </p:tgtEl>
                                        <p:attrNameLst>
                                          <p:attrName>ppt_x</p:attrName>
                                        </p:attrNameLst>
                                      </p:cBhvr>
                                      <p:tavLst>
                                        <p:tav tm="0" fmla="">
                                          <p:val>
                                            <p:strVal val="#ppt_x"/>
                                          </p:val>
                                        </p:tav>
                                        <p:tav tm="100000" fmla="">
                                          <p:val>
                                            <p:strVal val="#ppt_x"/>
                                          </p:val>
                                        </p:tav>
                                      </p:tavLst>
                                    </p:anim>
                                    <p:anim calcmode="lin" valueType="num">
                                      <p:cBhvr additive="base">
                                        <p:cTn id="41" dur="900" decel="100000" fill="hold"/>
                                        <p:tgtEl>
                                          <p:spTgt spid="7"/>
                                        </p:tgtEl>
                                        <p:attrNameLst>
                                          <p:attrName>ppt_y</p:attrName>
                                        </p:attrNameLst>
                                      </p:cBhvr>
                                      <p:tavLst>
                                        <p:tav tm="0" fmla="">
                                          <p:val>
                                            <p:strVal val="#ppt_y+1"/>
                                          </p:val>
                                        </p:tav>
                                        <p:tav tm="100000" fmla="">
                                          <p:val>
                                            <p:strVal val="#ppt_y-.03"/>
                                          </p:val>
                                        </p:tav>
                                      </p:tavLst>
                                    </p:anim>
                                    <p:anim calcmode="lin" valueType="num">
                                      <p:cBhvr additive="base">
                                        <p:cTn id="42" dur="100" accel="100000" fill="hold">
                                          <p:stCondLst>
                                            <p:cond delay="900"/>
                                          </p:stCondLst>
                                        </p:cTn>
                                        <p:tgtEl>
                                          <p:spTgt spid="7"/>
                                        </p:tgtEl>
                                        <p:attrNameLst>
                                          <p:attrName>ppt_y</p:attrName>
                                        </p:attrNameLst>
                                      </p:cBhvr>
                                      <p:tavLst>
                                        <p:tav tm="0" fmla="">
                                          <p:val>
                                            <p:strVal val="#ppt_y-.03"/>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additive="base">
                                        <p:cTn id="46" dur="1" fill="hold">
                                          <p:stCondLst>
                                            <p:cond delay="0"/>
                                          </p:stCondLst>
                                        </p:cTn>
                                        <p:tgtEl>
                                          <p:spTgt spid="8"/>
                                        </p:tgtEl>
                                        <p:attrNameLst>
                                          <p:attrName>style.visibility</p:attrName>
                                        </p:attrNameLst>
                                      </p:cBhvr>
                                      <p:to>
                                        <p:strVal val="visible"/>
                                      </p:to>
                                    </p:set>
                                    <p:animEffect transition="in" filter="fade">
                                      <p:cBhvr additive="base">
                                        <p:cTn id="47" dur="1000"/>
                                        <p:tgtEl>
                                          <p:spTgt spid="8"/>
                                        </p:tgtEl>
                                      </p:cBhvr>
                                    </p:animEffect>
                                    <p:anim calcmode="lin" valueType="num">
                                      <p:cBhvr additive="base">
                                        <p:cTn id="48" dur="1000" fill="hold"/>
                                        <p:tgtEl>
                                          <p:spTgt spid="8"/>
                                        </p:tgtEl>
                                        <p:attrNameLst>
                                          <p:attrName>ppt_x</p:attrName>
                                        </p:attrNameLst>
                                      </p:cBhvr>
                                      <p:tavLst>
                                        <p:tav tm="0" fmla="">
                                          <p:val>
                                            <p:strVal val="#ppt_x"/>
                                          </p:val>
                                        </p:tav>
                                        <p:tav tm="100000" fmla="">
                                          <p:val>
                                            <p:strVal val="#ppt_x"/>
                                          </p:val>
                                        </p:tav>
                                      </p:tavLst>
                                    </p:anim>
                                    <p:anim calcmode="lin" valueType="num">
                                      <p:cBhvr additive="base">
                                        <p:cTn id="49" dur="900" decel="100000" fill="hold"/>
                                        <p:tgtEl>
                                          <p:spTgt spid="8"/>
                                        </p:tgtEl>
                                        <p:attrNameLst>
                                          <p:attrName>ppt_y</p:attrName>
                                        </p:attrNameLst>
                                      </p:cBhvr>
                                      <p:tavLst>
                                        <p:tav tm="0" fmla="">
                                          <p:val>
                                            <p:strVal val="#ppt_y+1"/>
                                          </p:val>
                                        </p:tav>
                                        <p:tav tm="100000" fmla="">
                                          <p:val>
                                            <p:strVal val="#ppt_y-.03"/>
                                          </p:val>
                                        </p:tav>
                                      </p:tavLst>
                                    </p:anim>
                                    <p:anim calcmode="lin" valueType="num">
                                      <p:cBhvr additive="base">
                                        <p:cTn id="50" dur="100" accel="100000" fill="hold">
                                          <p:stCondLst>
                                            <p:cond delay="900"/>
                                          </p:stCondLst>
                                        </p:cTn>
                                        <p:tgtEl>
                                          <p:spTgt spid="8"/>
                                        </p:tgtEl>
                                        <p:attrNameLst>
                                          <p:attrName>ppt_y</p:attrName>
                                        </p:attrNameLst>
                                      </p:cBhvr>
                                      <p:tavLst>
                                        <p:tav tm="0" fmla="">
                                          <p:val>
                                            <p:strVal val="#ppt_y-.03"/>
                                          </p:val>
                                        </p:tav>
                                        <p:tav tm="100000" fmla="">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additive="base">
                                        <p:cTn id="54" dur="1" fill="hold">
                                          <p:stCondLst>
                                            <p:cond delay="0"/>
                                          </p:stCondLst>
                                        </p:cTn>
                                        <p:tgtEl>
                                          <p:spTgt spid="9"/>
                                        </p:tgtEl>
                                        <p:attrNameLst>
                                          <p:attrName>style.visibility</p:attrName>
                                        </p:attrNameLst>
                                      </p:cBhvr>
                                      <p:to>
                                        <p:strVal val="visible"/>
                                      </p:to>
                                    </p:set>
                                    <p:animEffect transition="in" filter="fade">
                                      <p:cBhvr additive="base">
                                        <p:cTn id="55" dur="1000"/>
                                        <p:tgtEl>
                                          <p:spTgt spid="9"/>
                                        </p:tgtEl>
                                      </p:cBhvr>
                                    </p:animEffect>
                                    <p:anim calcmode="lin" valueType="num">
                                      <p:cBhvr additive="base">
                                        <p:cTn id="56" dur="1000" fill="hold"/>
                                        <p:tgtEl>
                                          <p:spTgt spid="9"/>
                                        </p:tgtEl>
                                        <p:attrNameLst>
                                          <p:attrName>ppt_x</p:attrName>
                                        </p:attrNameLst>
                                      </p:cBhvr>
                                      <p:tavLst>
                                        <p:tav tm="0" fmla="">
                                          <p:val>
                                            <p:strVal val="#ppt_x"/>
                                          </p:val>
                                        </p:tav>
                                        <p:tav tm="100000" fmla="">
                                          <p:val>
                                            <p:strVal val="#ppt_x"/>
                                          </p:val>
                                        </p:tav>
                                      </p:tavLst>
                                    </p:anim>
                                    <p:anim calcmode="lin" valueType="num">
                                      <p:cBhvr additive="base">
                                        <p:cTn id="57" dur="900" decel="100000" fill="hold"/>
                                        <p:tgtEl>
                                          <p:spTgt spid="9"/>
                                        </p:tgtEl>
                                        <p:attrNameLst>
                                          <p:attrName>ppt_y</p:attrName>
                                        </p:attrNameLst>
                                      </p:cBhvr>
                                      <p:tavLst>
                                        <p:tav tm="0" fmla="">
                                          <p:val>
                                            <p:strVal val="#ppt_y+1"/>
                                          </p:val>
                                        </p:tav>
                                        <p:tav tm="100000" fmla="">
                                          <p:val>
                                            <p:strVal val="#ppt_y-.03"/>
                                          </p:val>
                                        </p:tav>
                                      </p:tavLst>
                                    </p:anim>
                                    <p:anim calcmode="lin" valueType="num">
                                      <p:cBhvr additive="base">
                                        <p:cTn id="58" dur="100" accel="100000" fill="hold">
                                          <p:stCondLst>
                                            <p:cond delay="900"/>
                                          </p:stCondLst>
                                        </p:cTn>
                                        <p:tgtEl>
                                          <p:spTgt spid="9"/>
                                        </p:tgtEl>
                                        <p:attrNameLst>
                                          <p:attrName>ppt_y</p:attrName>
                                        </p:attrNameLst>
                                      </p:cBhvr>
                                      <p:tavLst>
                                        <p:tav tm="0" fmla="">
                                          <p:val>
                                            <p:strVal val="#ppt_y-.03"/>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ph type="title"/>
          </p:nvPr>
        </p:nvSpPr>
        <p:spPr>
          <a:xfrm>
            <a:off x="8479155" y="235585"/>
            <a:ext cx="3145155" cy="561340"/>
          </a:xfrm>
          <a:prstGeom prst="rect">
            <a:avLst/>
          </a:prstGeom>
        </p:spPr>
        <p:txBody>
          <a:bodyPr vert="horz" wrap="square" lIns="0" tIns="12700" rIns="0" bIns="0" rtlCol="0">
            <a:spAutoFit/>
          </a:bodyPr>
          <a:lstStyle/>
          <a:p>
            <a:pPr marL="12700">
              <a:lnSpc>
                <a:spcPct val="100000"/>
              </a:lnSpc>
              <a:spcBef>
                <a:spcPts val="100"/>
              </a:spcBef>
            </a:pPr>
            <a:r>
              <a:rPr i="0" spc="-10" dirty="0">
                <a:latin typeface="Cochin" charset="0"/>
                <a:ea typeface="Cochin" charset="0"/>
              </a:rPr>
              <a:t>Introduction</a:t>
            </a:r>
            <a:endParaRPr i="0" spc="-10" dirty="0">
              <a:latin typeface="Cochin" charset="0"/>
              <a:ea typeface="Cochin" charset="0"/>
            </a:endParaRPr>
          </a:p>
        </p:txBody>
      </p:sp>
      <p:sp>
        <p:nvSpPr>
          <p:cNvPr id="10" name="object 6"/>
          <p:cNvSpPr txBox="1"/>
          <p:nvPr/>
        </p:nvSpPr>
        <p:spPr>
          <a:xfrm>
            <a:off x="525145" y="1918335"/>
            <a:ext cx="10384790" cy="744220"/>
          </a:xfrm>
          <a:prstGeom prst="rect">
            <a:avLst/>
          </a:prstGeom>
        </p:spPr>
        <p:txBody>
          <a:bodyPr vert="horz" wrap="square" lIns="0" tIns="12700" rIns="0" bIns="0" rtlCol="0">
            <a:spAutoFit/>
          </a:bodyPr>
          <a:lstStyle/>
          <a:p>
            <a:pPr marL="12700" marR="5080" algn="just">
              <a:lnSpc>
                <a:spcPct val="100000"/>
              </a:lnSpc>
              <a:spcBef>
                <a:spcPts val="100"/>
              </a:spcBef>
            </a:pPr>
            <a:r>
              <a:rPr sz="2400">
                <a:latin typeface="Cochin" charset="0"/>
                <a:ea typeface="Cochin" charset="0"/>
                <a:cs typeface="Times New Roman"/>
              </a:rPr>
              <a:t>A "neuroprotectant for NTD" most likely refers to agents that protect against the neuronal damage associated with neurodegenerative disorders (NDs)</a:t>
            </a:r>
            <a:endParaRPr sz="2400">
              <a:latin typeface="Cochin" charset="0"/>
              <a:ea typeface="Cochin" charset="0"/>
              <a:cs typeface="Times New Roman"/>
            </a:endParaRPr>
          </a:p>
        </p:txBody>
      </p:sp>
      <p:pic>
        <p:nvPicPr>
          <p:cNvPr id="11" name="Picture 10"/>
          <p:cNvPicPr>
            <a:picLocks noChangeAspect="1"/>
          </p:cNvPicPr>
          <p:nvPr/>
        </p:nvPicPr>
        <p:blipFill>
          <a:blip r:embed="rId1"/>
          <a:stretch>
            <a:fillRect/>
          </a:stretch>
        </p:blipFill>
        <p:spPr>
          <a:xfrm>
            <a:off x="991870" y="3420745"/>
            <a:ext cx="4871720" cy="3989070"/>
          </a:xfrm>
          <a:prstGeom prst="rect">
            <a:avLst/>
          </a:prstGeom>
        </p:spPr>
      </p:pic>
      <p:sp>
        <p:nvSpPr>
          <p:cNvPr id="12" name="Text Box 11"/>
          <p:cNvSpPr txBox="1"/>
          <p:nvPr/>
        </p:nvSpPr>
        <p:spPr>
          <a:xfrm>
            <a:off x="991870" y="6323965"/>
            <a:ext cx="3531870" cy="1085850"/>
          </a:xfrm>
          <a:prstGeom prst="rect">
            <a:avLst/>
          </a:prstGeom>
          <a:noFill/>
        </p:spPr>
        <p:txBody>
          <a:bodyPr wrap="square" rtlCol="0">
            <a:noAutofit/>
          </a:bodyPr>
          <a:p>
            <a:pPr>
              <a:lnSpc>
                <a:spcPct val="100000"/>
              </a:lnSpc>
            </a:pPr>
            <a:r>
              <a:rPr lang="en-AU" altLang="en-US" sz="2400">
                <a:latin typeface="Cochin" charset="0"/>
                <a:ea typeface="Cochin" charset="0"/>
              </a:rPr>
              <a:t>Folic Acid</a:t>
            </a:r>
            <a:endParaRPr lang="en-AU" altLang="en-US" sz="2400">
              <a:latin typeface="Cochin" charset="0"/>
              <a:ea typeface="Cochin" charset="0"/>
            </a:endParaRPr>
          </a:p>
        </p:txBody>
      </p:sp>
      <p:pic>
        <p:nvPicPr>
          <p:cNvPr id="13" name="Picture 12"/>
          <p:cNvPicPr>
            <a:picLocks noChangeAspect="1"/>
          </p:cNvPicPr>
          <p:nvPr/>
        </p:nvPicPr>
        <p:blipFill>
          <a:blip r:embed="rId2"/>
          <a:stretch>
            <a:fillRect/>
          </a:stretch>
        </p:blipFill>
        <p:spPr>
          <a:xfrm>
            <a:off x="6379210" y="3047365"/>
            <a:ext cx="4024630" cy="3276600"/>
          </a:xfrm>
          <a:prstGeom prst="rect">
            <a:avLst/>
          </a:prstGeom>
        </p:spPr>
      </p:pic>
      <p:sp>
        <p:nvSpPr>
          <p:cNvPr id="14" name="Text Box 13"/>
          <p:cNvSpPr txBox="1"/>
          <p:nvPr/>
        </p:nvSpPr>
        <p:spPr>
          <a:xfrm>
            <a:off x="6379210" y="5574030"/>
            <a:ext cx="3531870" cy="1085850"/>
          </a:xfrm>
          <a:prstGeom prst="rect">
            <a:avLst/>
          </a:prstGeom>
          <a:noFill/>
        </p:spPr>
        <p:txBody>
          <a:bodyPr wrap="square" rtlCol="0">
            <a:noAutofit/>
          </a:bodyPr>
          <a:p>
            <a:pPr>
              <a:lnSpc>
                <a:spcPct val="100000"/>
              </a:lnSpc>
            </a:pPr>
            <a:r>
              <a:rPr lang="en-AU" altLang="en-US" sz="2400">
                <a:latin typeface="Cochin" charset="0"/>
                <a:ea typeface="Cochin" charset="0"/>
              </a:rPr>
              <a:t>Inositol</a:t>
            </a:r>
            <a:endParaRPr lang="en-AU" altLang="en-US" sz="2400">
              <a:latin typeface="Cochin" charset="0"/>
              <a:ea typeface="Cochin" charset="0"/>
            </a:endParaRPr>
          </a:p>
        </p:txBody>
      </p:sp>
      <p:pic>
        <p:nvPicPr>
          <p:cNvPr id="3" name="Picture 2"/>
          <p:cNvPicPr>
            <a:picLocks noChangeAspect="1"/>
          </p:cNvPicPr>
          <p:nvPr/>
        </p:nvPicPr>
        <p:blipFill>
          <a:blip r:embed="rId3"/>
          <a:stretch>
            <a:fillRect/>
          </a:stretch>
        </p:blipFill>
        <p:spPr>
          <a:xfrm>
            <a:off x="11624310" y="4919345"/>
            <a:ext cx="7478395" cy="5670550"/>
          </a:xfrm>
          <a:prstGeom prst="rect">
            <a:avLst/>
          </a:prstGeom>
        </p:spPr>
      </p:pic>
      <p:sp>
        <p:nvSpPr>
          <p:cNvPr id="4" name="Text Box 3"/>
          <p:cNvSpPr txBox="1"/>
          <p:nvPr/>
        </p:nvSpPr>
        <p:spPr>
          <a:xfrm>
            <a:off x="13722985" y="3884930"/>
            <a:ext cx="4382135" cy="750570"/>
          </a:xfrm>
          <a:prstGeom prst="rect">
            <a:avLst/>
          </a:prstGeom>
          <a:noFill/>
        </p:spPr>
        <p:txBody>
          <a:bodyPr wrap="square" rtlCol="0">
            <a:noAutofit/>
          </a:bodyPr>
          <a:p>
            <a:pPr>
              <a:lnSpc>
                <a:spcPct val="100000"/>
              </a:lnSpc>
            </a:pPr>
            <a:r>
              <a:rPr lang="en-AU" altLang="en-US" sz="3200">
                <a:latin typeface="Cochin" charset="0"/>
                <a:ea typeface="Cochin" charset="0"/>
              </a:rPr>
              <a:t>Why Chick embryo</a:t>
            </a:r>
            <a:endParaRPr lang="en-AU" altLang="en-US" sz="3200">
              <a:latin typeface="Cochin" charset="0"/>
              <a:ea typeface="Cochin" charset="0"/>
            </a:endParaRPr>
          </a:p>
        </p:txBody>
      </p:sp>
      <p:sp>
        <p:nvSpPr>
          <p:cNvPr id="5" name="Text Box 4"/>
          <p:cNvSpPr txBox="1"/>
          <p:nvPr/>
        </p:nvSpPr>
        <p:spPr>
          <a:xfrm>
            <a:off x="1455420" y="7366000"/>
            <a:ext cx="3944620" cy="777240"/>
          </a:xfrm>
          <a:prstGeom prst="rect">
            <a:avLst/>
          </a:prstGeom>
          <a:noFill/>
        </p:spPr>
        <p:txBody>
          <a:bodyPr wrap="square" rtlCol="0">
            <a:noAutofit/>
          </a:bodyPr>
          <a:p>
            <a:pPr>
              <a:lnSpc>
                <a:spcPct val="100000"/>
              </a:lnSpc>
            </a:pPr>
            <a:r>
              <a:rPr lang="en-AU" altLang="en-US" sz="2000">
                <a:latin typeface="Cochin" charset="0"/>
                <a:ea typeface="Cochin" charset="0"/>
              </a:rPr>
              <a:t>Dominic Taylor and Paul May., 2008</a:t>
            </a:r>
            <a:endParaRPr lang="en-AU" altLang="en-US" sz="2000">
              <a:latin typeface="Cochin" charset="0"/>
              <a:ea typeface="Cochin" charset="0"/>
            </a:endParaRPr>
          </a:p>
        </p:txBody>
      </p:sp>
      <p:sp>
        <p:nvSpPr>
          <p:cNvPr id="6" name="Text Box 5"/>
          <p:cNvSpPr txBox="1"/>
          <p:nvPr/>
        </p:nvSpPr>
        <p:spPr>
          <a:xfrm>
            <a:off x="6379210" y="6659880"/>
            <a:ext cx="3225165" cy="396240"/>
          </a:xfrm>
          <a:prstGeom prst="rect">
            <a:avLst/>
          </a:prstGeom>
          <a:noFill/>
          <a:ln w="9525">
            <a:noFill/>
          </a:ln>
        </p:spPr>
        <p:txBody>
          <a:bodyPr>
            <a:spAutoFit/>
          </a:bodyPr>
          <a:p>
            <a:pPr marL="0" indent="0"/>
            <a:r>
              <a:rPr lang="en-AU" altLang="en-US" sz="2000" b="0" u="none">
                <a:solidFill>
                  <a:srgbClr val="121212"/>
                </a:solidFill>
                <a:latin typeface="Cochin" charset="0"/>
                <a:ea typeface="Cochin" charset="0"/>
                <a:cs typeface="ui-sans-serif" charset="0"/>
              </a:rPr>
              <a:t>PubChem- </a:t>
            </a:r>
            <a:r>
              <a:rPr lang="en-US" altLang="zh-CN" sz="2000" b="0" u="none">
                <a:solidFill>
                  <a:srgbClr val="121212"/>
                </a:solidFill>
                <a:latin typeface="Cochin" charset="0"/>
                <a:ea typeface="Cochin" charset="0"/>
                <a:cs typeface="ui-sans-serif" charset="0"/>
              </a:rPr>
              <a:t>CID 892</a:t>
            </a:r>
            <a:endParaRPr lang="en-US" altLang="zh-CN" sz="2000" b="0" u="none">
              <a:solidFill>
                <a:srgbClr val="121212"/>
              </a:solidFill>
              <a:latin typeface="Cochin" charset="0"/>
              <a:ea typeface="Cochin" charset="0"/>
              <a:cs typeface="ui-sans-serif"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additive="base">
                                        <p:cTn id="6" dur="1" fill="hold">
                                          <p:stCondLst>
                                            <p:cond delay="0"/>
                                          </p:stCondLst>
                                        </p:cTn>
                                        <p:tgtEl>
                                          <p:spTgt spid="10"/>
                                        </p:tgtEl>
                                        <p:attrNameLst>
                                          <p:attrName>style.visibility</p:attrName>
                                        </p:attrNameLst>
                                      </p:cBhvr>
                                      <p:to>
                                        <p:strVal val="visible"/>
                                      </p:to>
                                    </p:set>
                                    <p:animEffect transition="in" filter="fade">
                                      <p:cBhvr additive="base">
                                        <p:cTn id="7" dur="1000"/>
                                        <p:tgtEl>
                                          <p:spTgt spid="10"/>
                                        </p:tgtEl>
                                      </p:cBhvr>
                                    </p:animEffect>
                                    <p:anim calcmode="lin" valueType="num">
                                      <p:cBhvr additive="base">
                                        <p:cTn id="8" dur="1000" fill="hold"/>
                                        <p:tgtEl>
                                          <p:spTgt spid="10"/>
                                        </p:tgtEl>
                                        <p:attrNameLst>
                                          <p:attrName>ppt_x</p:attrName>
                                        </p:attrNameLst>
                                      </p:cBhvr>
                                      <p:tavLst>
                                        <p:tav tm="0" fmla="">
                                          <p:val>
                                            <p:strVal val="#ppt_x"/>
                                          </p:val>
                                        </p:tav>
                                        <p:tav tm="100000" fmla="">
                                          <p:val>
                                            <p:strVal val="#ppt_x"/>
                                          </p:val>
                                        </p:tav>
                                      </p:tavLst>
                                    </p:anim>
                                    <p:anim calcmode="lin" valueType="num">
                                      <p:cBhvr additive="base">
                                        <p:cTn id="9" dur="900" decel="100000" fill="hold"/>
                                        <p:tgtEl>
                                          <p:spTgt spid="10"/>
                                        </p:tgtEl>
                                        <p:attrNameLst>
                                          <p:attrName>ppt_y</p:attrName>
                                        </p:attrNameLst>
                                      </p:cBhvr>
                                      <p:tavLst>
                                        <p:tav tm="0" fmla="">
                                          <p:val>
                                            <p:strVal val="#ppt_y+1"/>
                                          </p:val>
                                        </p:tav>
                                        <p:tav tm="100000" fmla="">
                                          <p:val>
                                            <p:strVal val="#ppt_y-.03"/>
                                          </p:val>
                                        </p:tav>
                                      </p:tavLst>
                                    </p:anim>
                                    <p:anim calcmode="lin" valueType="num">
                                      <p:cBhvr additive="base">
                                        <p:cTn id="10" dur="100" accel="100000" fill="hold">
                                          <p:stCondLst>
                                            <p:cond delay="900"/>
                                          </p:stCondLst>
                                        </p:cTn>
                                        <p:tgtEl>
                                          <p:spTgt spid="10"/>
                                        </p:tgtEl>
                                        <p:attrNameLst>
                                          <p:attrName>ppt_y</p:attrName>
                                        </p:attrNameLst>
                                      </p:cBhvr>
                                      <p:tavLst>
                                        <p:tav tm="0" fmla="">
                                          <p:val>
                                            <p:strVal val="#ppt_y-.03"/>
                                          </p:val>
                                        </p:tav>
                                        <p:tav tm="100000" fmla="">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additive="base">
                                        <p:cTn id="14" dur="1" fill="hold">
                                          <p:stCondLst>
                                            <p:cond delay="0"/>
                                          </p:stCondLst>
                                        </p:cTn>
                                        <p:tgtEl>
                                          <p:spTgt spid="11"/>
                                        </p:tgtEl>
                                        <p:attrNameLst>
                                          <p:attrName>style.visibility</p:attrName>
                                        </p:attrNameLst>
                                      </p:cBhvr>
                                      <p:to>
                                        <p:strVal val="visible"/>
                                      </p:to>
                                    </p:set>
                                    <p:animEffect transition="in" filter="fade">
                                      <p:cBhvr additive="base">
                                        <p:cTn id="15" dur="1000"/>
                                        <p:tgtEl>
                                          <p:spTgt spid="11"/>
                                        </p:tgtEl>
                                      </p:cBhvr>
                                    </p:animEffect>
                                    <p:anim calcmode="lin" valueType="num">
                                      <p:cBhvr additive="base">
                                        <p:cTn id="16" dur="1000" fill="hold"/>
                                        <p:tgtEl>
                                          <p:spTgt spid="11"/>
                                        </p:tgtEl>
                                        <p:attrNameLst>
                                          <p:attrName>ppt_x</p:attrName>
                                        </p:attrNameLst>
                                      </p:cBhvr>
                                      <p:tavLst>
                                        <p:tav tm="0" fmla="">
                                          <p:val>
                                            <p:strVal val="#ppt_x"/>
                                          </p:val>
                                        </p:tav>
                                        <p:tav tm="100000" fmla="">
                                          <p:val>
                                            <p:strVal val="#ppt_x"/>
                                          </p:val>
                                        </p:tav>
                                      </p:tavLst>
                                    </p:anim>
                                    <p:anim calcmode="lin" valueType="num">
                                      <p:cBhvr additive="base">
                                        <p:cTn id="17" dur="900" decel="100000" fill="hold"/>
                                        <p:tgtEl>
                                          <p:spTgt spid="11"/>
                                        </p:tgtEl>
                                        <p:attrNameLst>
                                          <p:attrName>ppt_y</p:attrName>
                                        </p:attrNameLst>
                                      </p:cBhvr>
                                      <p:tavLst>
                                        <p:tav tm="0" fmla="">
                                          <p:val>
                                            <p:strVal val="#ppt_y+1"/>
                                          </p:val>
                                        </p:tav>
                                        <p:tav tm="100000" fmla="">
                                          <p:val>
                                            <p:strVal val="#ppt_y-.03"/>
                                          </p:val>
                                        </p:tav>
                                      </p:tavLst>
                                    </p:anim>
                                    <p:anim calcmode="lin" valueType="num">
                                      <p:cBhvr additive="base">
                                        <p:cTn id="18" dur="100" accel="100000" fill="hold">
                                          <p:stCondLst>
                                            <p:cond delay="900"/>
                                          </p:stCondLst>
                                        </p:cTn>
                                        <p:tgtEl>
                                          <p:spTgt spid="11"/>
                                        </p:tgtEl>
                                        <p:attrNameLst>
                                          <p:attrName>ppt_y</p:attrName>
                                        </p:attrNameLst>
                                      </p:cBhvr>
                                      <p:tavLst>
                                        <p:tav tm="0" fmla="">
                                          <p:val>
                                            <p:strVal val="#ppt_y-.03"/>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additive="base">
                                        <p:cTn id="22" dur="1" fill="hold">
                                          <p:stCondLst>
                                            <p:cond delay="0"/>
                                          </p:stCondLst>
                                        </p:cTn>
                                        <p:tgtEl>
                                          <p:spTgt spid="12"/>
                                        </p:tgtEl>
                                        <p:attrNameLst>
                                          <p:attrName>style.visibility</p:attrName>
                                        </p:attrNameLst>
                                      </p:cBhvr>
                                      <p:to>
                                        <p:strVal val="visible"/>
                                      </p:to>
                                    </p:set>
                                    <p:animEffect transition="in" filter="fade">
                                      <p:cBhvr additive="base">
                                        <p:cTn id="23" dur="1000"/>
                                        <p:tgtEl>
                                          <p:spTgt spid="12"/>
                                        </p:tgtEl>
                                      </p:cBhvr>
                                    </p:animEffect>
                                    <p:anim calcmode="lin" valueType="num">
                                      <p:cBhvr additive="base">
                                        <p:cTn id="24" dur="1000" fill="hold"/>
                                        <p:tgtEl>
                                          <p:spTgt spid="12"/>
                                        </p:tgtEl>
                                        <p:attrNameLst>
                                          <p:attrName>ppt_x</p:attrName>
                                        </p:attrNameLst>
                                      </p:cBhvr>
                                      <p:tavLst>
                                        <p:tav tm="0" fmla="">
                                          <p:val>
                                            <p:strVal val="#ppt_x"/>
                                          </p:val>
                                        </p:tav>
                                        <p:tav tm="100000" fmla="">
                                          <p:val>
                                            <p:strVal val="#ppt_x"/>
                                          </p:val>
                                        </p:tav>
                                      </p:tavLst>
                                    </p:anim>
                                    <p:anim calcmode="lin" valueType="num">
                                      <p:cBhvr additive="base">
                                        <p:cTn id="25" dur="900" decel="100000" fill="hold"/>
                                        <p:tgtEl>
                                          <p:spTgt spid="12"/>
                                        </p:tgtEl>
                                        <p:attrNameLst>
                                          <p:attrName>ppt_y</p:attrName>
                                        </p:attrNameLst>
                                      </p:cBhvr>
                                      <p:tavLst>
                                        <p:tav tm="0" fmla="">
                                          <p:val>
                                            <p:strVal val="#ppt_y+1"/>
                                          </p:val>
                                        </p:tav>
                                        <p:tav tm="100000" fmla="">
                                          <p:val>
                                            <p:strVal val="#ppt_y-.03"/>
                                          </p:val>
                                        </p:tav>
                                      </p:tavLst>
                                    </p:anim>
                                    <p:anim calcmode="lin" valueType="num">
                                      <p:cBhvr additive="base">
                                        <p:cTn id="26" dur="100" accel="100000" fill="hold">
                                          <p:stCondLst>
                                            <p:cond delay="900"/>
                                          </p:stCondLst>
                                        </p:cTn>
                                        <p:tgtEl>
                                          <p:spTgt spid="12"/>
                                        </p:tgtEl>
                                        <p:attrNameLst>
                                          <p:attrName>ppt_y</p:attrName>
                                        </p:attrNameLst>
                                      </p:cBhvr>
                                      <p:tavLst>
                                        <p:tav tm="0" fmla="">
                                          <p:val>
                                            <p:strVal val="#ppt_y-.03"/>
                                          </p:val>
                                        </p:tav>
                                        <p:tav tm="100000" fmla="">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additive="base">
                                        <p:cTn id="30" dur="1" fill="hold">
                                          <p:stCondLst>
                                            <p:cond delay="0"/>
                                          </p:stCondLst>
                                        </p:cTn>
                                        <p:tgtEl>
                                          <p:spTgt spid="13"/>
                                        </p:tgtEl>
                                        <p:attrNameLst>
                                          <p:attrName>style.visibility</p:attrName>
                                        </p:attrNameLst>
                                      </p:cBhvr>
                                      <p:to>
                                        <p:strVal val="visible"/>
                                      </p:to>
                                    </p:set>
                                    <p:animEffect transition="in" filter="fade">
                                      <p:cBhvr additive="base">
                                        <p:cTn id="31" dur="1000"/>
                                        <p:tgtEl>
                                          <p:spTgt spid="13"/>
                                        </p:tgtEl>
                                      </p:cBhvr>
                                    </p:animEffect>
                                    <p:anim calcmode="lin" valueType="num">
                                      <p:cBhvr additive="base">
                                        <p:cTn id="32" dur="1000" fill="hold"/>
                                        <p:tgtEl>
                                          <p:spTgt spid="13"/>
                                        </p:tgtEl>
                                        <p:attrNameLst>
                                          <p:attrName>ppt_x</p:attrName>
                                        </p:attrNameLst>
                                      </p:cBhvr>
                                      <p:tavLst>
                                        <p:tav tm="0" fmla="">
                                          <p:val>
                                            <p:strVal val="#ppt_x"/>
                                          </p:val>
                                        </p:tav>
                                        <p:tav tm="100000" fmla="">
                                          <p:val>
                                            <p:strVal val="#ppt_x"/>
                                          </p:val>
                                        </p:tav>
                                      </p:tavLst>
                                    </p:anim>
                                    <p:anim calcmode="lin" valueType="num">
                                      <p:cBhvr additive="base">
                                        <p:cTn id="33" dur="900" decel="100000" fill="hold"/>
                                        <p:tgtEl>
                                          <p:spTgt spid="13"/>
                                        </p:tgtEl>
                                        <p:attrNameLst>
                                          <p:attrName>ppt_y</p:attrName>
                                        </p:attrNameLst>
                                      </p:cBhvr>
                                      <p:tavLst>
                                        <p:tav tm="0" fmla="">
                                          <p:val>
                                            <p:strVal val="#ppt_y+1"/>
                                          </p:val>
                                        </p:tav>
                                        <p:tav tm="100000" fmla="">
                                          <p:val>
                                            <p:strVal val="#ppt_y-.03"/>
                                          </p:val>
                                        </p:tav>
                                      </p:tavLst>
                                    </p:anim>
                                    <p:anim calcmode="lin" valueType="num">
                                      <p:cBhvr additive="base">
                                        <p:cTn id="34" dur="100" accel="100000" fill="hold">
                                          <p:stCondLst>
                                            <p:cond delay="900"/>
                                          </p:stCondLst>
                                        </p:cTn>
                                        <p:tgtEl>
                                          <p:spTgt spid="13"/>
                                        </p:tgtEl>
                                        <p:attrNameLst>
                                          <p:attrName>ppt_y</p:attrName>
                                        </p:attrNameLst>
                                      </p:cBhvr>
                                      <p:tavLst>
                                        <p:tav tm="0" fmla="">
                                          <p:val>
                                            <p:strVal val="#ppt_y-.03"/>
                                          </p:val>
                                        </p:tav>
                                        <p:tav tm="100000" fmla="">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additive="base">
                                        <p:cTn id="38" dur="1" fill="hold">
                                          <p:stCondLst>
                                            <p:cond delay="0"/>
                                          </p:stCondLst>
                                        </p:cTn>
                                        <p:tgtEl>
                                          <p:spTgt spid="14"/>
                                        </p:tgtEl>
                                        <p:attrNameLst>
                                          <p:attrName>style.visibility</p:attrName>
                                        </p:attrNameLst>
                                      </p:cBhvr>
                                      <p:to>
                                        <p:strVal val="visible"/>
                                      </p:to>
                                    </p:set>
                                    <p:animEffect transition="in" filter="fade">
                                      <p:cBhvr additive="base">
                                        <p:cTn id="39" dur="1000"/>
                                        <p:tgtEl>
                                          <p:spTgt spid="14"/>
                                        </p:tgtEl>
                                      </p:cBhvr>
                                    </p:animEffect>
                                    <p:anim calcmode="lin" valueType="num">
                                      <p:cBhvr additive="base">
                                        <p:cTn id="40" dur="1000" fill="hold"/>
                                        <p:tgtEl>
                                          <p:spTgt spid="14"/>
                                        </p:tgtEl>
                                        <p:attrNameLst>
                                          <p:attrName>ppt_x</p:attrName>
                                        </p:attrNameLst>
                                      </p:cBhvr>
                                      <p:tavLst>
                                        <p:tav tm="0" fmla="">
                                          <p:val>
                                            <p:strVal val="#ppt_x"/>
                                          </p:val>
                                        </p:tav>
                                        <p:tav tm="100000" fmla="">
                                          <p:val>
                                            <p:strVal val="#ppt_x"/>
                                          </p:val>
                                        </p:tav>
                                      </p:tavLst>
                                    </p:anim>
                                    <p:anim calcmode="lin" valueType="num">
                                      <p:cBhvr additive="base">
                                        <p:cTn id="41" dur="900" decel="100000" fill="hold"/>
                                        <p:tgtEl>
                                          <p:spTgt spid="14"/>
                                        </p:tgtEl>
                                        <p:attrNameLst>
                                          <p:attrName>ppt_y</p:attrName>
                                        </p:attrNameLst>
                                      </p:cBhvr>
                                      <p:tavLst>
                                        <p:tav tm="0" fmla="">
                                          <p:val>
                                            <p:strVal val="#ppt_y+1"/>
                                          </p:val>
                                        </p:tav>
                                        <p:tav tm="100000" fmla="">
                                          <p:val>
                                            <p:strVal val="#ppt_y-.03"/>
                                          </p:val>
                                        </p:tav>
                                      </p:tavLst>
                                    </p:anim>
                                    <p:anim calcmode="lin" valueType="num">
                                      <p:cBhvr additive="base">
                                        <p:cTn id="42" dur="100" accel="100000" fill="hold">
                                          <p:stCondLst>
                                            <p:cond delay="900"/>
                                          </p:stCondLst>
                                        </p:cTn>
                                        <p:tgtEl>
                                          <p:spTgt spid="14"/>
                                        </p:tgtEl>
                                        <p:attrNameLst>
                                          <p:attrName>ppt_y</p:attrName>
                                        </p:attrNameLst>
                                      </p:cBhvr>
                                      <p:tavLst>
                                        <p:tav tm="0" fmla="">
                                          <p:val>
                                            <p:strVal val="#ppt_y-.03"/>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additive="base">
                                        <p:cTn id="46" dur="1" fill="hold">
                                          <p:stCondLst>
                                            <p:cond delay="0"/>
                                          </p:stCondLst>
                                        </p:cTn>
                                        <p:tgtEl>
                                          <p:spTgt spid="4"/>
                                        </p:tgtEl>
                                        <p:attrNameLst>
                                          <p:attrName>style.visibility</p:attrName>
                                        </p:attrNameLst>
                                      </p:cBhvr>
                                      <p:to>
                                        <p:strVal val="visible"/>
                                      </p:to>
                                    </p:set>
                                    <p:animEffect transition="in" filter="fade">
                                      <p:cBhvr additive="base">
                                        <p:cTn id="47" dur="1000"/>
                                        <p:tgtEl>
                                          <p:spTgt spid="4"/>
                                        </p:tgtEl>
                                      </p:cBhvr>
                                    </p:animEffect>
                                    <p:anim calcmode="lin" valueType="num">
                                      <p:cBhvr additive="base">
                                        <p:cTn id="48" dur="1000" fill="hold"/>
                                        <p:tgtEl>
                                          <p:spTgt spid="4"/>
                                        </p:tgtEl>
                                        <p:attrNameLst>
                                          <p:attrName>ppt_x</p:attrName>
                                        </p:attrNameLst>
                                      </p:cBhvr>
                                      <p:tavLst>
                                        <p:tav tm="0" fmla="">
                                          <p:val>
                                            <p:strVal val="#ppt_x"/>
                                          </p:val>
                                        </p:tav>
                                        <p:tav tm="100000" fmla="">
                                          <p:val>
                                            <p:strVal val="#ppt_x"/>
                                          </p:val>
                                        </p:tav>
                                      </p:tavLst>
                                    </p:anim>
                                    <p:anim calcmode="lin" valueType="num">
                                      <p:cBhvr additive="base">
                                        <p:cTn id="49" dur="900" decel="100000" fill="hold"/>
                                        <p:tgtEl>
                                          <p:spTgt spid="4"/>
                                        </p:tgtEl>
                                        <p:attrNameLst>
                                          <p:attrName>ppt_y</p:attrName>
                                        </p:attrNameLst>
                                      </p:cBhvr>
                                      <p:tavLst>
                                        <p:tav tm="0" fmla="">
                                          <p:val>
                                            <p:strVal val="#ppt_y+1"/>
                                          </p:val>
                                        </p:tav>
                                        <p:tav tm="100000" fmla="">
                                          <p:val>
                                            <p:strVal val="#ppt_y-.03"/>
                                          </p:val>
                                        </p:tav>
                                      </p:tavLst>
                                    </p:anim>
                                    <p:anim calcmode="lin" valueType="num">
                                      <p:cBhvr additive="base">
                                        <p:cTn id="50" dur="100" accel="100000" fill="hold">
                                          <p:stCondLst>
                                            <p:cond delay="900"/>
                                          </p:stCondLst>
                                        </p:cTn>
                                        <p:tgtEl>
                                          <p:spTgt spid="4"/>
                                        </p:tgtEl>
                                        <p:attrNameLst>
                                          <p:attrName>ppt_y</p:attrName>
                                        </p:attrNameLst>
                                      </p:cBhvr>
                                      <p:tavLst>
                                        <p:tav tm="0" fmla="">
                                          <p:val>
                                            <p:strVal val="#ppt_y-.03"/>
                                          </p:val>
                                        </p:tav>
                                        <p:tav tm="100000" fmla="">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additive="base">
                                        <p:cTn id="54" dur="1" fill="hold">
                                          <p:stCondLst>
                                            <p:cond delay="0"/>
                                          </p:stCondLst>
                                        </p:cTn>
                                        <p:tgtEl>
                                          <p:spTgt spid="3"/>
                                        </p:tgtEl>
                                        <p:attrNameLst>
                                          <p:attrName>style.visibility</p:attrName>
                                        </p:attrNameLst>
                                      </p:cBhvr>
                                      <p:to>
                                        <p:strVal val="visible"/>
                                      </p:to>
                                    </p:set>
                                    <p:animEffect transition="in" filter="fade">
                                      <p:cBhvr additive="base">
                                        <p:cTn id="55" dur="1000"/>
                                        <p:tgtEl>
                                          <p:spTgt spid="3"/>
                                        </p:tgtEl>
                                      </p:cBhvr>
                                    </p:animEffect>
                                    <p:anim calcmode="lin" valueType="num">
                                      <p:cBhvr additive="base">
                                        <p:cTn id="56" dur="1000" fill="hold"/>
                                        <p:tgtEl>
                                          <p:spTgt spid="3"/>
                                        </p:tgtEl>
                                        <p:attrNameLst>
                                          <p:attrName>ppt_x</p:attrName>
                                        </p:attrNameLst>
                                      </p:cBhvr>
                                      <p:tavLst>
                                        <p:tav tm="0" fmla="">
                                          <p:val>
                                            <p:strVal val="#ppt_x"/>
                                          </p:val>
                                        </p:tav>
                                        <p:tav tm="100000" fmla="">
                                          <p:val>
                                            <p:strVal val="#ppt_x"/>
                                          </p:val>
                                        </p:tav>
                                      </p:tavLst>
                                    </p:anim>
                                    <p:anim calcmode="lin" valueType="num">
                                      <p:cBhvr additive="base">
                                        <p:cTn id="57" dur="900" decel="100000" fill="hold"/>
                                        <p:tgtEl>
                                          <p:spTgt spid="3"/>
                                        </p:tgtEl>
                                        <p:attrNameLst>
                                          <p:attrName>ppt_y</p:attrName>
                                        </p:attrNameLst>
                                      </p:cBhvr>
                                      <p:tavLst>
                                        <p:tav tm="0" fmla="">
                                          <p:val>
                                            <p:strVal val="#ppt_y+1"/>
                                          </p:val>
                                        </p:tav>
                                        <p:tav tm="100000" fmla="">
                                          <p:val>
                                            <p:strVal val="#ppt_y-.03"/>
                                          </p:val>
                                        </p:tav>
                                      </p:tavLst>
                                    </p:anim>
                                    <p:anim calcmode="lin" valueType="num">
                                      <p:cBhvr additive="base">
                                        <p:cTn id="58" dur="100" accel="100000" fill="hold">
                                          <p:stCondLst>
                                            <p:cond delay="900"/>
                                          </p:stCondLst>
                                        </p:cTn>
                                        <p:tgtEl>
                                          <p:spTgt spid="3"/>
                                        </p:tgtEl>
                                        <p:attrNameLst>
                                          <p:attrName>ppt_y</p:attrName>
                                        </p:attrNameLst>
                                      </p:cBhvr>
                                      <p:tavLst>
                                        <p:tav tm="0" fmla="">
                                          <p:val>
                                            <p:strVal val="#ppt_y-.03"/>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ph type="title"/>
          </p:nvPr>
        </p:nvSpPr>
        <p:spPr>
          <a:xfrm rot="10800000" flipH="1" flipV="1">
            <a:off x="1717675" y="1432560"/>
            <a:ext cx="3420745" cy="683260"/>
          </a:xfrm>
          <a:prstGeom prst="rect">
            <a:avLst/>
          </a:prstGeom>
        </p:spPr>
        <p:txBody>
          <a:bodyPr vert="horz" wrap="square" lIns="0" tIns="12700" rIns="0" bIns="0" rtlCol="0">
            <a:spAutoFit/>
          </a:bodyPr>
          <a:lstStyle/>
          <a:p>
            <a:pPr marL="12700" algn="just">
              <a:lnSpc>
                <a:spcPct val="100000"/>
              </a:lnSpc>
              <a:spcBef>
                <a:spcPts val="100"/>
              </a:spcBef>
            </a:pPr>
            <a:r>
              <a:rPr sz="4400" i="0" spc="-10" dirty="0">
                <a:latin typeface="Cochin" charset="0"/>
                <a:ea typeface="Cochin" charset="0"/>
              </a:rPr>
              <a:t>Objectives</a:t>
            </a:r>
            <a:endParaRPr sz="4400" i="0" spc="-10" dirty="0">
              <a:latin typeface="Cochin" charset="0"/>
              <a:ea typeface="Cochin" charset="0"/>
            </a:endParaRPr>
          </a:p>
        </p:txBody>
      </p:sp>
      <p:grpSp>
        <p:nvGrpSpPr>
          <p:cNvPr id="41" name="组合 40"/>
          <p:cNvGrpSpPr/>
          <p:nvPr/>
        </p:nvGrpSpPr>
        <p:grpSpPr>
          <a:xfrm>
            <a:off x="6676390" y="2442210"/>
            <a:ext cx="6750685" cy="6863715"/>
            <a:chOff x="-1784611" y="1486546"/>
            <a:chExt cx="3178978" cy="3414011"/>
          </a:xfrm>
        </p:grpSpPr>
        <p:sp>
          <p:nvSpPr>
            <p:cNvPr id="36" name="任意多边形: 形状 35"/>
            <p:cNvSpPr/>
            <p:nvPr/>
          </p:nvSpPr>
          <p:spPr bwMode="auto">
            <a:xfrm>
              <a:off x="-1784611" y="3163386"/>
              <a:ext cx="1403623" cy="1101770"/>
            </a:xfrm>
            <a:custGeom>
              <a:avLst/>
              <a:gdLst>
                <a:gd name="connsiteX0" fmla="*/ 962729 w 1403623"/>
                <a:gd name="connsiteY0" fmla="*/ 342 h 1101770"/>
                <a:gd name="connsiteX1" fmla="*/ 1086545 w 1403623"/>
                <a:gd name="connsiteY1" fmla="*/ 11050 h 1101770"/>
                <a:gd name="connsiteX2" fmla="*/ 1403623 w 1403623"/>
                <a:gd name="connsiteY2" fmla="*/ 121423 h 1101770"/>
                <a:gd name="connsiteX3" fmla="*/ 665116 w 1403623"/>
                <a:gd name="connsiteY3" fmla="*/ 1026521 h 1101770"/>
                <a:gd name="connsiteX4" fmla="*/ 55257 w 1403623"/>
                <a:gd name="connsiteY4" fmla="*/ 899111 h 1101770"/>
                <a:gd name="connsiteX5" fmla="*/ 226249 w 1403623"/>
                <a:gd name="connsiteY5" fmla="*/ 261521 h 1101770"/>
                <a:gd name="connsiteX6" fmla="*/ 839439 w 1403623"/>
                <a:gd name="connsiteY6" fmla="*/ 4299 h 1101770"/>
                <a:gd name="connsiteX7" fmla="*/ 962729 w 1403623"/>
                <a:gd name="connsiteY7" fmla="*/ 342 h 110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23" h="1101770">
                  <a:moveTo>
                    <a:pt x="962729" y="342"/>
                  </a:moveTo>
                  <a:cubicBezTo>
                    <a:pt x="1004028" y="1393"/>
                    <a:pt x="1045415" y="4889"/>
                    <a:pt x="1086545" y="11050"/>
                  </a:cubicBezTo>
                  <a:cubicBezTo>
                    <a:pt x="1196233" y="27478"/>
                    <a:pt x="1304096" y="62867"/>
                    <a:pt x="1403623" y="121423"/>
                  </a:cubicBezTo>
                  <a:cubicBezTo>
                    <a:pt x="949401" y="411667"/>
                    <a:pt x="888524" y="897520"/>
                    <a:pt x="665116" y="1026521"/>
                  </a:cubicBezTo>
                  <a:cubicBezTo>
                    <a:pt x="441184" y="1155517"/>
                    <a:pt x="184429" y="1122211"/>
                    <a:pt x="55257" y="899111"/>
                  </a:cubicBezTo>
                  <a:cubicBezTo>
                    <a:pt x="-73916" y="675475"/>
                    <a:pt x="39901" y="440212"/>
                    <a:pt x="226249" y="261521"/>
                  </a:cubicBezTo>
                  <a:cubicBezTo>
                    <a:pt x="365612" y="127701"/>
                    <a:pt x="594756" y="25996"/>
                    <a:pt x="839439" y="4299"/>
                  </a:cubicBezTo>
                  <a:cubicBezTo>
                    <a:pt x="880218" y="684"/>
                    <a:pt x="921430" y="-709"/>
                    <a:pt x="962729" y="342"/>
                  </a:cubicBezTo>
                  <a:close/>
                </a:path>
              </a:pathLst>
            </a:custGeom>
            <a:solidFill>
              <a:schemeClr val="accent5"/>
            </a:solidFill>
            <a:ln>
              <a:noFill/>
            </a:ln>
          </p:spPr>
        </p:sp>
        <p:sp>
          <p:nvSpPr>
            <p:cNvPr id="35" name="任意多边形: 形状 34"/>
            <p:cNvSpPr/>
            <p:nvPr/>
          </p:nvSpPr>
          <p:spPr bwMode="auto">
            <a:xfrm>
              <a:off x="-634486" y="1486546"/>
              <a:ext cx="904412" cy="1554395"/>
            </a:xfrm>
            <a:custGeom>
              <a:avLst/>
              <a:gdLst>
                <a:gd name="connsiteX0" fmla="*/ 415499 w 904412"/>
                <a:gd name="connsiteY0" fmla="*/ 0 h 1554395"/>
                <a:gd name="connsiteX1" fmla="*/ 882340 w 904412"/>
                <a:gd name="connsiteY1" fmla="*/ 466688 h 1554395"/>
                <a:gd name="connsiteX2" fmla="*/ 415499 w 904412"/>
                <a:gd name="connsiteY2" fmla="*/ 1554395 h 1554395"/>
                <a:gd name="connsiteX3" fmla="*/ 0 w 904412"/>
                <a:gd name="connsiteY3" fmla="*/ 463518 h 1554395"/>
                <a:gd name="connsiteX4" fmla="*/ 415499 w 904412"/>
                <a:gd name="connsiteY4" fmla="*/ 0 h 155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412" h="1554395">
                  <a:moveTo>
                    <a:pt x="415499" y="0"/>
                  </a:moveTo>
                  <a:cubicBezTo>
                    <a:pt x="673268" y="0"/>
                    <a:pt x="820939" y="216166"/>
                    <a:pt x="882340" y="466688"/>
                  </a:cubicBezTo>
                  <a:cubicBezTo>
                    <a:pt x="964908" y="799659"/>
                    <a:pt x="817238" y="1327657"/>
                    <a:pt x="415499" y="1554395"/>
                  </a:cubicBezTo>
                  <a:cubicBezTo>
                    <a:pt x="390620" y="1016885"/>
                    <a:pt x="0" y="720911"/>
                    <a:pt x="0" y="463518"/>
                  </a:cubicBezTo>
                  <a:cubicBezTo>
                    <a:pt x="0" y="205594"/>
                    <a:pt x="157199" y="0"/>
                    <a:pt x="415499" y="0"/>
                  </a:cubicBezTo>
                  <a:close/>
                </a:path>
              </a:pathLst>
            </a:custGeom>
            <a:solidFill>
              <a:schemeClr val="accent1"/>
            </a:solidFill>
            <a:ln>
              <a:noFill/>
            </a:ln>
          </p:spPr>
        </p:sp>
        <p:sp>
          <p:nvSpPr>
            <p:cNvPr id="33" name="任意多边形: 形状 32"/>
            <p:cNvSpPr/>
            <p:nvPr/>
          </p:nvSpPr>
          <p:spPr bwMode="auto">
            <a:xfrm>
              <a:off x="-88681" y="3302891"/>
              <a:ext cx="1405909" cy="985308"/>
            </a:xfrm>
            <a:custGeom>
              <a:avLst/>
              <a:gdLst>
                <a:gd name="connsiteX0" fmla="*/ 35 w 1405909"/>
                <a:gd name="connsiteY0" fmla="*/ 0 h 985308"/>
                <a:gd name="connsiteX1" fmla="*/ 1154264 w 1405909"/>
                <a:gd name="connsiteY1" fmla="*/ 186588 h 985308"/>
                <a:gd name="connsiteX2" fmla="*/ 1348573 w 1405909"/>
                <a:gd name="connsiteY2" fmla="*/ 777545 h 985308"/>
                <a:gd name="connsiteX3" fmla="*/ 710043 w 1405909"/>
                <a:gd name="connsiteY3" fmla="*/ 948275 h 985308"/>
                <a:gd name="connsiteX4" fmla="*/ 35 w 1405909"/>
                <a:gd name="connsiteY4" fmla="*/ 0 h 985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909" h="985308">
                  <a:moveTo>
                    <a:pt x="35" y="0"/>
                  </a:moveTo>
                  <a:cubicBezTo>
                    <a:pt x="478669" y="247904"/>
                    <a:pt x="930827" y="57615"/>
                    <a:pt x="1154264" y="186588"/>
                  </a:cubicBezTo>
                  <a:cubicBezTo>
                    <a:pt x="1378224" y="315561"/>
                    <a:pt x="1477762" y="554479"/>
                    <a:pt x="1348573" y="777545"/>
                  </a:cubicBezTo>
                  <a:cubicBezTo>
                    <a:pt x="1219389" y="1000605"/>
                    <a:pt x="958363" y="1019633"/>
                    <a:pt x="710043" y="948275"/>
                  </a:cubicBezTo>
                  <a:cubicBezTo>
                    <a:pt x="380191" y="853128"/>
                    <a:pt x="-4202" y="461453"/>
                    <a:pt x="35" y="0"/>
                  </a:cubicBezTo>
                  <a:close/>
                </a:path>
              </a:pathLst>
            </a:custGeom>
            <a:solidFill>
              <a:schemeClr val="accent2"/>
            </a:solidFill>
            <a:ln>
              <a:noFill/>
            </a:ln>
          </p:spPr>
        </p:sp>
        <p:sp>
          <p:nvSpPr>
            <p:cNvPr id="34" name="任意多边形: 形状 33"/>
            <p:cNvSpPr/>
            <p:nvPr/>
          </p:nvSpPr>
          <p:spPr>
            <a:xfrm rot="3563974">
              <a:off x="165440" y="2001371"/>
              <a:ext cx="901632" cy="1556222"/>
            </a:xfrm>
            <a:custGeom>
              <a:avLst/>
              <a:gdLst>
                <a:gd name="connsiteX0" fmla="*/ 66161 w 901632"/>
                <a:gd name="connsiteY0" fmla="*/ 200530 h 1556222"/>
                <a:gd name="connsiteX1" fmla="*/ 114419 w 901632"/>
                <a:gd name="connsiteY1" fmla="*/ 132424 h 1556222"/>
                <a:gd name="connsiteX2" fmla="*/ 420140 w 901632"/>
                <a:gd name="connsiteY2" fmla="*/ 21 h 1556222"/>
                <a:gd name="connsiteX3" fmla="*/ 881889 w 901632"/>
                <a:gd name="connsiteY3" fmla="*/ 471762 h 1556222"/>
                <a:gd name="connsiteX4" fmla="*/ 402686 w 901632"/>
                <a:gd name="connsiteY4" fmla="*/ 1556222 h 1556222"/>
                <a:gd name="connsiteX5" fmla="*/ 20 w 901632"/>
                <a:gd name="connsiteY5" fmla="*/ 460090 h 1556222"/>
                <a:gd name="connsiteX6" fmla="*/ 66161 w 901632"/>
                <a:gd name="connsiteY6" fmla="*/ 200530 h 155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632" h="1556222">
                  <a:moveTo>
                    <a:pt x="66161" y="200530"/>
                  </a:moveTo>
                  <a:cubicBezTo>
                    <a:pt x="80178" y="175994"/>
                    <a:pt x="96302" y="153192"/>
                    <a:pt x="114419" y="132424"/>
                  </a:cubicBezTo>
                  <a:cubicBezTo>
                    <a:pt x="186888" y="49351"/>
                    <a:pt x="291246" y="-1175"/>
                    <a:pt x="420140" y="21"/>
                  </a:cubicBezTo>
                  <a:cubicBezTo>
                    <a:pt x="677925" y="2406"/>
                    <a:pt x="822674" y="220859"/>
                    <a:pt x="881889" y="471762"/>
                  </a:cubicBezTo>
                  <a:cubicBezTo>
                    <a:pt x="960090" y="805852"/>
                    <a:pt x="807115" y="1333503"/>
                    <a:pt x="402686" y="1556222"/>
                  </a:cubicBezTo>
                  <a:cubicBezTo>
                    <a:pt x="384534" y="1017775"/>
                    <a:pt x="-3125" y="717783"/>
                    <a:pt x="20" y="460090"/>
                  </a:cubicBezTo>
                  <a:cubicBezTo>
                    <a:pt x="1029" y="363356"/>
                    <a:pt x="24110" y="274139"/>
                    <a:pt x="66161" y="20053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39" name="任意多边形: 形状 38"/>
            <p:cNvSpPr/>
            <p:nvPr/>
          </p:nvSpPr>
          <p:spPr bwMode="auto">
            <a:xfrm rot="3547653">
              <a:off x="-1800596" y="2166710"/>
              <a:ext cx="1403623" cy="1101770"/>
            </a:xfrm>
            <a:custGeom>
              <a:avLst/>
              <a:gdLst>
                <a:gd name="connsiteX0" fmla="*/ 962729 w 1403623"/>
                <a:gd name="connsiteY0" fmla="*/ 342 h 1101770"/>
                <a:gd name="connsiteX1" fmla="*/ 1086545 w 1403623"/>
                <a:gd name="connsiteY1" fmla="*/ 11050 h 1101770"/>
                <a:gd name="connsiteX2" fmla="*/ 1403623 w 1403623"/>
                <a:gd name="connsiteY2" fmla="*/ 121423 h 1101770"/>
                <a:gd name="connsiteX3" fmla="*/ 665116 w 1403623"/>
                <a:gd name="connsiteY3" fmla="*/ 1026521 h 1101770"/>
                <a:gd name="connsiteX4" fmla="*/ 55257 w 1403623"/>
                <a:gd name="connsiteY4" fmla="*/ 899111 h 1101770"/>
                <a:gd name="connsiteX5" fmla="*/ 226249 w 1403623"/>
                <a:gd name="connsiteY5" fmla="*/ 261521 h 1101770"/>
                <a:gd name="connsiteX6" fmla="*/ 839439 w 1403623"/>
                <a:gd name="connsiteY6" fmla="*/ 4299 h 1101770"/>
                <a:gd name="connsiteX7" fmla="*/ 962729 w 1403623"/>
                <a:gd name="connsiteY7" fmla="*/ 342 h 110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23" h="1101770">
                  <a:moveTo>
                    <a:pt x="962729" y="342"/>
                  </a:moveTo>
                  <a:cubicBezTo>
                    <a:pt x="1004028" y="1393"/>
                    <a:pt x="1045415" y="4889"/>
                    <a:pt x="1086545" y="11050"/>
                  </a:cubicBezTo>
                  <a:cubicBezTo>
                    <a:pt x="1196233" y="27478"/>
                    <a:pt x="1304096" y="62867"/>
                    <a:pt x="1403623" y="121423"/>
                  </a:cubicBezTo>
                  <a:cubicBezTo>
                    <a:pt x="949401" y="411667"/>
                    <a:pt x="888524" y="897520"/>
                    <a:pt x="665116" y="1026521"/>
                  </a:cubicBezTo>
                  <a:cubicBezTo>
                    <a:pt x="441184" y="1155517"/>
                    <a:pt x="184429" y="1122211"/>
                    <a:pt x="55257" y="899111"/>
                  </a:cubicBezTo>
                  <a:cubicBezTo>
                    <a:pt x="-73916" y="675475"/>
                    <a:pt x="39901" y="440212"/>
                    <a:pt x="226249" y="261521"/>
                  </a:cubicBezTo>
                  <a:cubicBezTo>
                    <a:pt x="365612" y="127701"/>
                    <a:pt x="594756" y="25996"/>
                    <a:pt x="839439" y="4299"/>
                  </a:cubicBezTo>
                  <a:cubicBezTo>
                    <a:pt x="880218" y="684"/>
                    <a:pt x="921430" y="-709"/>
                    <a:pt x="962729" y="342"/>
                  </a:cubicBezTo>
                  <a:close/>
                </a:path>
              </a:pathLst>
            </a:custGeom>
            <a:solidFill>
              <a:schemeClr val="bg2">
                <a:lumMod val="50000"/>
              </a:schemeClr>
            </a:solidFill>
            <a:ln>
              <a:noFill/>
            </a:ln>
          </p:spPr>
        </p:sp>
        <p:sp>
          <p:nvSpPr>
            <p:cNvPr id="40" name="任意多边形: 形状 39"/>
            <p:cNvSpPr/>
            <p:nvPr/>
          </p:nvSpPr>
          <p:spPr bwMode="auto">
            <a:xfrm rot="17934720">
              <a:off x="-910066" y="3647861"/>
              <a:ext cx="1403623" cy="1101770"/>
            </a:xfrm>
            <a:custGeom>
              <a:avLst/>
              <a:gdLst>
                <a:gd name="connsiteX0" fmla="*/ 962729 w 1403623"/>
                <a:gd name="connsiteY0" fmla="*/ 342 h 1101770"/>
                <a:gd name="connsiteX1" fmla="*/ 1086545 w 1403623"/>
                <a:gd name="connsiteY1" fmla="*/ 11050 h 1101770"/>
                <a:gd name="connsiteX2" fmla="*/ 1403623 w 1403623"/>
                <a:gd name="connsiteY2" fmla="*/ 121423 h 1101770"/>
                <a:gd name="connsiteX3" fmla="*/ 665116 w 1403623"/>
                <a:gd name="connsiteY3" fmla="*/ 1026521 h 1101770"/>
                <a:gd name="connsiteX4" fmla="*/ 55257 w 1403623"/>
                <a:gd name="connsiteY4" fmla="*/ 899111 h 1101770"/>
                <a:gd name="connsiteX5" fmla="*/ 226249 w 1403623"/>
                <a:gd name="connsiteY5" fmla="*/ 261521 h 1101770"/>
                <a:gd name="connsiteX6" fmla="*/ 839439 w 1403623"/>
                <a:gd name="connsiteY6" fmla="*/ 4299 h 1101770"/>
                <a:gd name="connsiteX7" fmla="*/ 962729 w 1403623"/>
                <a:gd name="connsiteY7" fmla="*/ 342 h 110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23" h="1101770">
                  <a:moveTo>
                    <a:pt x="962729" y="342"/>
                  </a:moveTo>
                  <a:cubicBezTo>
                    <a:pt x="1004028" y="1393"/>
                    <a:pt x="1045415" y="4889"/>
                    <a:pt x="1086545" y="11050"/>
                  </a:cubicBezTo>
                  <a:cubicBezTo>
                    <a:pt x="1196233" y="27478"/>
                    <a:pt x="1304096" y="62867"/>
                    <a:pt x="1403623" y="121423"/>
                  </a:cubicBezTo>
                  <a:cubicBezTo>
                    <a:pt x="949401" y="411667"/>
                    <a:pt x="888524" y="897520"/>
                    <a:pt x="665116" y="1026521"/>
                  </a:cubicBezTo>
                  <a:cubicBezTo>
                    <a:pt x="441184" y="1155517"/>
                    <a:pt x="184429" y="1122211"/>
                    <a:pt x="55257" y="899111"/>
                  </a:cubicBezTo>
                  <a:cubicBezTo>
                    <a:pt x="-73916" y="675475"/>
                    <a:pt x="39901" y="440212"/>
                    <a:pt x="226249" y="261521"/>
                  </a:cubicBezTo>
                  <a:cubicBezTo>
                    <a:pt x="365612" y="127701"/>
                    <a:pt x="594756" y="25996"/>
                    <a:pt x="839439" y="4299"/>
                  </a:cubicBezTo>
                  <a:cubicBezTo>
                    <a:pt x="880218" y="684"/>
                    <a:pt x="921430" y="-709"/>
                    <a:pt x="962729" y="342"/>
                  </a:cubicBezTo>
                  <a:close/>
                </a:path>
              </a:pathLst>
            </a:custGeom>
            <a:solidFill>
              <a:schemeClr val="accent4"/>
            </a:solidFill>
            <a:ln>
              <a:noFill/>
            </a:ln>
          </p:spPr>
        </p:sp>
      </p:grpSp>
      <p:sp>
        <p:nvSpPr>
          <p:cNvPr id="5" name="圆: 空心 51"/>
          <p:cNvSpPr/>
          <p:nvPr/>
        </p:nvSpPr>
        <p:spPr>
          <a:xfrm>
            <a:off x="6162040" y="4718685"/>
            <a:ext cx="253365" cy="253365"/>
          </a:xfrm>
          <a:prstGeom prst="donut">
            <a:avLst>
              <a:gd name="adj" fmla="val 3463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endParaRPr>
          </a:p>
        </p:txBody>
      </p:sp>
      <p:sp>
        <p:nvSpPr>
          <p:cNvPr id="11" name="Text Box 10"/>
          <p:cNvSpPr txBox="1"/>
          <p:nvPr/>
        </p:nvSpPr>
        <p:spPr>
          <a:xfrm>
            <a:off x="6570345" y="321310"/>
            <a:ext cx="5978525" cy="1601470"/>
          </a:xfrm>
          <a:prstGeom prst="rect">
            <a:avLst/>
          </a:prstGeom>
          <a:noFill/>
        </p:spPr>
        <p:txBody>
          <a:bodyPr wrap="square" rtlCol="0">
            <a:noAutofit/>
          </a:bodyPr>
          <a:p>
            <a:pPr marL="247650" indent="0" algn="just" defTabSz="-635">
              <a:lnSpc>
                <a:spcPct val="100000"/>
              </a:lnSpc>
              <a:spcBef>
                <a:spcPts val="1585"/>
              </a:spcBef>
              <a:buNone/>
              <a:tabLst>
                <a:tab pos="599440" algn="l"/>
              </a:tabLst>
            </a:pPr>
            <a:r>
              <a:rPr sz="2400" dirty="0">
                <a:latin typeface="Cochin" charset="0"/>
                <a:ea typeface="Cochin" charset="0"/>
                <a:cs typeface="Times New Roman"/>
                <a:sym typeface="+mn-ea"/>
              </a:rPr>
              <a:t>To</a:t>
            </a:r>
            <a:r>
              <a:rPr sz="2400" spc="80" dirty="0">
                <a:latin typeface="Cochin" charset="0"/>
                <a:ea typeface="Cochin" charset="0"/>
                <a:cs typeface="Times New Roman"/>
                <a:sym typeface="+mn-ea"/>
              </a:rPr>
              <a:t> </a:t>
            </a:r>
            <a:r>
              <a:rPr sz="2400" dirty="0">
                <a:latin typeface="Cochin" charset="0"/>
                <a:ea typeface="Cochin" charset="0"/>
                <a:cs typeface="Times New Roman"/>
                <a:sym typeface="+mn-ea"/>
              </a:rPr>
              <a:t>assess</a:t>
            </a:r>
            <a:r>
              <a:rPr sz="2400" spc="105" dirty="0">
                <a:latin typeface="Cochin" charset="0"/>
                <a:ea typeface="Cochin" charset="0"/>
                <a:cs typeface="Times New Roman"/>
                <a:sym typeface="+mn-ea"/>
              </a:rPr>
              <a:t> </a:t>
            </a:r>
            <a:r>
              <a:rPr sz="2400" dirty="0">
                <a:latin typeface="Cochin" charset="0"/>
                <a:ea typeface="Cochin" charset="0"/>
                <a:cs typeface="Times New Roman"/>
                <a:sym typeface="+mn-ea"/>
              </a:rPr>
              <a:t>the</a:t>
            </a:r>
            <a:r>
              <a:rPr sz="2400" spc="105" dirty="0">
                <a:latin typeface="Cochin" charset="0"/>
                <a:ea typeface="Cochin" charset="0"/>
                <a:cs typeface="Times New Roman"/>
                <a:sym typeface="+mn-ea"/>
              </a:rPr>
              <a:t> </a:t>
            </a:r>
            <a:r>
              <a:rPr sz="2400" dirty="0">
                <a:latin typeface="Cochin" charset="0"/>
                <a:ea typeface="Cochin" charset="0"/>
                <a:cs typeface="Times New Roman"/>
                <a:sym typeface="+mn-ea"/>
              </a:rPr>
              <a:t>impact</a:t>
            </a:r>
            <a:r>
              <a:rPr sz="2400" spc="100" dirty="0">
                <a:latin typeface="Cochin" charset="0"/>
                <a:ea typeface="Cochin" charset="0"/>
                <a:cs typeface="Times New Roman"/>
                <a:sym typeface="+mn-ea"/>
              </a:rPr>
              <a:t> </a:t>
            </a:r>
            <a:r>
              <a:rPr sz="2400" dirty="0">
                <a:latin typeface="Cochin" charset="0"/>
                <a:ea typeface="Cochin" charset="0"/>
                <a:cs typeface="Times New Roman"/>
                <a:sym typeface="+mn-ea"/>
              </a:rPr>
              <a:t>of</a:t>
            </a:r>
            <a:r>
              <a:rPr sz="2400" spc="114" dirty="0">
                <a:latin typeface="Cochin" charset="0"/>
                <a:ea typeface="Cochin" charset="0"/>
                <a:cs typeface="Times New Roman"/>
                <a:sym typeface="+mn-ea"/>
              </a:rPr>
              <a:t> </a:t>
            </a:r>
            <a:r>
              <a:rPr sz="2400" dirty="0">
                <a:latin typeface="Cochin" charset="0"/>
                <a:ea typeface="Cochin" charset="0"/>
                <a:cs typeface="Times New Roman"/>
                <a:sym typeface="+mn-ea"/>
              </a:rPr>
              <a:t>serotonin</a:t>
            </a:r>
            <a:r>
              <a:rPr sz="2400" spc="105" dirty="0">
                <a:latin typeface="Cochin" charset="0"/>
                <a:ea typeface="Cochin" charset="0"/>
                <a:cs typeface="Times New Roman"/>
                <a:sym typeface="+mn-ea"/>
              </a:rPr>
              <a:t> </a:t>
            </a:r>
            <a:r>
              <a:rPr sz="2400" dirty="0">
                <a:latin typeface="Cochin" charset="0"/>
                <a:ea typeface="Cochin" charset="0"/>
                <a:cs typeface="Times New Roman"/>
                <a:sym typeface="+mn-ea"/>
              </a:rPr>
              <a:t>in</a:t>
            </a:r>
            <a:r>
              <a:rPr sz="2400" spc="114" dirty="0">
                <a:latin typeface="Cochin" charset="0"/>
                <a:ea typeface="Cochin" charset="0"/>
                <a:cs typeface="Times New Roman"/>
                <a:sym typeface="+mn-ea"/>
              </a:rPr>
              <a:t> </a:t>
            </a:r>
            <a:r>
              <a:rPr sz="2400" dirty="0">
                <a:latin typeface="Cochin" charset="0"/>
                <a:ea typeface="Cochin" charset="0"/>
                <a:cs typeface="Times New Roman"/>
                <a:sym typeface="+mn-ea"/>
              </a:rPr>
              <a:t>an</a:t>
            </a:r>
            <a:r>
              <a:rPr sz="2400" spc="110" dirty="0">
                <a:latin typeface="Cochin" charset="0"/>
                <a:ea typeface="Cochin" charset="0"/>
                <a:cs typeface="Times New Roman"/>
                <a:sym typeface="+mn-ea"/>
              </a:rPr>
              <a:t> </a:t>
            </a:r>
            <a:r>
              <a:rPr sz="2400" dirty="0">
                <a:latin typeface="Cochin" charset="0"/>
                <a:ea typeface="Cochin" charset="0"/>
                <a:cs typeface="Times New Roman"/>
                <a:sym typeface="+mn-ea"/>
              </a:rPr>
              <a:t>early</a:t>
            </a:r>
            <a:r>
              <a:rPr sz="2400" spc="114" dirty="0">
                <a:latin typeface="Cochin" charset="0"/>
                <a:ea typeface="Cochin" charset="0"/>
                <a:cs typeface="Times New Roman"/>
                <a:sym typeface="+mn-ea"/>
              </a:rPr>
              <a:t> </a:t>
            </a:r>
            <a:r>
              <a:rPr sz="2400" dirty="0">
                <a:latin typeface="Cochin" charset="0"/>
                <a:ea typeface="Cochin" charset="0"/>
                <a:cs typeface="Times New Roman"/>
                <a:sym typeface="+mn-ea"/>
              </a:rPr>
              <a:t>embryonic</a:t>
            </a:r>
            <a:r>
              <a:rPr sz="2400" spc="100" dirty="0">
                <a:latin typeface="Cochin" charset="0"/>
                <a:ea typeface="Cochin" charset="0"/>
                <a:cs typeface="Times New Roman"/>
                <a:sym typeface="+mn-ea"/>
              </a:rPr>
              <a:t> </a:t>
            </a:r>
            <a:r>
              <a:rPr sz="2400" dirty="0">
                <a:latin typeface="Cochin" charset="0"/>
                <a:ea typeface="Cochin" charset="0"/>
                <a:cs typeface="Times New Roman"/>
                <a:sym typeface="+mn-ea"/>
              </a:rPr>
              <a:t>development,</a:t>
            </a:r>
            <a:r>
              <a:rPr sz="2400" spc="120" dirty="0">
                <a:latin typeface="Cochin" charset="0"/>
                <a:ea typeface="Cochin" charset="0"/>
                <a:cs typeface="Times New Roman"/>
                <a:sym typeface="+mn-ea"/>
              </a:rPr>
              <a:t> </a:t>
            </a:r>
            <a:r>
              <a:rPr sz="2400" dirty="0">
                <a:latin typeface="Cochin" charset="0"/>
                <a:ea typeface="Cochin" charset="0"/>
                <a:cs typeface="Times New Roman"/>
                <a:sym typeface="+mn-ea"/>
              </a:rPr>
              <a:t>particularly</a:t>
            </a:r>
            <a:r>
              <a:rPr sz="2400" spc="114" dirty="0">
                <a:latin typeface="Cochin" charset="0"/>
                <a:ea typeface="Cochin" charset="0"/>
                <a:cs typeface="Times New Roman"/>
                <a:sym typeface="+mn-ea"/>
              </a:rPr>
              <a:t> </a:t>
            </a:r>
            <a:r>
              <a:rPr sz="2400" dirty="0">
                <a:latin typeface="Cochin" charset="0"/>
                <a:ea typeface="Cochin" charset="0"/>
                <a:cs typeface="Times New Roman"/>
                <a:sym typeface="+mn-ea"/>
              </a:rPr>
              <a:t>neutral</a:t>
            </a:r>
            <a:r>
              <a:rPr sz="2400" spc="100" dirty="0">
                <a:latin typeface="Cochin" charset="0"/>
                <a:ea typeface="Cochin" charset="0"/>
                <a:cs typeface="Times New Roman"/>
                <a:sym typeface="+mn-ea"/>
              </a:rPr>
              <a:t> </a:t>
            </a:r>
            <a:r>
              <a:rPr sz="2400" dirty="0">
                <a:latin typeface="Cochin" charset="0"/>
                <a:ea typeface="Cochin" charset="0"/>
                <a:cs typeface="Times New Roman"/>
                <a:sym typeface="+mn-ea"/>
              </a:rPr>
              <a:t>tube</a:t>
            </a:r>
            <a:r>
              <a:rPr sz="2400" spc="100" dirty="0">
                <a:latin typeface="Cochin" charset="0"/>
                <a:ea typeface="Cochin" charset="0"/>
                <a:cs typeface="Times New Roman"/>
                <a:sym typeface="+mn-ea"/>
              </a:rPr>
              <a:t> </a:t>
            </a:r>
            <a:r>
              <a:rPr sz="2400" dirty="0">
                <a:latin typeface="Cochin" charset="0"/>
                <a:ea typeface="Cochin" charset="0"/>
                <a:cs typeface="Times New Roman"/>
                <a:sym typeface="+mn-ea"/>
              </a:rPr>
              <a:t>formation,</a:t>
            </a:r>
            <a:r>
              <a:rPr sz="2400" spc="125" dirty="0">
                <a:latin typeface="Cochin" charset="0"/>
                <a:ea typeface="Cochin" charset="0"/>
                <a:cs typeface="Times New Roman"/>
                <a:sym typeface="+mn-ea"/>
              </a:rPr>
              <a:t> </a:t>
            </a:r>
            <a:r>
              <a:rPr sz="2400" dirty="0">
                <a:latin typeface="Cochin" charset="0"/>
                <a:ea typeface="Cochin" charset="0"/>
                <a:cs typeface="Times New Roman"/>
                <a:sym typeface="+mn-ea"/>
              </a:rPr>
              <a:t>in</a:t>
            </a:r>
            <a:r>
              <a:rPr sz="2400" spc="130" dirty="0">
                <a:latin typeface="Cochin" charset="0"/>
                <a:ea typeface="Cochin" charset="0"/>
                <a:cs typeface="Times New Roman"/>
                <a:sym typeface="+mn-ea"/>
              </a:rPr>
              <a:t> </a:t>
            </a:r>
            <a:r>
              <a:rPr sz="2400" dirty="0">
                <a:latin typeface="Cochin" charset="0"/>
                <a:ea typeface="Cochin" charset="0"/>
                <a:cs typeface="Times New Roman"/>
                <a:sym typeface="+mn-ea"/>
              </a:rPr>
              <a:t>a</a:t>
            </a:r>
            <a:r>
              <a:rPr sz="2400" spc="120" dirty="0">
                <a:latin typeface="Cochin" charset="0"/>
                <a:ea typeface="Cochin" charset="0"/>
                <a:cs typeface="Times New Roman"/>
                <a:sym typeface="+mn-ea"/>
              </a:rPr>
              <a:t> </a:t>
            </a:r>
            <a:r>
              <a:rPr sz="2400" spc="-10" dirty="0">
                <a:latin typeface="Cochin" charset="0"/>
                <a:ea typeface="Cochin" charset="0"/>
                <a:cs typeface="Times New Roman"/>
                <a:sym typeface="+mn-ea"/>
              </a:rPr>
              <a:t>dose-</a:t>
            </a:r>
            <a:r>
              <a:rPr sz="2400" dirty="0">
                <a:latin typeface="Cochin" charset="0"/>
                <a:ea typeface="Cochin" charset="0"/>
                <a:cs typeface="Times New Roman"/>
                <a:sym typeface="+mn-ea"/>
              </a:rPr>
              <a:t>dependent</a:t>
            </a:r>
            <a:r>
              <a:rPr sz="2400" spc="114" dirty="0">
                <a:latin typeface="Cochin" charset="0"/>
                <a:ea typeface="Cochin" charset="0"/>
                <a:cs typeface="Times New Roman"/>
                <a:sym typeface="+mn-ea"/>
              </a:rPr>
              <a:t> </a:t>
            </a:r>
            <a:r>
              <a:rPr sz="2400" spc="-10" dirty="0">
                <a:latin typeface="Cochin" charset="0"/>
                <a:ea typeface="Cochin" charset="0"/>
                <a:cs typeface="Times New Roman"/>
                <a:sym typeface="+mn-ea"/>
              </a:rPr>
              <a:t>manner.</a:t>
            </a:r>
            <a:endParaRPr lang="en-AU" altLang="en-US" sz="2400">
              <a:latin typeface="Cochin" charset="0"/>
              <a:ea typeface="Cochin" charset="0"/>
            </a:endParaRPr>
          </a:p>
        </p:txBody>
      </p:sp>
      <p:sp>
        <p:nvSpPr>
          <p:cNvPr id="13" name="Text Box 12"/>
          <p:cNvSpPr txBox="1"/>
          <p:nvPr/>
        </p:nvSpPr>
        <p:spPr>
          <a:xfrm>
            <a:off x="13559790" y="2678430"/>
            <a:ext cx="5048250" cy="2167890"/>
          </a:xfrm>
          <a:prstGeom prst="rect">
            <a:avLst/>
          </a:prstGeom>
          <a:noFill/>
        </p:spPr>
        <p:txBody>
          <a:bodyPr wrap="square" rtlCol="0">
            <a:noAutofit/>
          </a:bodyPr>
          <a:p>
            <a:pPr marL="247650" marR="5080" indent="0" algn="just" defTabSz="-635">
              <a:lnSpc>
                <a:spcPct val="103000"/>
              </a:lnSpc>
              <a:spcBef>
                <a:spcPts val="75"/>
              </a:spcBef>
              <a:buFont typeface="+mj-lt"/>
              <a:buNone/>
              <a:tabLst>
                <a:tab pos="601345" algn="l"/>
                <a:tab pos="609600" algn="l"/>
                <a:tab pos="1094740" algn="l"/>
                <a:tab pos="2308860" algn="l"/>
                <a:tab pos="2835910" algn="l"/>
                <a:tab pos="4413250" algn="l"/>
                <a:tab pos="5417185" algn="l"/>
                <a:tab pos="5818505" algn="l"/>
                <a:tab pos="7146925" algn="l"/>
                <a:tab pos="8435340" algn="l"/>
                <a:tab pos="8710295" algn="l"/>
                <a:tab pos="9716770" algn="l"/>
                <a:tab pos="11731625" algn="l"/>
                <a:tab pos="12540615" algn="l"/>
                <a:tab pos="12999720" algn="l"/>
                <a:tab pos="13532485" algn="l"/>
                <a:tab pos="14484985" algn="l"/>
                <a:tab pos="15088235" algn="l"/>
                <a:tab pos="16464915" algn="l"/>
                <a:tab pos="18276570" algn="l"/>
              </a:tabLst>
            </a:pPr>
            <a:r>
              <a:rPr sz="2400" spc="-25" dirty="0">
                <a:latin typeface="Cochin" charset="0"/>
                <a:ea typeface="Cochin" charset="0"/>
                <a:cs typeface="Times New Roman"/>
                <a:sym typeface="+mn-ea"/>
              </a:rPr>
              <a:t>To </a:t>
            </a:r>
            <a:r>
              <a:rPr sz="2400" spc="45" dirty="0">
                <a:latin typeface="Cochin" charset="0"/>
                <a:ea typeface="Cochin" charset="0"/>
                <a:cs typeface="Times New Roman"/>
                <a:sym typeface="+mn-ea"/>
              </a:rPr>
              <a:t>evaluate </a:t>
            </a:r>
            <a:r>
              <a:rPr sz="2400" spc="-25" dirty="0">
                <a:latin typeface="Cochin" charset="0"/>
                <a:ea typeface="Cochin" charset="0"/>
                <a:cs typeface="Times New Roman"/>
                <a:sym typeface="+mn-ea"/>
              </a:rPr>
              <a:t>the </a:t>
            </a:r>
            <a:r>
              <a:rPr sz="2400" spc="45" dirty="0">
                <a:latin typeface="Cochin" charset="0"/>
                <a:ea typeface="Cochin" charset="0"/>
                <a:cs typeface="Times New Roman"/>
                <a:sym typeface="+mn-ea"/>
              </a:rPr>
              <a:t>teratogenic </a:t>
            </a:r>
            <a:r>
              <a:rPr sz="2400" spc="40" dirty="0">
                <a:latin typeface="Cochin" charset="0"/>
                <a:ea typeface="Cochin" charset="0"/>
                <a:cs typeface="Times New Roman"/>
                <a:sym typeface="+mn-ea"/>
              </a:rPr>
              <a:t>effects </a:t>
            </a:r>
            <a:r>
              <a:rPr sz="2400" spc="-25" dirty="0">
                <a:latin typeface="Cochin" charset="0"/>
                <a:ea typeface="Cochin" charset="0"/>
                <a:cs typeface="Times New Roman"/>
                <a:sym typeface="+mn-ea"/>
              </a:rPr>
              <a:t>of </a:t>
            </a:r>
            <a:r>
              <a:rPr sz="2400" spc="50" dirty="0">
                <a:latin typeface="Cochin" charset="0"/>
                <a:ea typeface="Cochin" charset="0"/>
                <a:cs typeface="Times New Roman"/>
                <a:sym typeface="+mn-ea"/>
              </a:rPr>
              <a:t>cadmiu</a:t>
            </a:r>
            <a:r>
              <a:rPr lang="en-AU" altLang="en-US" sz="2400" spc="50" dirty="0">
                <a:latin typeface="Cochin" charset="0"/>
                <a:ea typeface="Cochin" charset="0"/>
                <a:cs typeface="Times New Roman"/>
                <a:sym typeface="+mn-ea"/>
              </a:rPr>
              <a:t>m </a:t>
            </a:r>
            <a:r>
              <a:rPr sz="2400" spc="50" dirty="0">
                <a:latin typeface="Cochin" charset="0"/>
                <a:ea typeface="Cochin" charset="0"/>
                <a:cs typeface="Times New Roman"/>
                <a:sym typeface="+mn-ea"/>
              </a:rPr>
              <a:t>chloride, </a:t>
            </a:r>
            <a:r>
              <a:rPr sz="2400" spc="-50" dirty="0">
                <a:latin typeface="Cochin" charset="0"/>
                <a:ea typeface="Cochin" charset="0"/>
                <a:cs typeface="Times New Roman"/>
                <a:sym typeface="+mn-ea"/>
              </a:rPr>
              <a:t>a </a:t>
            </a:r>
            <a:r>
              <a:rPr sz="2400" spc="35" dirty="0">
                <a:latin typeface="Cochin" charset="0"/>
                <a:ea typeface="Cochin" charset="0"/>
                <a:cs typeface="Times New Roman"/>
                <a:sym typeface="+mn-ea"/>
              </a:rPr>
              <a:t>known </a:t>
            </a:r>
            <a:r>
              <a:rPr sz="2400" spc="55" dirty="0">
                <a:latin typeface="Cochin" charset="0"/>
                <a:ea typeface="Cochin" charset="0"/>
                <a:cs typeface="Times New Roman"/>
                <a:sym typeface="+mn-ea"/>
              </a:rPr>
              <a:t>environmental </a:t>
            </a:r>
            <a:r>
              <a:rPr sz="2400" spc="35" dirty="0">
                <a:latin typeface="Cochin" charset="0"/>
                <a:ea typeface="Cochin" charset="0"/>
                <a:cs typeface="Times New Roman"/>
                <a:sym typeface="+mn-ea"/>
              </a:rPr>
              <a:t>toxin </a:t>
            </a:r>
            <a:r>
              <a:rPr sz="2400" spc="-25" dirty="0">
                <a:latin typeface="Cochin" charset="0"/>
                <a:ea typeface="Cochin" charset="0"/>
                <a:cs typeface="Times New Roman"/>
                <a:sym typeface="+mn-ea"/>
              </a:rPr>
              <a:t>on </a:t>
            </a:r>
            <a:r>
              <a:rPr sz="2400" spc="20" dirty="0">
                <a:latin typeface="Cochin" charset="0"/>
                <a:ea typeface="Cochin" charset="0"/>
                <a:cs typeface="Times New Roman"/>
                <a:sym typeface="+mn-ea"/>
              </a:rPr>
              <a:t>the </a:t>
            </a:r>
            <a:r>
              <a:rPr sz="2400" spc="45" dirty="0">
                <a:latin typeface="Cochin" charset="0"/>
                <a:ea typeface="Cochin" charset="0"/>
                <a:cs typeface="Times New Roman"/>
                <a:sym typeface="+mn-ea"/>
              </a:rPr>
              <a:t>neural </a:t>
            </a:r>
            <a:r>
              <a:rPr sz="2400" spc="20" dirty="0">
                <a:latin typeface="Cochin" charset="0"/>
                <a:ea typeface="Cochin" charset="0"/>
                <a:cs typeface="Times New Roman"/>
                <a:sym typeface="+mn-ea"/>
              </a:rPr>
              <a:t>an </a:t>
            </a:r>
            <a:r>
              <a:rPr sz="2400" spc="50" dirty="0">
                <a:latin typeface="Cochin" charset="0"/>
                <a:ea typeface="Cochin" charset="0"/>
                <a:cs typeface="Times New Roman"/>
                <a:sym typeface="+mn-ea"/>
              </a:rPr>
              <a:t>structural </a:t>
            </a:r>
            <a:r>
              <a:rPr sz="2400" spc="55" dirty="0">
                <a:latin typeface="Cochin" charset="0"/>
                <a:ea typeface="Cochin" charset="0"/>
                <a:cs typeface="Times New Roman"/>
                <a:sym typeface="+mn-ea"/>
              </a:rPr>
              <a:t>development </a:t>
            </a:r>
            <a:r>
              <a:rPr sz="2400" spc="-25" dirty="0">
                <a:latin typeface="Cochin" charset="0"/>
                <a:ea typeface="Cochin" charset="0"/>
                <a:cs typeface="Times New Roman"/>
                <a:sym typeface="+mn-ea"/>
              </a:rPr>
              <a:t>of </a:t>
            </a:r>
            <a:r>
              <a:rPr sz="2400" dirty="0">
                <a:latin typeface="Cochin" charset="0"/>
                <a:ea typeface="Cochin" charset="0"/>
                <a:cs typeface="Times New Roman"/>
                <a:sym typeface="+mn-ea"/>
              </a:rPr>
              <a:t>chick</a:t>
            </a:r>
            <a:r>
              <a:rPr sz="2400" spc="-10" dirty="0">
                <a:latin typeface="Cochin" charset="0"/>
                <a:ea typeface="Cochin" charset="0"/>
                <a:cs typeface="Times New Roman"/>
                <a:sym typeface="+mn-ea"/>
              </a:rPr>
              <a:t> embryo.</a:t>
            </a:r>
            <a:endParaRPr lang="en-AU" altLang="en-US" sz="2400">
              <a:latin typeface="Cochin" charset="0"/>
              <a:ea typeface="Cochin" charset="0"/>
            </a:endParaRPr>
          </a:p>
        </p:txBody>
      </p:sp>
      <p:sp>
        <p:nvSpPr>
          <p:cNvPr id="14" name="Text Box 13"/>
          <p:cNvSpPr txBox="1"/>
          <p:nvPr/>
        </p:nvSpPr>
        <p:spPr>
          <a:xfrm>
            <a:off x="13658850" y="7138035"/>
            <a:ext cx="5641340" cy="2167890"/>
          </a:xfrm>
          <a:prstGeom prst="rect">
            <a:avLst/>
          </a:prstGeom>
          <a:noFill/>
        </p:spPr>
        <p:txBody>
          <a:bodyPr wrap="square" rtlCol="0">
            <a:noAutofit/>
          </a:bodyPr>
          <a:p>
            <a:pPr marL="247650" marR="5080" indent="0" algn="just" defTabSz="-635">
              <a:lnSpc>
                <a:spcPct val="103000"/>
              </a:lnSpc>
              <a:spcBef>
                <a:spcPts val="75"/>
              </a:spcBef>
              <a:buNone/>
              <a:tabLst>
                <a:tab pos="601345" algn="l"/>
                <a:tab pos="609600" algn="l"/>
                <a:tab pos="1094740" algn="l"/>
                <a:tab pos="2308860" algn="l"/>
                <a:tab pos="2835910" algn="l"/>
                <a:tab pos="4413250" algn="l"/>
                <a:tab pos="5417185" algn="l"/>
                <a:tab pos="5818505" algn="l"/>
                <a:tab pos="7146925" algn="l"/>
                <a:tab pos="8435340" algn="l"/>
                <a:tab pos="8710295" algn="l"/>
                <a:tab pos="9716770" algn="l"/>
                <a:tab pos="11731625" algn="l"/>
                <a:tab pos="12540615" algn="l"/>
                <a:tab pos="12999720" algn="l"/>
                <a:tab pos="13532485" algn="l"/>
                <a:tab pos="14484985" algn="l"/>
                <a:tab pos="15088235" algn="l"/>
                <a:tab pos="16464915" algn="l"/>
                <a:tab pos="18276570" algn="l"/>
              </a:tabLst>
            </a:pPr>
            <a:r>
              <a:rPr sz="2400" dirty="0">
                <a:latin typeface="Times New Roman"/>
                <a:cs typeface="Times New Roman"/>
                <a:sym typeface="+mn-ea"/>
              </a:rPr>
              <a:t>To</a:t>
            </a:r>
            <a:r>
              <a:rPr sz="2400" spc="55" dirty="0">
                <a:latin typeface="Times New Roman"/>
                <a:cs typeface="Times New Roman"/>
                <a:sym typeface="+mn-ea"/>
              </a:rPr>
              <a:t> </a:t>
            </a:r>
            <a:r>
              <a:rPr sz="2400" dirty="0">
                <a:latin typeface="Times New Roman"/>
                <a:cs typeface="Times New Roman"/>
                <a:sym typeface="+mn-ea"/>
              </a:rPr>
              <a:t>determine</a:t>
            </a:r>
            <a:r>
              <a:rPr sz="2400" spc="75" dirty="0">
                <a:latin typeface="Times New Roman"/>
                <a:cs typeface="Times New Roman"/>
                <a:sym typeface="+mn-ea"/>
              </a:rPr>
              <a:t> </a:t>
            </a:r>
            <a:r>
              <a:rPr sz="2400" dirty="0">
                <a:latin typeface="Times New Roman"/>
                <a:cs typeface="Times New Roman"/>
                <a:sym typeface="+mn-ea"/>
              </a:rPr>
              <a:t>the</a:t>
            </a:r>
            <a:r>
              <a:rPr sz="2400" spc="75" dirty="0">
                <a:latin typeface="Times New Roman"/>
                <a:cs typeface="Times New Roman"/>
                <a:sym typeface="+mn-ea"/>
              </a:rPr>
              <a:t> </a:t>
            </a:r>
            <a:r>
              <a:rPr sz="2400" dirty="0">
                <a:latin typeface="Times New Roman"/>
                <a:cs typeface="Times New Roman"/>
                <a:sym typeface="+mn-ea"/>
              </a:rPr>
              <a:t>combined</a:t>
            </a:r>
            <a:r>
              <a:rPr sz="2400" spc="80" dirty="0">
                <a:latin typeface="Times New Roman"/>
                <a:cs typeface="Times New Roman"/>
                <a:sym typeface="+mn-ea"/>
              </a:rPr>
              <a:t> </a:t>
            </a:r>
            <a:r>
              <a:rPr sz="2400" dirty="0">
                <a:latin typeface="Times New Roman"/>
                <a:cs typeface="Times New Roman"/>
                <a:sym typeface="+mn-ea"/>
              </a:rPr>
              <a:t>effect</a:t>
            </a:r>
            <a:r>
              <a:rPr sz="2400" spc="85" dirty="0">
                <a:latin typeface="Times New Roman"/>
                <a:cs typeface="Times New Roman"/>
                <a:sym typeface="+mn-ea"/>
              </a:rPr>
              <a:t> </a:t>
            </a:r>
            <a:r>
              <a:rPr sz="2400" dirty="0">
                <a:latin typeface="Times New Roman"/>
                <a:cs typeface="Times New Roman"/>
                <a:sym typeface="+mn-ea"/>
              </a:rPr>
              <a:t>of</a:t>
            </a:r>
            <a:r>
              <a:rPr sz="2400" spc="80" dirty="0">
                <a:latin typeface="Times New Roman"/>
                <a:cs typeface="Times New Roman"/>
                <a:sym typeface="+mn-ea"/>
              </a:rPr>
              <a:t> </a:t>
            </a:r>
            <a:r>
              <a:rPr sz="2400" dirty="0">
                <a:latin typeface="Times New Roman"/>
                <a:cs typeface="Times New Roman"/>
                <a:sym typeface="+mn-ea"/>
              </a:rPr>
              <a:t>serotonin</a:t>
            </a:r>
            <a:r>
              <a:rPr sz="2400" spc="85" dirty="0">
                <a:latin typeface="Times New Roman"/>
                <a:cs typeface="Times New Roman"/>
                <a:sym typeface="+mn-ea"/>
              </a:rPr>
              <a:t> </a:t>
            </a:r>
            <a:r>
              <a:rPr sz="2400" dirty="0">
                <a:latin typeface="Times New Roman"/>
                <a:cs typeface="Times New Roman"/>
                <a:sym typeface="+mn-ea"/>
              </a:rPr>
              <a:t>and</a:t>
            </a:r>
            <a:r>
              <a:rPr sz="2400" spc="90" dirty="0">
                <a:latin typeface="Times New Roman"/>
                <a:cs typeface="Times New Roman"/>
                <a:sym typeface="+mn-ea"/>
              </a:rPr>
              <a:t> </a:t>
            </a:r>
            <a:r>
              <a:rPr sz="2400" dirty="0">
                <a:latin typeface="Times New Roman"/>
                <a:cs typeface="Times New Roman"/>
                <a:sym typeface="+mn-ea"/>
              </a:rPr>
              <a:t>cadmium</a:t>
            </a:r>
            <a:r>
              <a:rPr sz="2400" spc="85" dirty="0">
                <a:latin typeface="Times New Roman"/>
                <a:cs typeface="Times New Roman"/>
                <a:sym typeface="+mn-ea"/>
              </a:rPr>
              <a:t> </a:t>
            </a:r>
            <a:r>
              <a:rPr sz="2400" dirty="0">
                <a:latin typeface="Times New Roman"/>
                <a:cs typeface="Times New Roman"/>
                <a:sym typeface="+mn-ea"/>
              </a:rPr>
              <a:t>chloride</a:t>
            </a:r>
            <a:r>
              <a:rPr sz="2400" spc="90" dirty="0">
                <a:latin typeface="Times New Roman"/>
                <a:cs typeface="Times New Roman"/>
                <a:sym typeface="+mn-ea"/>
              </a:rPr>
              <a:t> </a:t>
            </a:r>
            <a:r>
              <a:rPr sz="2400" dirty="0">
                <a:latin typeface="Times New Roman"/>
                <a:cs typeface="Times New Roman"/>
                <a:sym typeface="+mn-ea"/>
              </a:rPr>
              <a:t>and</a:t>
            </a:r>
            <a:r>
              <a:rPr sz="2400" spc="95" dirty="0">
                <a:latin typeface="Times New Roman"/>
                <a:cs typeface="Times New Roman"/>
                <a:sym typeface="+mn-ea"/>
              </a:rPr>
              <a:t> </a:t>
            </a:r>
            <a:r>
              <a:rPr sz="2400" dirty="0">
                <a:latin typeface="Times New Roman"/>
                <a:cs typeface="Times New Roman"/>
                <a:sym typeface="+mn-ea"/>
              </a:rPr>
              <a:t>observe</a:t>
            </a:r>
            <a:r>
              <a:rPr sz="2400" spc="85" dirty="0">
                <a:latin typeface="Times New Roman"/>
                <a:cs typeface="Times New Roman"/>
                <a:sym typeface="+mn-ea"/>
              </a:rPr>
              <a:t> </a:t>
            </a:r>
            <a:r>
              <a:rPr sz="2400" dirty="0">
                <a:latin typeface="Times New Roman"/>
                <a:cs typeface="Times New Roman"/>
                <a:sym typeface="+mn-ea"/>
              </a:rPr>
              <a:t>whether</a:t>
            </a:r>
            <a:r>
              <a:rPr sz="2400" spc="80" dirty="0">
                <a:latin typeface="Times New Roman"/>
                <a:cs typeface="Times New Roman"/>
                <a:sym typeface="+mn-ea"/>
              </a:rPr>
              <a:t> </a:t>
            </a:r>
            <a:r>
              <a:rPr sz="2400" dirty="0">
                <a:latin typeface="Times New Roman"/>
                <a:cs typeface="Times New Roman"/>
                <a:sym typeface="+mn-ea"/>
              </a:rPr>
              <a:t>they</a:t>
            </a:r>
            <a:r>
              <a:rPr sz="2400" spc="95" dirty="0">
                <a:latin typeface="Times New Roman"/>
                <a:cs typeface="Times New Roman"/>
                <a:sym typeface="+mn-ea"/>
              </a:rPr>
              <a:t> </a:t>
            </a:r>
            <a:r>
              <a:rPr sz="2400" dirty="0">
                <a:latin typeface="Times New Roman"/>
                <a:cs typeface="Times New Roman"/>
                <a:sym typeface="+mn-ea"/>
              </a:rPr>
              <a:t>produce</a:t>
            </a:r>
            <a:r>
              <a:rPr sz="2400" spc="95" dirty="0">
                <a:latin typeface="Times New Roman"/>
                <a:cs typeface="Times New Roman"/>
                <a:sym typeface="+mn-ea"/>
              </a:rPr>
              <a:t> </a:t>
            </a:r>
            <a:r>
              <a:rPr sz="2400" dirty="0">
                <a:latin typeface="Times New Roman"/>
                <a:cs typeface="Times New Roman"/>
                <a:sym typeface="+mn-ea"/>
              </a:rPr>
              <a:t>additive</a:t>
            </a:r>
            <a:r>
              <a:rPr sz="2400" spc="85" dirty="0">
                <a:latin typeface="Times New Roman"/>
                <a:cs typeface="Times New Roman"/>
                <a:sym typeface="+mn-ea"/>
              </a:rPr>
              <a:t> </a:t>
            </a:r>
            <a:r>
              <a:rPr sz="2400" dirty="0">
                <a:latin typeface="Times New Roman"/>
                <a:cs typeface="Times New Roman"/>
                <a:sym typeface="+mn-ea"/>
              </a:rPr>
              <a:t>or</a:t>
            </a:r>
            <a:r>
              <a:rPr sz="2400" spc="80" dirty="0">
                <a:latin typeface="Times New Roman"/>
                <a:cs typeface="Times New Roman"/>
                <a:sym typeface="+mn-ea"/>
              </a:rPr>
              <a:t> </a:t>
            </a:r>
            <a:r>
              <a:rPr sz="2400" dirty="0">
                <a:latin typeface="Times New Roman"/>
                <a:cs typeface="Times New Roman"/>
                <a:sym typeface="+mn-ea"/>
              </a:rPr>
              <a:t>synergetic</a:t>
            </a:r>
            <a:r>
              <a:rPr sz="2400" spc="85" dirty="0">
                <a:latin typeface="Times New Roman"/>
                <a:cs typeface="Times New Roman"/>
                <a:sym typeface="+mn-ea"/>
              </a:rPr>
              <a:t> </a:t>
            </a:r>
            <a:r>
              <a:rPr sz="2400" spc="-10" dirty="0">
                <a:latin typeface="Times New Roman"/>
                <a:cs typeface="Times New Roman"/>
                <a:sym typeface="+mn-ea"/>
              </a:rPr>
              <a:t>toxicity.</a:t>
            </a:r>
            <a:endParaRPr lang="en-AU" altLang="en-US" sz="2400">
              <a:latin typeface="Cochin" charset="0"/>
              <a:ea typeface="Cochin" charset="0"/>
            </a:endParaRPr>
          </a:p>
        </p:txBody>
      </p:sp>
      <p:sp>
        <p:nvSpPr>
          <p:cNvPr id="16" name="圆: 空心 49"/>
          <p:cNvSpPr/>
          <p:nvPr/>
        </p:nvSpPr>
        <p:spPr>
          <a:xfrm>
            <a:off x="9641840" y="2115820"/>
            <a:ext cx="253365" cy="253365"/>
          </a:xfrm>
          <a:prstGeom prst="donut">
            <a:avLst>
              <a:gd name="adj" fmla="val 3463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endParaRPr>
          </a:p>
        </p:txBody>
      </p:sp>
      <p:sp>
        <p:nvSpPr>
          <p:cNvPr id="18" name="圆: 空心 48"/>
          <p:cNvSpPr/>
          <p:nvPr/>
        </p:nvSpPr>
        <p:spPr>
          <a:xfrm>
            <a:off x="13018135" y="3559175"/>
            <a:ext cx="253365" cy="253365"/>
          </a:xfrm>
          <a:prstGeom prst="donut">
            <a:avLst>
              <a:gd name="adj" fmla="val 346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accent2"/>
              </a:solidFill>
            </a:endParaRPr>
          </a:p>
        </p:txBody>
      </p:sp>
      <p:sp>
        <p:nvSpPr>
          <p:cNvPr id="19" name="圆: 空心 52"/>
          <p:cNvSpPr/>
          <p:nvPr/>
        </p:nvSpPr>
        <p:spPr>
          <a:xfrm>
            <a:off x="6316980" y="7811770"/>
            <a:ext cx="253365" cy="253365"/>
          </a:xfrm>
          <a:prstGeom prst="donut">
            <a:avLst>
              <a:gd name="adj" fmla="val 34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endParaRPr>
          </a:p>
        </p:txBody>
      </p:sp>
      <p:sp>
        <p:nvSpPr>
          <p:cNvPr id="20" name="圆: 空心 50"/>
          <p:cNvSpPr/>
          <p:nvPr/>
        </p:nvSpPr>
        <p:spPr>
          <a:xfrm>
            <a:off x="13379450" y="7760335"/>
            <a:ext cx="253365" cy="253365"/>
          </a:xfrm>
          <a:prstGeom prst="donut">
            <a:avLst>
              <a:gd name="adj" fmla="val 34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endParaRPr>
          </a:p>
        </p:txBody>
      </p:sp>
      <p:sp>
        <p:nvSpPr>
          <p:cNvPr id="22" name="圆: 空心 53"/>
          <p:cNvSpPr/>
          <p:nvPr/>
        </p:nvSpPr>
        <p:spPr>
          <a:xfrm>
            <a:off x="10337800" y="9564370"/>
            <a:ext cx="253365" cy="253365"/>
          </a:xfrm>
          <a:prstGeom prst="donut">
            <a:avLst>
              <a:gd name="adj" fmla="val 3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endParaRPr>
          </a:p>
        </p:txBody>
      </p:sp>
      <p:sp>
        <p:nvSpPr>
          <p:cNvPr id="26" name="Text Box 25"/>
          <p:cNvSpPr txBox="1"/>
          <p:nvPr/>
        </p:nvSpPr>
        <p:spPr>
          <a:xfrm>
            <a:off x="5828030" y="9564370"/>
            <a:ext cx="8501380" cy="2167890"/>
          </a:xfrm>
          <a:prstGeom prst="rect">
            <a:avLst/>
          </a:prstGeom>
          <a:noFill/>
        </p:spPr>
        <p:txBody>
          <a:bodyPr wrap="square" rtlCol="0">
            <a:noAutofit/>
          </a:bodyPr>
          <a:p>
            <a:pPr marL="247650" marR="5080" indent="0" algn="just" defTabSz="-635">
              <a:lnSpc>
                <a:spcPct val="113000"/>
              </a:lnSpc>
              <a:spcBef>
                <a:spcPts val="75"/>
              </a:spcBef>
              <a:buNone/>
              <a:tabLst>
                <a:tab pos="601345" algn="l"/>
                <a:tab pos="609600" algn="l"/>
                <a:tab pos="1094740" algn="l"/>
                <a:tab pos="2308860" algn="l"/>
                <a:tab pos="2835910" algn="l"/>
                <a:tab pos="4413250" algn="l"/>
                <a:tab pos="5417185" algn="l"/>
                <a:tab pos="5818505" algn="l"/>
                <a:tab pos="7146925" algn="l"/>
                <a:tab pos="8435340" algn="l"/>
                <a:tab pos="8710295" algn="l"/>
                <a:tab pos="9716770" algn="l"/>
                <a:tab pos="11731625" algn="l"/>
                <a:tab pos="12540615" algn="l"/>
                <a:tab pos="12999720" algn="l"/>
                <a:tab pos="13532485" algn="l"/>
                <a:tab pos="14484985" algn="l"/>
                <a:tab pos="15088235" algn="l"/>
                <a:tab pos="16464915" algn="l"/>
                <a:tab pos="18276570" algn="l"/>
              </a:tabLst>
            </a:pPr>
            <a:r>
              <a:rPr sz="2400" dirty="0">
                <a:latin typeface="Cochin" charset="0"/>
                <a:ea typeface="Cochin" charset="0"/>
                <a:cs typeface="Times New Roman"/>
                <a:sym typeface="+mn-ea"/>
              </a:rPr>
              <a:t>To</a:t>
            </a:r>
            <a:r>
              <a:rPr sz="2400" spc="390" dirty="0">
                <a:latin typeface="Cochin" charset="0"/>
                <a:ea typeface="Cochin" charset="0"/>
                <a:cs typeface="Times New Roman"/>
                <a:sym typeface="+mn-ea"/>
              </a:rPr>
              <a:t> </a:t>
            </a:r>
            <a:r>
              <a:rPr sz="2400" spc="50" dirty="0">
                <a:latin typeface="Cochin" charset="0"/>
                <a:ea typeface="Cochin" charset="0"/>
                <a:cs typeface="Times New Roman"/>
                <a:sym typeface="+mn-ea"/>
              </a:rPr>
              <a:t>analyse</a:t>
            </a:r>
            <a:r>
              <a:rPr sz="2400" spc="380" dirty="0">
                <a:latin typeface="Cochin" charset="0"/>
                <a:ea typeface="Cochin" charset="0"/>
                <a:cs typeface="Times New Roman"/>
                <a:sym typeface="+mn-ea"/>
              </a:rPr>
              <a:t> </a:t>
            </a:r>
            <a:r>
              <a:rPr sz="2400" dirty="0">
                <a:latin typeface="Cochin" charset="0"/>
                <a:ea typeface="Cochin" charset="0"/>
                <a:cs typeface="Times New Roman"/>
                <a:sym typeface="+mn-ea"/>
              </a:rPr>
              <a:t>the</a:t>
            </a:r>
            <a:r>
              <a:rPr sz="2400" spc="395" dirty="0">
                <a:latin typeface="Cochin" charset="0"/>
                <a:ea typeface="Cochin" charset="0"/>
                <a:cs typeface="Times New Roman"/>
                <a:sym typeface="+mn-ea"/>
              </a:rPr>
              <a:t> </a:t>
            </a:r>
            <a:r>
              <a:rPr sz="2400" spc="55" dirty="0">
                <a:latin typeface="Cochin" charset="0"/>
                <a:ea typeface="Cochin" charset="0"/>
                <a:cs typeface="Times New Roman"/>
                <a:sym typeface="+mn-ea"/>
              </a:rPr>
              <a:t>neuroprotective</a:t>
            </a:r>
            <a:r>
              <a:rPr sz="2400" spc="400" dirty="0">
                <a:latin typeface="Cochin" charset="0"/>
                <a:ea typeface="Cochin" charset="0"/>
                <a:cs typeface="Times New Roman"/>
                <a:sym typeface="+mn-ea"/>
              </a:rPr>
              <a:t> </a:t>
            </a:r>
            <a:r>
              <a:rPr sz="2400" dirty="0">
                <a:latin typeface="Cochin" charset="0"/>
                <a:ea typeface="Cochin" charset="0"/>
                <a:cs typeface="Times New Roman"/>
                <a:sym typeface="+mn-ea"/>
              </a:rPr>
              <a:t>role</a:t>
            </a:r>
            <a:r>
              <a:rPr sz="2400" spc="425" dirty="0">
                <a:latin typeface="Cochin" charset="0"/>
                <a:ea typeface="Cochin" charset="0"/>
                <a:cs typeface="Times New Roman"/>
                <a:sym typeface="+mn-ea"/>
              </a:rPr>
              <a:t> </a:t>
            </a:r>
            <a:r>
              <a:rPr sz="2400" dirty="0">
                <a:latin typeface="Cochin" charset="0"/>
                <a:ea typeface="Cochin" charset="0"/>
                <a:cs typeface="Times New Roman"/>
                <a:sym typeface="+mn-ea"/>
              </a:rPr>
              <a:t>of</a:t>
            </a:r>
            <a:r>
              <a:rPr sz="2400" spc="420" dirty="0">
                <a:latin typeface="Cochin" charset="0"/>
                <a:ea typeface="Cochin" charset="0"/>
                <a:cs typeface="Times New Roman"/>
                <a:sym typeface="+mn-ea"/>
              </a:rPr>
              <a:t> </a:t>
            </a:r>
            <a:r>
              <a:rPr sz="2400" spc="50" dirty="0">
                <a:latin typeface="Cochin" charset="0"/>
                <a:ea typeface="Cochin" charset="0"/>
                <a:cs typeface="Times New Roman"/>
                <a:sym typeface="+mn-ea"/>
              </a:rPr>
              <a:t>folic</a:t>
            </a:r>
            <a:r>
              <a:rPr sz="2400" spc="420" dirty="0">
                <a:latin typeface="Cochin" charset="0"/>
                <a:ea typeface="Cochin" charset="0"/>
                <a:cs typeface="Times New Roman"/>
                <a:sym typeface="+mn-ea"/>
              </a:rPr>
              <a:t> </a:t>
            </a:r>
            <a:r>
              <a:rPr sz="2400" spc="50" dirty="0">
                <a:latin typeface="Cochin" charset="0"/>
                <a:ea typeface="Cochin" charset="0"/>
                <a:cs typeface="Times New Roman"/>
                <a:sym typeface="+mn-ea"/>
              </a:rPr>
              <a:t>acid,</a:t>
            </a:r>
            <a:r>
              <a:rPr sz="2400" spc="425" dirty="0">
                <a:latin typeface="Cochin" charset="0"/>
                <a:ea typeface="Cochin" charset="0"/>
                <a:cs typeface="Times New Roman"/>
                <a:sym typeface="+mn-ea"/>
              </a:rPr>
              <a:t> </a:t>
            </a:r>
            <a:r>
              <a:rPr sz="2400" dirty="0">
                <a:latin typeface="Cochin" charset="0"/>
                <a:ea typeface="Cochin" charset="0"/>
                <a:cs typeface="Times New Roman"/>
                <a:sym typeface="+mn-ea"/>
              </a:rPr>
              <a:t>when</a:t>
            </a:r>
            <a:r>
              <a:rPr sz="2400" spc="434" dirty="0">
                <a:latin typeface="Cochin" charset="0"/>
                <a:ea typeface="Cochin" charset="0"/>
                <a:cs typeface="Times New Roman"/>
                <a:sym typeface="+mn-ea"/>
              </a:rPr>
              <a:t> </a:t>
            </a:r>
            <a:r>
              <a:rPr sz="2400" spc="60" dirty="0">
                <a:latin typeface="Cochin" charset="0"/>
                <a:ea typeface="Cochin" charset="0"/>
                <a:cs typeface="Times New Roman"/>
                <a:sym typeface="+mn-ea"/>
              </a:rPr>
              <a:t>co-</a:t>
            </a:r>
            <a:r>
              <a:rPr sz="2400" spc="55" dirty="0">
                <a:latin typeface="Cochin" charset="0"/>
                <a:ea typeface="Cochin" charset="0"/>
                <a:cs typeface="Times New Roman"/>
                <a:sym typeface="+mn-ea"/>
              </a:rPr>
              <a:t>administered</a:t>
            </a:r>
            <a:r>
              <a:rPr sz="2400" spc="425" dirty="0">
                <a:latin typeface="Cochin" charset="0"/>
                <a:ea typeface="Cochin" charset="0"/>
                <a:cs typeface="Times New Roman"/>
                <a:sym typeface="+mn-ea"/>
              </a:rPr>
              <a:t> </a:t>
            </a:r>
            <a:r>
              <a:rPr sz="2400" dirty="0">
                <a:latin typeface="Cochin" charset="0"/>
                <a:ea typeface="Cochin" charset="0"/>
                <a:cs typeface="Times New Roman"/>
                <a:sym typeface="+mn-ea"/>
              </a:rPr>
              <a:t>with</a:t>
            </a:r>
            <a:r>
              <a:rPr sz="2400" spc="430" dirty="0">
                <a:latin typeface="Cochin" charset="0"/>
                <a:ea typeface="Cochin" charset="0"/>
                <a:cs typeface="Times New Roman"/>
                <a:sym typeface="+mn-ea"/>
              </a:rPr>
              <a:t> </a:t>
            </a:r>
            <a:r>
              <a:rPr sz="2400" spc="55" dirty="0">
                <a:latin typeface="Cochin" charset="0"/>
                <a:ea typeface="Cochin" charset="0"/>
                <a:cs typeface="Times New Roman"/>
                <a:sym typeface="+mn-ea"/>
              </a:rPr>
              <a:t>serotonin</a:t>
            </a:r>
            <a:r>
              <a:rPr sz="2400" spc="450" dirty="0">
                <a:latin typeface="Cochin" charset="0"/>
                <a:ea typeface="Cochin" charset="0"/>
                <a:cs typeface="Times New Roman"/>
                <a:sym typeface="+mn-ea"/>
              </a:rPr>
              <a:t> </a:t>
            </a:r>
            <a:r>
              <a:rPr sz="2400" dirty="0">
                <a:latin typeface="Cochin" charset="0"/>
                <a:ea typeface="Cochin" charset="0"/>
                <a:cs typeface="Times New Roman"/>
                <a:sym typeface="+mn-ea"/>
              </a:rPr>
              <a:t>and</a:t>
            </a:r>
            <a:r>
              <a:rPr sz="2400" spc="440" dirty="0">
                <a:latin typeface="Cochin" charset="0"/>
                <a:ea typeface="Cochin" charset="0"/>
                <a:cs typeface="Times New Roman"/>
                <a:sym typeface="+mn-ea"/>
              </a:rPr>
              <a:t> </a:t>
            </a:r>
            <a:r>
              <a:rPr sz="2400" spc="55" dirty="0">
                <a:latin typeface="Cochin" charset="0"/>
                <a:ea typeface="Cochin" charset="0"/>
                <a:cs typeface="Times New Roman"/>
                <a:sym typeface="+mn-ea"/>
              </a:rPr>
              <a:t>cadmium</a:t>
            </a:r>
            <a:r>
              <a:rPr sz="2400" spc="440" dirty="0">
                <a:latin typeface="Cochin" charset="0"/>
                <a:ea typeface="Cochin" charset="0"/>
                <a:cs typeface="Times New Roman"/>
                <a:sym typeface="+mn-ea"/>
              </a:rPr>
              <a:t> </a:t>
            </a:r>
            <a:r>
              <a:rPr sz="2400" spc="55" dirty="0">
                <a:latin typeface="Cochin" charset="0"/>
                <a:ea typeface="Cochin" charset="0"/>
                <a:cs typeface="Times New Roman"/>
                <a:sym typeface="+mn-ea"/>
              </a:rPr>
              <a:t>chloride,</a:t>
            </a:r>
            <a:r>
              <a:rPr sz="2400" spc="455" dirty="0">
                <a:latin typeface="Cochin" charset="0"/>
                <a:ea typeface="Cochin" charset="0"/>
                <a:cs typeface="Times New Roman"/>
                <a:sym typeface="+mn-ea"/>
              </a:rPr>
              <a:t> </a:t>
            </a:r>
            <a:r>
              <a:rPr sz="2400" dirty="0">
                <a:latin typeface="Cochin" charset="0"/>
                <a:ea typeface="Cochin" charset="0"/>
                <a:cs typeface="Times New Roman"/>
                <a:sym typeface="+mn-ea"/>
              </a:rPr>
              <a:t>and</a:t>
            </a:r>
            <a:r>
              <a:rPr sz="2400" spc="440" dirty="0">
                <a:latin typeface="Cochin" charset="0"/>
                <a:ea typeface="Cochin" charset="0"/>
                <a:cs typeface="Times New Roman"/>
                <a:sym typeface="+mn-ea"/>
              </a:rPr>
              <a:t> </a:t>
            </a:r>
            <a:r>
              <a:rPr sz="2400" dirty="0">
                <a:latin typeface="Cochin" charset="0"/>
                <a:ea typeface="Cochin" charset="0"/>
                <a:cs typeface="Times New Roman"/>
                <a:sym typeface="+mn-ea"/>
              </a:rPr>
              <a:t>assess</a:t>
            </a:r>
            <a:r>
              <a:rPr sz="2400" spc="434" dirty="0">
                <a:latin typeface="Cochin" charset="0"/>
                <a:ea typeface="Cochin" charset="0"/>
                <a:cs typeface="Times New Roman"/>
                <a:sym typeface="+mn-ea"/>
              </a:rPr>
              <a:t> </a:t>
            </a:r>
            <a:r>
              <a:rPr sz="2400" dirty="0">
                <a:latin typeface="Cochin" charset="0"/>
                <a:ea typeface="Cochin" charset="0"/>
                <a:cs typeface="Times New Roman"/>
                <a:sym typeface="+mn-ea"/>
              </a:rPr>
              <a:t>its</a:t>
            </a:r>
            <a:r>
              <a:rPr sz="2400" spc="430" dirty="0">
                <a:latin typeface="Cochin" charset="0"/>
                <a:ea typeface="Cochin" charset="0"/>
                <a:cs typeface="Times New Roman"/>
                <a:sym typeface="+mn-ea"/>
              </a:rPr>
              <a:t> </a:t>
            </a:r>
            <a:r>
              <a:rPr sz="2400" spc="55" dirty="0">
                <a:latin typeface="Cochin" charset="0"/>
                <a:ea typeface="Cochin" charset="0"/>
                <a:cs typeface="Times New Roman"/>
                <a:sym typeface="+mn-ea"/>
              </a:rPr>
              <a:t>ability</a:t>
            </a:r>
            <a:r>
              <a:rPr sz="2400" spc="450" dirty="0">
                <a:latin typeface="Cochin" charset="0"/>
                <a:ea typeface="Cochin" charset="0"/>
                <a:cs typeface="Times New Roman"/>
                <a:sym typeface="+mn-ea"/>
              </a:rPr>
              <a:t> </a:t>
            </a:r>
            <a:r>
              <a:rPr sz="2400" spc="-25" dirty="0">
                <a:latin typeface="Cochin" charset="0"/>
                <a:ea typeface="Cochin" charset="0"/>
                <a:cs typeface="Times New Roman"/>
                <a:sym typeface="+mn-ea"/>
              </a:rPr>
              <a:t>to </a:t>
            </a:r>
            <a:r>
              <a:rPr sz="2400" dirty="0">
                <a:latin typeface="Cochin" charset="0"/>
                <a:ea typeface="Cochin" charset="0"/>
                <a:cs typeface="Times New Roman"/>
                <a:sym typeface="+mn-ea"/>
              </a:rPr>
              <a:t>prevent</a:t>
            </a:r>
            <a:r>
              <a:rPr sz="2400" spc="-15" dirty="0">
                <a:latin typeface="Cochin" charset="0"/>
                <a:ea typeface="Cochin" charset="0"/>
                <a:cs typeface="Times New Roman"/>
                <a:sym typeface="+mn-ea"/>
              </a:rPr>
              <a:t> </a:t>
            </a:r>
            <a:r>
              <a:rPr sz="2400" dirty="0">
                <a:latin typeface="Cochin" charset="0"/>
                <a:ea typeface="Cochin" charset="0"/>
                <a:cs typeface="Times New Roman"/>
                <a:sym typeface="+mn-ea"/>
              </a:rPr>
              <a:t>or</a:t>
            </a:r>
            <a:r>
              <a:rPr sz="2400" spc="-5" dirty="0">
                <a:latin typeface="Cochin" charset="0"/>
                <a:ea typeface="Cochin" charset="0"/>
                <a:cs typeface="Times New Roman"/>
                <a:sym typeface="+mn-ea"/>
              </a:rPr>
              <a:t> </a:t>
            </a:r>
            <a:r>
              <a:rPr sz="2400" dirty="0">
                <a:latin typeface="Cochin" charset="0"/>
                <a:ea typeface="Cochin" charset="0"/>
                <a:cs typeface="Times New Roman"/>
                <a:sym typeface="+mn-ea"/>
              </a:rPr>
              <a:t>reduce</a:t>
            </a:r>
            <a:r>
              <a:rPr sz="2400" spc="5" dirty="0">
                <a:latin typeface="Cochin" charset="0"/>
                <a:ea typeface="Cochin" charset="0"/>
                <a:cs typeface="Times New Roman"/>
                <a:sym typeface="+mn-ea"/>
              </a:rPr>
              <a:t> </a:t>
            </a:r>
            <a:r>
              <a:rPr sz="2400" dirty="0">
                <a:latin typeface="Cochin" charset="0"/>
                <a:ea typeface="Cochin" charset="0"/>
                <a:cs typeface="Times New Roman"/>
                <a:sym typeface="+mn-ea"/>
              </a:rPr>
              <a:t>neural</a:t>
            </a:r>
            <a:r>
              <a:rPr sz="2400" spc="-10" dirty="0">
                <a:latin typeface="Cochin" charset="0"/>
                <a:ea typeface="Cochin" charset="0"/>
                <a:cs typeface="Times New Roman"/>
                <a:sym typeface="+mn-ea"/>
              </a:rPr>
              <a:t> </a:t>
            </a:r>
            <a:r>
              <a:rPr sz="2400" dirty="0">
                <a:latin typeface="Cochin" charset="0"/>
                <a:ea typeface="Cochin" charset="0"/>
                <a:cs typeface="Times New Roman"/>
                <a:sym typeface="+mn-ea"/>
              </a:rPr>
              <a:t>tube </a:t>
            </a:r>
            <a:r>
              <a:rPr sz="2400" spc="-10" dirty="0">
                <a:latin typeface="Cochin" charset="0"/>
                <a:ea typeface="Cochin" charset="0"/>
                <a:cs typeface="Times New Roman"/>
                <a:sym typeface="+mn-ea"/>
              </a:rPr>
              <a:t>defects.</a:t>
            </a:r>
            <a:endParaRPr lang="en-AU" altLang="en-US" sz="2400">
              <a:latin typeface="Cochin" charset="0"/>
              <a:ea typeface="Cochin" charset="0"/>
            </a:endParaRPr>
          </a:p>
        </p:txBody>
      </p:sp>
      <p:sp>
        <p:nvSpPr>
          <p:cNvPr id="27" name="Text Box 26"/>
          <p:cNvSpPr txBox="1"/>
          <p:nvPr/>
        </p:nvSpPr>
        <p:spPr>
          <a:xfrm>
            <a:off x="285750" y="3420110"/>
            <a:ext cx="5641340" cy="2167890"/>
          </a:xfrm>
          <a:prstGeom prst="rect">
            <a:avLst/>
          </a:prstGeom>
          <a:noFill/>
        </p:spPr>
        <p:txBody>
          <a:bodyPr wrap="square" rtlCol="0">
            <a:noAutofit/>
          </a:bodyPr>
          <a:p>
            <a:pPr marL="247650" indent="0" algn="just" defTabSz="-635">
              <a:lnSpc>
                <a:spcPct val="100000"/>
              </a:lnSpc>
              <a:spcBef>
                <a:spcPts val="1085"/>
              </a:spcBef>
              <a:buNone/>
              <a:tabLst>
                <a:tab pos="600710" algn="l"/>
                <a:tab pos="9311005" algn="l"/>
                <a:tab pos="10885170" algn="l"/>
                <a:tab pos="12375515" algn="l"/>
                <a:tab pos="13707110" algn="l"/>
                <a:tab pos="14418310" algn="l"/>
                <a:tab pos="15721965" algn="l"/>
              </a:tabLst>
            </a:pPr>
            <a:r>
              <a:rPr sz="2400" dirty="0">
                <a:latin typeface="Cochin" charset="0"/>
                <a:ea typeface="Cochin" charset="0"/>
                <a:cs typeface="Times New Roman"/>
                <a:sym typeface="+mn-ea"/>
              </a:rPr>
              <a:t>To</a:t>
            </a:r>
            <a:r>
              <a:rPr sz="2400" spc="240" dirty="0">
                <a:latin typeface="Cochin" charset="0"/>
                <a:ea typeface="Cochin" charset="0"/>
                <a:cs typeface="Times New Roman"/>
                <a:sym typeface="+mn-ea"/>
              </a:rPr>
              <a:t> </a:t>
            </a:r>
            <a:r>
              <a:rPr sz="2400" dirty="0">
                <a:latin typeface="Cochin" charset="0"/>
                <a:ea typeface="Cochin" charset="0"/>
                <a:cs typeface="Times New Roman"/>
                <a:sym typeface="+mn-ea"/>
              </a:rPr>
              <a:t>draw</a:t>
            </a:r>
            <a:r>
              <a:rPr sz="2400" spc="250" dirty="0">
                <a:latin typeface="Cochin" charset="0"/>
                <a:ea typeface="Cochin" charset="0"/>
                <a:cs typeface="Times New Roman"/>
                <a:sym typeface="+mn-ea"/>
              </a:rPr>
              <a:t> </a:t>
            </a:r>
            <a:r>
              <a:rPr sz="2400" spc="60" dirty="0">
                <a:latin typeface="Cochin" charset="0"/>
                <a:ea typeface="Cochin" charset="0"/>
                <a:cs typeface="Times New Roman"/>
                <a:sym typeface="+mn-ea"/>
              </a:rPr>
              <a:t>correlation</a:t>
            </a:r>
            <a:r>
              <a:rPr sz="2400" spc="405" dirty="0">
                <a:latin typeface="Cochin" charset="0"/>
                <a:ea typeface="Cochin" charset="0"/>
                <a:cs typeface="Times New Roman"/>
                <a:sym typeface="+mn-ea"/>
              </a:rPr>
              <a:t> </a:t>
            </a:r>
            <a:r>
              <a:rPr sz="2400" spc="45" dirty="0">
                <a:latin typeface="Cochin" charset="0"/>
                <a:ea typeface="Cochin" charset="0"/>
                <a:cs typeface="Times New Roman"/>
                <a:sym typeface="+mn-ea"/>
              </a:rPr>
              <a:t>between</a:t>
            </a:r>
            <a:r>
              <a:rPr sz="2400" spc="385" dirty="0">
                <a:latin typeface="Cochin" charset="0"/>
                <a:ea typeface="Cochin" charset="0"/>
                <a:cs typeface="Times New Roman"/>
                <a:sym typeface="+mn-ea"/>
              </a:rPr>
              <a:t> </a:t>
            </a:r>
            <a:r>
              <a:rPr sz="2400" spc="60" dirty="0">
                <a:latin typeface="Cochin" charset="0"/>
                <a:ea typeface="Cochin" charset="0"/>
                <a:cs typeface="Times New Roman"/>
                <a:sym typeface="+mn-ea"/>
              </a:rPr>
              <a:t>observed</a:t>
            </a:r>
            <a:r>
              <a:rPr sz="2400" spc="400" dirty="0">
                <a:latin typeface="Cochin" charset="0"/>
                <a:ea typeface="Cochin" charset="0"/>
                <a:cs typeface="Times New Roman"/>
                <a:sym typeface="+mn-ea"/>
              </a:rPr>
              <a:t> </a:t>
            </a:r>
            <a:r>
              <a:rPr sz="2400" spc="60" dirty="0">
                <a:latin typeface="Cochin" charset="0"/>
                <a:ea typeface="Cochin" charset="0"/>
                <a:cs typeface="Times New Roman"/>
                <a:sym typeface="+mn-ea"/>
              </a:rPr>
              <a:t>embryonic</a:t>
            </a:r>
            <a:r>
              <a:rPr sz="2400" spc="400" dirty="0">
                <a:latin typeface="Cochin" charset="0"/>
                <a:ea typeface="Cochin" charset="0"/>
                <a:cs typeface="Times New Roman"/>
                <a:sym typeface="+mn-ea"/>
              </a:rPr>
              <a:t> </a:t>
            </a:r>
            <a:r>
              <a:rPr sz="2400" spc="55" dirty="0">
                <a:latin typeface="Cochin" charset="0"/>
                <a:ea typeface="Cochin" charset="0"/>
                <a:cs typeface="Times New Roman"/>
                <a:sym typeface="+mn-ea"/>
              </a:rPr>
              <a:t>malformations </a:t>
            </a:r>
            <a:r>
              <a:rPr sz="2400" dirty="0">
                <a:latin typeface="Cochin" charset="0"/>
                <a:ea typeface="Cochin" charset="0"/>
                <a:cs typeface="Times New Roman"/>
                <a:sym typeface="+mn-ea"/>
              </a:rPr>
              <a:t>and</a:t>
            </a:r>
            <a:r>
              <a:rPr sz="2400" spc="470" dirty="0">
                <a:latin typeface="Cochin" charset="0"/>
                <a:ea typeface="Cochin" charset="0"/>
                <a:cs typeface="Times New Roman"/>
                <a:sym typeface="+mn-ea"/>
              </a:rPr>
              <a:t> </a:t>
            </a:r>
            <a:r>
              <a:rPr sz="2400" spc="35" dirty="0">
                <a:latin typeface="Cochin" charset="0"/>
                <a:ea typeface="Cochin" charset="0"/>
                <a:cs typeface="Times New Roman"/>
                <a:sym typeface="+mn-ea"/>
              </a:rPr>
              <a:t>human </a:t>
            </a:r>
            <a:r>
              <a:rPr sz="2400" spc="55" dirty="0">
                <a:latin typeface="Cochin" charset="0"/>
                <a:ea typeface="Cochin" charset="0"/>
                <a:cs typeface="Times New Roman"/>
                <a:sym typeface="+mn-ea"/>
              </a:rPr>
              <a:t>congenita</a:t>
            </a:r>
            <a:r>
              <a:rPr lang="en-AU" altLang="en-US" sz="2400" spc="55" dirty="0">
                <a:latin typeface="Cochin" charset="0"/>
                <a:ea typeface="Cochin" charset="0"/>
                <a:cs typeface="Times New Roman"/>
                <a:sym typeface="+mn-ea"/>
              </a:rPr>
              <a:t>l </a:t>
            </a:r>
            <a:r>
              <a:rPr sz="2400" spc="55" dirty="0">
                <a:latin typeface="Cochin" charset="0"/>
                <a:ea typeface="Cochin" charset="0"/>
                <a:cs typeface="Times New Roman"/>
                <a:sym typeface="+mn-ea"/>
              </a:rPr>
              <a:t>disorders </a:t>
            </a:r>
            <a:r>
              <a:rPr sz="2400" spc="-20" dirty="0">
                <a:latin typeface="Cochin" charset="0"/>
                <a:ea typeface="Cochin" charset="0"/>
                <a:cs typeface="Times New Roman"/>
                <a:sym typeface="+mn-ea"/>
              </a:rPr>
              <a:t>such </a:t>
            </a:r>
            <a:r>
              <a:rPr sz="2400" dirty="0">
                <a:latin typeface="Cochin" charset="0"/>
                <a:ea typeface="Cochin" charset="0"/>
                <a:cs typeface="Times New Roman"/>
                <a:sym typeface="+mn-ea"/>
              </a:rPr>
              <a:t>as</a:t>
            </a:r>
            <a:r>
              <a:rPr sz="2400" spc="250" dirty="0">
                <a:latin typeface="Cochin" charset="0"/>
                <a:ea typeface="Cochin" charset="0"/>
                <a:cs typeface="Times New Roman"/>
                <a:sym typeface="+mn-ea"/>
              </a:rPr>
              <a:t> </a:t>
            </a:r>
            <a:r>
              <a:rPr sz="2400" spc="45" dirty="0">
                <a:latin typeface="Cochin" charset="0"/>
                <a:ea typeface="Cochin" charset="0"/>
                <a:cs typeface="Times New Roman"/>
                <a:sym typeface="+mn-ea"/>
              </a:rPr>
              <a:t>neural tube</a:t>
            </a:r>
            <a:r>
              <a:rPr sz="2400" spc="395" dirty="0">
                <a:latin typeface="Cochin" charset="0"/>
                <a:ea typeface="Cochin" charset="0"/>
                <a:cs typeface="Times New Roman"/>
                <a:sym typeface="+mn-ea"/>
              </a:rPr>
              <a:t> </a:t>
            </a:r>
            <a:r>
              <a:rPr sz="2400" spc="35" dirty="0">
                <a:latin typeface="Cochin" charset="0"/>
                <a:ea typeface="Cochin" charset="0"/>
                <a:cs typeface="Times New Roman"/>
                <a:sym typeface="+mn-ea"/>
              </a:rPr>
              <a:t>defect, </a:t>
            </a:r>
            <a:r>
              <a:rPr sz="2400" dirty="0">
                <a:latin typeface="Cochin" charset="0"/>
                <a:ea typeface="Cochin" charset="0"/>
                <a:cs typeface="Times New Roman"/>
                <a:sym typeface="+mn-ea"/>
              </a:rPr>
              <a:t>spontaneous</a:t>
            </a:r>
            <a:r>
              <a:rPr sz="2400" spc="-10" dirty="0">
                <a:latin typeface="Cochin" charset="0"/>
                <a:ea typeface="Cochin" charset="0"/>
                <a:cs typeface="Times New Roman"/>
                <a:sym typeface="+mn-ea"/>
              </a:rPr>
              <a:t> </a:t>
            </a:r>
            <a:r>
              <a:rPr sz="2400" dirty="0">
                <a:latin typeface="Cochin" charset="0"/>
                <a:ea typeface="Cochin" charset="0"/>
                <a:cs typeface="Times New Roman"/>
                <a:sym typeface="+mn-ea"/>
              </a:rPr>
              <a:t>abortion</a:t>
            </a:r>
            <a:r>
              <a:rPr sz="2400" spc="5" dirty="0">
                <a:latin typeface="Cochin" charset="0"/>
                <a:ea typeface="Cochin" charset="0"/>
                <a:cs typeface="Times New Roman"/>
                <a:sym typeface="+mn-ea"/>
              </a:rPr>
              <a:t> </a:t>
            </a:r>
            <a:r>
              <a:rPr sz="2400" dirty="0">
                <a:latin typeface="Cochin" charset="0"/>
                <a:ea typeface="Cochin" charset="0"/>
                <a:cs typeface="Times New Roman"/>
                <a:sym typeface="+mn-ea"/>
              </a:rPr>
              <a:t>or developmental </a:t>
            </a:r>
            <a:r>
              <a:rPr sz="2400" spc="-10" dirty="0">
                <a:latin typeface="Cochin" charset="0"/>
                <a:ea typeface="Cochin" charset="0"/>
                <a:cs typeface="Times New Roman"/>
                <a:sym typeface="+mn-ea"/>
              </a:rPr>
              <a:t>delays.</a:t>
            </a:r>
            <a:endParaRPr lang="en-AU" altLang="en-US" sz="2400">
              <a:latin typeface="Cochin" charset="0"/>
              <a:ea typeface="Cochin" charset="0"/>
            </a:endParaRPr>
          </a:p>
        </p:txBody>
      </p:sp>
      <p:sp>
        <p:nvSpPr>
          <p:cNvPr id="29" name="Text Box 28"/>
          <p:cNvSpPr txBox="1"/>
          <p:nvPr/>
        </p:nvSpPr>
        <p:spPr>
          <a:xfrm>
            <a:off x="220980" y="7138035"/>
            <a:ext cx="5770245" cy="2167890"/>
          </a:xfrm>
          <a:prstGeom prst="rect">
            <a:avLst/>
          </a:prstGeom>
          <a:noFill/>
        </p:spPr>
        <p:txBody>
          <a:bodyPr wrap="square" rtlCol="0">
            <a:noAutofit/>
          </a:bodyPr>
          <a:p>
            <a:pPr marL="247650" marR="5080" indent="0" algn="just" defTabSz="-635">
              <a:lnSpc>
                <a:spcPct val="103000"/>
              </a:lnSpc>
              <a:spcBef>
                <a:spcPts val="75"/>
              </a:spcBef>
              <a:buNone/>
              <a:tabLst>
                <a:tab pos="601345" algn="l"/>
                <a:tab pos="609600" algn="l"/>
                <a:tab pos="1094740" algn="l"/>
                <a:tab pos="2308860" algn="l"/>
                <a:tab pos="2835910" algn="l"/>
                <a:tab pos="4413250" algn="l"/>
                <a:tab pos="5417185" algn="l"/>
                <a:tab pos="5818505" algn="l"/>
                <a:tab pos="7146925" algn="l"/>
                <a:tab pos="8435340" algn="l"/>
                <a:tab pos="8710295" algn="l"/>
                <a:tab pos="9716770" algn="l"/>
                <a:tab pos="11731625" algn="l"/>
                <a:tab pos="12540615" algn="l"/>
                <a:tab pos="12999720" algn="l"/>
                <a:tab pos="13532485" algn="l"/>
                <a:tab pos="14484985" algn="l"/>
                <a:tab pos="15088235" algn="l"/>
                <a:tab pos="16464915" algn="l"/>
                <a:tab pos="18276570" algn="l"/>
              </a:tabLst>
            </a:pPr>
            <a:r>
              <a:rPr lang="en-AU" altLang="en-US" sz="2400">
                <a:latin typeface="Cochin" charset="0"/>
                <a:ea typeface="Cochin" charset="0"/>
              </a:rPr>
              <a:t>To investigate the embryological influence of inositol as a potential protective agent and compare its effectiveness with that of folic acid </a:t>
            </a:r>
            <a:endParaRPr lang="en-AU" altLang="en-US" sz="2400">
              <a:latin typeface="Cochin" charset="0"/>
              <a:ea typeface="Cochin"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additive="base">
                                        <p:cTn id="6" dur="1" fill="hold">
                                          <p:stCondLst>
                                            <p:cond delay="0"/>
                                          </p:stCondLst>
                                        </p:cTn>
                                        <p:tgtEl>
                                          <p:spTgt spid="11"/>
                                        </p:tgtEl>
                                        <p:attrNameLst>
                                          <p:attrName>style.visibility</p:attrName>
                                        </p:attrNameLst>
                                      </p:cBhvr>
                                      <p:to>
                                        <p:strVal val="visible"/>
                                      </p:to>
                                    </p:set>
                                    <p:animEffect transition="in" filter="fade">
                                      <p:cBhvr additive="base">
                                        <p:cTn id="7" dur="1000"/>
                                        <p:tgtEl>
                                          <p:spTgt spid="11"/>
                                        </p:tgtEl>
                                      </p:cBhvr>
                                    </p:animEffect>
                                    <p:anim calcmode="lin" valueType="num">
                                      <p:cBhvr additive="base">
                                        <p:cTn id="8" dur="1000" fill="hold"/>
                                        <p:tgtEl>
                                          <p:spTgt spid="11"/>
                                        </p:tgtEl>
                                        <p:attrNameLst>
                                          <p:attrName>ppt_x</p:attrName>
                                        </p:attrNameLst>
                                      </p:cBhvr>
                                      <p:tavLst>
                                        <p:tav tm="0" fmla="">
                                          <p:val>
                                            <p:strVal val="#ppt_x"/>
                                          </p:val>
                                        </p:tav>
                                        <p:tav tm="100000" fmla="">
                                          <p:val>
                                            <p:strVal val="#ppt_x"/>
                                          </p:val>
                                        </p:tav>
                                      </p:tavLst>
                                    </p:anim>
                                    <p:anim calcmode="lin" valueType="num">
                                      <p:cBhvr additive="base">
                                        <p:cTn id="9" dur="900" decel="100000" fill="hold"/>
                                        <p:tgtEl>
                                          <p:spTgt spid="11"/>
                                        </p:tgtEl>
                                        <p:attrNameLst>
                                          <p:attrName>ppt_y</p:attrName>
                                        </p:attrNameLst>
                                      </p:cBhvr>
                                      <p:tavLst>
                                        <p:tav tm="0" fmla="">
                                          <p:val>
                                            <p:strVal val="#ppt_y+1"/>
                                          </p:val>
                                        </p:tav>
                                        <p:tav tm="100000" fmla="">
                                          <p:val>
                                            <p:strVal val="#ppt_y-.03"/>
                                          </p:val>
                                        </p:tav>
                                      </p:tavLst>
                                    </p:anim>
                                    <p:anim calcmode="lin" valueType="num">
                                      <p:cBhvr additive="base">
                                        <p:cTn id="10" dur="100" accel="100000" fill="hold">
                                          <p:stCondLst>
                                            <p:cond delay="900"/>
                                          </p:stCondLst>
                                        </p:cTn>
                                        <p:tgtEl>
                                          <p:spTgt spid="11"/>
                                        </p:tgtEl>
                                        <p:attrNameLst>
                                          <p:attrName>ppt_y</p:attrName>
                                        </p:attrNameLst>
                                      </p:cBhvr>
                                      <p:tavLst>
                                        <p:tav tm="0" fmla="">
                                          <p:val>
                                            <p:strVal val="#ppt_y-.03"/>
                                          </p:val>
                                        </p:tav>
                                        <p:tav tm="100000" fmla="">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additive="base">
                                        <p:cTn id="14" dur="1" fill="hold">
                                          <p:stCondLst>
                                            <p:cond delay="0"/>
                                          </p:stCondLst>
                                        </p:cTn>
                                        <p:tgtEl>
                                          <p:spTgt spid="13"/>
                                        </p:tgtEl>
                                        <p:attrNameLst>
                                          <p:attrName>style.visibility</p:attrName>
                                        </p:attrNameLst>
                                      </p:cBhvr>
                                      <p:to>
                                        <p:strVal val="visible"/>
                                      </p:to>
                                    </p:set>
                                    <p:animEffect transition="in" filter="fade">
                                      <p:cBhvr additive="base">
                                        <p:cTn id="15" dur="1000"/>
                                        <p:tgtEl>
                                          <p:spTgt spid="13"/>
                                        </p:tgtEl>
                                      </p:cBhvr>
                                    </p:animEffect>
                                    <p:anim calcmode="lin" valueType="num">
                                      <p:cBhvr additive="base">
                                        <p:cTn id="16" dur="1000" fill="hold"/>
                                        <p:tgtEl>
                                          <p:spTgt spid="13"/>
                                        </p:tgtEl>
                                        <p:attrNameLst>
                                          <p:attrName>ppt_x</p:attrName>
                                        </p:attrNameLst>
                                      </p:cBhvr>
                                      <p:tavLst>
                                        <p:tav tm="0" fmla="">
                                          <p:val>
                                            <p:strVal val="#ppt_x"/>
                                          </p:val>
                                        </p:tav>
                                        <p:tav tm="100000" fmla="">
                                          <p:val>
                                            <p:strVal val="#ppt_x"/>
                                          </p:val>
                                        </p:tav>
                                      </p:tavLst>
                                    </p:anim>
                                    <p:anim calcmode="lin" valueType="num">
                                      <p:cBhvr additive="base">
                                        <p:cTn id="17" dur="900" decel="100000" fill="hold"/>
                                        <p:tgtEl>
                                          <p:spTgt spid="13"/>
                                        </p:tgtEl>
                                        <p:attrNameLst>
                                          <p:attrName>ppt_y</p:attrName>
                                        </p:attrNameLst>
                                      </p:cBhvr>
                                      <p:tavLst>
                                        <p:tav tm="0" fmla="">
                                          <p:val>
                                            <p:strVal val="#ppt_y+1"/>
                                          </p:val>
                                        </p:tav>
                                        <p:tav tm="100000" fmla="">
                                          <p:val>
                                            <p:strVal val="#ppt_y-.03"/>
                                          </p:val>
                                        </p:tav>
                                      </p:tavLst>
                                    </p:anim>
                                    <p:anim calcmode="lin" valueType="num">
                                      <p:cBhvr additive="base">
                                        <p:cTn id="18" dur="100" accel="100000" fill="hold">
                                          <p:stCondLst>
                                            <p:cond delay="900"/>
                                          </p:stCondLst>
                                        </p:cTn>
                                        <p:tgtEl>
                                          <p:spTgt spid="13"/>
                                        </p:tgtEl>
                                        <p:attrNameLst>
                                          <p:attrName>ppt_y</p:attrName>
                                        </p:attrNameLst>
                                      </p:cBhvr>
                                      <p:tavLst>
                                        <p:tav tm="0" fmla="">
                                          <p:val>
                                            <p:strVal val="#ppt_y-.03"/>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additive="base">
                                        <p:cTn id="22" dur="1" fill="hold">
                                          <p:stCondLst>
                                            <p:cond delay="0"/>
                                          </p:stCondLst>
                                        </p:cTn>
                                        <p:tgtEl>
                                          <p:spTgt spid="14"/>
                                        </p:tgtEl>
                                        <p:attrNameLst>
                                          <p:attrName>style.visibility</p:attrName>
                                        </p:attrNameLst>
                                      </p:cBhvr>
                                      <p:to>
                                        <p:strVal val="visible"/>
                                      </p:to>
                                    </p:set>
                                    <p:animEffect transition="in" filter="fade">
                                      <p:cBhvr additive="base">
                                        <p:cTn id="23" dur="1000"/>
                                        <p:tgtEl>
                                          <p:spTgt spid="14"/>
                                        </p:tgtEl>
                                      </p:cBhvr>
                                    </p:animEffect>
                                    <p:anim calcmode="lin" valueType="num">
                                      <p:cBhvr additive="base">
                                        <p:cTn id="24" dur="1000" fill="hold"/>
                                        <p:tgtEl>
                                          <p:spTgt spid="14"/>
                                        </p:tgtEl>
                                        <p:attrNameLst>
                                          <p:attrName>ppt_x</p:attrName>
                                        </p:attrNameLst>
                                      </p:cBhvr>
                                      <p:tavLst>
                                        <p:tav tm="0" fmla="">
                                          <p:val>
                                            <p:strVal val="#ppt_x"/>
                                          </p:val>
                                        </p:tav>
                                        <p:tav tm="100000" fmla="">
                                          <p:val>
                                            <p:strVal val="#ppt_x"/>
                                          </p:val>
                                        </p:tav>
                                      </p:tavLst>
                                    </p:anim>
                                    <p:anim calcmode="lin" valueType="num">
                                      <p:cBhvr additive="base">
                                        <p:cTn id="25" dur="900" decel="100000" fill="hold"/>
                                        <p:tgtEl>
                                          <p:spTgt spid="14"/>
                                        </p:tgtEl>
                                        <p:attrNameLst>
                                          <p:attrName>ppt_y</p:attrName>
                                        </p:attrNameLst>
                                      </p:cBhvr>
                                      <p:tavLst>
                                        <p:tav tm="0" fmla="">
                                          <p:val>
                                            <p:strVal val="#ppt_y+1"/>
                                          </p:val>
                                        </p:tav>
                                        <p:tav tm="100000" fmla="">
                                          <p:val>
                                            <p:strVal val="#ppt_y-.03"/>
                                          </p:val>
                                        </p:tav>
                                      </p:tavLst>
                                    </p:anim>
                                    <p:anim calcmode="lin" valueType="num">
                                      <p:cBhvr additive="base">
                                        <p:cTn id="26" dur="100" accel="100000" fill="hold">
                                          <p:stCondLst>
                                            <p:cond delay="900"/>
                                          </p:stCondLst>
                                        </p:cTn>
                                        <p:tgtEl>
                                          <p:spTgt spid="14"/>
                                        </p:tgtEl>
                                        <p:attrNameLst>
                                          <p:attrName>ppt_y</p:attrName>
                                        </p:attrNameLst>
                                      </p:cBhvr>
                                      <p:tavLst>
                                        <p:tav tm="0" fmla="">
                                          <p:val>
                                            <p:strVal val="#ppt_y-.03"/>
                                          </p:val>
                                        </p:tav>
                                        <p:tav tm="100000" fmla="">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additive="base">
                                        <p:cTn id="30" dur="1" fill="hold">
                                          <p:stCondLst>
                                            <p:cond delay="0"/>
                                          </p:stCondLst>
                                        </p:cTn>
                                        <p:tgtEl>
                                          <p:spTgt spid="26"/>
                                        </p:tgtEl>
                                        <p:attrNameLst>
                                          <p:attrName>style.visibility</p:attrName>
                                        </p:attrNameLst>
                                      </p:cBhvr>
                                      <p:to>
                                        <p:strVal val="visible"/>
                                      </p:to>
                                    </p:set>
                                    <p:animEffect transition="in" filter="fade">
                                      <p:cBhvr additive="base">
                                        <p:cTn id="31" dur="1000"/>
                                        <p:tgtEl>
                                          <p:spTgt spid="26"/>
                                        </p:tgtEl>
                                      </p:cBhvr>
                                    </p:animEffect>
                                    <p:anim calcmode="lin" valueType="num">
                                      <p:cBhvr additive="base">
                                        <p:cTn id="32" dur="1000" fill="hold"/>
                                        <p:tgtEl>
                                          <p:spTgt spid="26"/>
                                        </p:tgtEl>
                                        <p:attrNameLst>
                                          <p:attrName>ppt_x</p:attrName>
                                        </p:attrNameLst>
                                      </p:cBhvr>
                                      <p:tavLst>
                                        <p:tav tm="0" fmla="">
                                          <p:val>
                                            <p:strVal val="#ppt_x"/>
                                          </p:val>
                                        </p:tav>
                                        <p:tav tm="100000" fmla="">
                                          <p:val>
                                            <p:strVal val="#ppt_x"/>
                                          </p:val>
                                        </p:tav>
                                      </p:tavLst>
                                    </p:anim>
                                    <p:anim calcmode="lin" valueType="num">
                                      <p:cBhvr additive="base">
                                        <p:cTn id="33" dur="900" decel="100000" fill="hold"/>
                                        <p:tgtEl>
                                          <p:spTgt spid="26"/>
                                        </p:tgtEl>
                                        <p:attrNameLst>
                                          <p:attrName>ppt_y</p:attrName>
                                        </p:attrNameLst>
                                      </p:cBhvr>
                                      <p:tavLst>
                                        <p:tav tm="0" fmla="">
                                          <p:val>
                                            <p:strVal val="#ppt_y+1"/>
                                          </p:val>
                                        </p:tav>
                                        <p:tav tm="100000" fmla="">
                                          <p:val>
                                            <p:strVal val="#ppt_y-.03"/>
                                          </p:val>
                                        </p:tav>
                                      </p:tavLst>
                                    </p:anim>
                                    <p:anim calcmode="lin" valueType="num">
                                      <p:cBhvr additive="base">
                                        <p:cTn id="34" dur="100" accel="100000" fill="hold">
                                          <p:stCondLst>
                                            <p:cond delay="900"/>
                                          </p:stCondLst>
                                        </p:cTn>
                                        <p:tgtEl>
                                          <p:spTgt spid="26"/>
                                        </p:tgtEl>
                                        <p:attrNameLst>
                                          <p:attrName>ppt_y</p:attrName>
                                        </p:attrNameLst>
                                      </p:cBhvr>
                                      <p:tavLst>
                                        <p:tav tm="0" fmla="">
                                          <p:val>
                                            <p:strVal val="#ppt_y-.03"/>
                                          </p:val>
                                        </p:tav>
                                        <p:tav tm="100000" fmla="">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additive="base">
                                        <p:cTn id="38" dur="1" fill="hold">
                                          <p:stCondLst>
                                            <p:cond delay="0"/>
                                          </p:stCondLst>
                                        </p:cTn>
                                        <p:tgtEl>
                                          <p:spTgt spid="29"/>
                                        </p:tgtEl>
                                        <p:attrNameLst>
                                          <p:attrName>style.visibility</p:attrName>
                                        </p:attrNameLst>
                                      </p:cBhvr>
                                      <p:to>
                                        <p:strVal val="visible"/>
                                      </p:to>
                                    </p:set>
                                    <p:animEffect transition="in" filter="fade">
                                      <p:cBhvr additive="base">
                                        <p:cTn id="39" dur="1000"/>
                                        <p:tgtEl>
                                          <p:spTgt spid="29"/>
                                        </p:tgtEl>
                                      </p:cBhvr>
                                    </p:animEffect>
                                    <p:anim calcmode="lin" valueType="num">
                                      <p:cBhvr additive="base">
                                        <p:cTn id="40" dur="1000" fill="hold"/>
                                        <p:tgtEl>
                                          <p:spTgt spid="29"/>
                                        </p:tgtEl>
                                        <p:attrNameLst>
                                          <p:attrName>ppt_x</p:attrName>
                                        </p:attrNameLst>
                                      </p:cBhvr>
                                      <p:tavLst>
                                        <p:tav tm="0" fmla="">
                                          <p:val>
                                            <p:strVal val="#ppt_x"/>
                                          </p:val>
                                        </p:tav>
                                        <p:tav tm="100000" fmla="">
                                          <p:val>
                                            <p:strVal val="#ppt_x"/>
                                          </p:val>
                                        </p:tav>
                                      </p:tavLst>
                                    </p:anim>
                                    <p:anim calcmode="lin" valueType="num">
                                      <p:cBhvr additive="base">
                                        <p:cTn id="41" dur="900" decel="100000" fill="hold"/>
                                        <p:tgtEl>
                                          <p:spTgt spid="29"/>
                                        </p:tgtEl>
                                        <p:attrNameLst>
                                          <p:attrName>ppt_y</p:attrName>
                                        </p:attrNameLst>
                                      </p:cBhvr>
                                      <p:tavLst>
                                        <p:tav tm="0" fmla="">
                                          <p:val>
                                            <p:strVal val="#ppt_y+1"/>
                                          </p:val>
                                        </p:tav>
                                        <p:tav tm="100000" fmla="">
                                          <p:val>
                                            <p:strVal val="#ppt_y-.03"/>
                                          </p:val>
                                        </p:tav>
                                      </p:tavLst>
                                    </p:anim>
                                    <p:anim calcmode="lin" valueType="num">
                                      <p:cBhvr additive="base">
                                        <p:cTn id="42" dur="100" accel="100000" fill="hold">
                                          <p:stCondLst>
                                            <p:cond delay="900"/>
                                          </p:stCondLst>
                                        </p:cTn>
                                        <p:tgtEl>
                                          <p:spTgt spid="29"/>
                                        </p:tgtEl>
                                        <p:attrNameLst>
                                          <p:attrName>ppt_y</p:attrName>
                                        </p:attrNameLst>
                                      </p:cBhvr>
                                      <p:tavLst>
                                        <p:tav tm="0" fmla="">
                                          <p:val>
                                            <p:strVal val="#ppt_y-.03"/>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additive="base">
                                        <p:cTn id="46" dur="1" fill="hold">
                                          <p:stCondLst>
                                            <p:cond delay="0"/>
                                          </p:stCondLst>
                                        </p:cTn>
                                        <p:tgtEl>
                                          <p:spTgt spid="27"/>
                                        </p:tgtEl>
                                        <p:attrNameLst>
                                          <p:attrName>style.visibility</p:attrName>
                                        </p:attrNameLst>
                                      </p:cBhvr>
                                      <p:to>
                                        <p:strVal val="visible"/>
                                      </p:to>
                                    </p:set>
                                    <p:animEffect transition="in" filter="fade">
                                      <p:cBhvr additive="base">
                                        <p:cTn id="47" dur="1000"/>
                                        <p:tgtEl>
                                          <p:spTgt spid="27"/>
                                        </p:tgtEl>
                                      </p:cBhvr>
                                    </p:animEffect>
                                    <p:anim calcmode="lin" valueType="num">
                                      <p:cBhvr additive="base">
                                        <p:cTn id="48" dur="1000" fill="hold"/>
                                        <p:tgtEl>
                                          <p:spTgt spid="27"/>
                                        </p:tgtEl>
                                        <p:attrNameLst>
                                          <p:attrName>ppt_x</p:attrName>
                                        </p:attrNameLst>
                                      </p:cBhvr>
                                      <p:tavLst>
                                        <p:tav tm="0" fmla="">
                                          <p:val>
                                            <p:strVal val="#ppt_x"/>
                                          </p:val>
                                        </p:tav>
                                        <p:tav tm="100000" fmla="">
                                          <p:val>
                                            <p:strVal val="#ppt_x"/>
                                          </p:val>
                                        </p:tav>
                                      </p:tavLst>
                                    </p:anim>
                                    <p:anim calcmode="lin" valueType="num">
                                      <p:cBhvr additive="base">
                                        <p:cTn id="49" dur="900" decel="100000" fill="hold"/>
                                        <p:tgtEl>
                                          <p:spTgt spid="27"/>
                                        </p:tgtEl>
                                        <p:attrNameLst>
                                          <p:attrName>ppt_y</p:attrName>
                                        </p:attrNameLst>
                                      </p:cBhvr>
                                      <p:tavLst>
                                        <p:tav tm="0" fmla="">
                                          <p:val>
                                            <p:strVal val="#ppt_y+1"/>
                                          </p:val>
                                        </p:tav>
                                        <p:tav tm="100000" fmla="">
                                          <p:val>
                                            <p:strVal val="#ppt_y-.03"/>
                                          </p:val>
                                        </p:tav>
                                      </p:tavLst>
                                    </p:anim>
                                    <p:anim calcmode="lin" valueType="num">
                                      <p:cBhvr additive="base">
                                        <p:cTn id="50" dur="100" accel="100000" fill="hold">
                                          <p:stCondLst>
                                            <p:cond delay="900"/>
                                          </p:stCondLst>
                                        </p:cTn>
                                        <p:tgtEl>
                                          <p:spTgt spid="27"/>
                                        </p:tgtEl>
                                        <p:attrNameLst>
                                          <p:attrName>ppt_y</p:attrName>
                                        </p:attrNameLst>
                                      </p:cBhvr>
                                      <p:tavLst>
                                        <p:tav tm="0" fmla="">
                                          <p:val>
                                            <p:strVal val="#ppt_y-.03"/>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26" grpId="0"/>
      <p:bldP spid="29"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ph type="title"/>
          </p:nvPr>
        </p:nvSpPr>
        <p:spPr>
          <a:xfrm>
            <a:off x="8840470" y="485140"/>
            <a:ext cx="3608705" cy="561340"/>
          </a:xfrm>
          <a:prstGeom prst="rect">
            <a:avLst/>
          </a:prstGeom>
        </p:spPr>
        <p:txBody>
          <a:bodyPr vert="horz" wrap="square" lIns="0" tIns="12700" rIns="0" bIns="0" rtlCol="0">
            <a:spAutoFit/>
          </a:bodyPr>
          <a:lstStyle/>
          <a:p>
            <a:pPr marL="12700">
              <a:lnSpc>
                <a:spcPct val="100000"/>
              </a:lnSpc>
              <a:spcBef>
                <a:spcPts val="100"/>
              </a:spcBef>
            </a:pPr>
            <a:r>
              <a:rPr i="0" spc="-10" dirty="0">
                <a:latin typeface="Cochin" charset="0"/>
                <a:ea typeface="Cochin" charset="0"/>
              </a:rPr>
              <a:t>Methodology</a:t>
            </a:r>
            <a:endParaRPr i="0" spc="-10" dirty="0">
              <a:latin typeface="Cochin" charset="0"/>
              <a:ea typeface="Cochin" charset="0"/>
            </a:endParaRPr>
          </a:p>
        </p:txBody>
      </p:sp>
      <p:pic>
        <p:nvPicPr>
          <p:cNvPr id="4" name="object 4"/>
          <p:cNvPicPr/>
          <p:nvPr/>
        </p:nvPicPr>
        <p:blipFill>
          <a:blip r:embed="rId1" cstate="print"/>
          <a:stretch>
            <a:fillRect/>
          </a:stretch>
        </p:blipFill>
        <p:spPr>
          <a:xfrm>
            <a:off x="444500" y="522605"/>
            <a:ext cx="3253740" cy="2764790"/>
          </a:xfrm>
          <a:prstGeom prst="rect">
            <a:avLst/>
          </a:prstGeom>
        </p:spPr>
      </p:pic>
      <p:pic>
        <p:nvPicPr>
          <p:cNvPr id="5" name="object 5"/>
          <p:cNvPicPr/>
          <p:nvPr/>
        </p:nvPicPr>
        <p:blipFill>
          <a:blip r:embed="rId2" cstate="print"/>
          <a:stretch>
            <a:fillRect/>
          </a:stretch>
        </p:blipFill>
        <p:spPr>
          <a:xfrm>
            <a:off x="16072485" y="7739380"/>
            <a:ext cx="3334385" cy="2971800"/>
          </a:xfrm>
          <a:prstGeom prst="rect">
            <a:avLst/>
          </a:prstGeom>
        </p:spPr>
      </p:pic>
      <p:pic>
        <p:nvPicPr>
          <p:cNvPr id="6" name="object 6"/>
          <p:cNvPicPr/>
          <p:nvPr/>
        </p:nvPicPr>
        <p:blipFill>
          <a:blip r:embed="rId3" cstate="print"/>
          <a:stretch>
            <a:fillRect/>
          </a:stretch>
        </p:blipFill>
        <p:spPr>
          <a:xfrm>
            <a:off x="727075" y="8246745"/>
            <a:ext cx="2945765" cy="2719070"/>
          </a:xfrm>
          <a:prstGeom prst="rect">
            <a:avLst/>
          </a:prstGeom>
        </p:spPr>
      </p:pic>
      <p:sp>
        <p:nvSpPr>
          <p:cNvPr id="2" name="PA-任意多边形 2"/>
          <p:cNvSpPr/>
          <p:nvPr>
            <p:custDataLst>
              <p:tags r:id="rId4"/>
            </p:custDataLst>
          </p:nvPr>
        </p:nvSpPr>
        <p:spPr>
          <a:xfrm>
            <a:off x="2453640" y="3980815"/>
            <a:ext cx="15197455" cy="3348355"/>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38100" cap="flat" cmpd="sng">
            <a:solidFill>
              <a:schemeClr val="accent5"/>
            </a:solidFill>
            <a:prstDash val="dashDot"/>
            <a:round/>
            <a:headEnd type="none" w="med" len="med"/>
            <a:tailEnd type="none" w="med" len="med"/>
          </a:ln>
        </p:spPr>
        <p:txBody>
          <a:bodyPr anchor="ctr"/>
          <a:lstStyle/>
          <a:p>
            <a:pPr algn="ctr"/>
            <a:endParaRPr>
              <a:latin typeface="Source Han Sans K Medium" pitchFamily="34" charset="-128"/>
              <a:ea typeface="Source Han Sans K Medium" pitchFamily="34" charset="-128"/>
              <a:sym typeface="Source Han Sans K Medium" pitchFamily="34" charset="-128"/>
            </a:endParaRPr>
          </a:p>
        </p:txBody>
      </p:sp>
      <p:sp>
        <p:nvSpPr>
          <p:cNvPr id="12" name="PA-椭圆 7"/>
          <p:cNvSpPr/>
          <p:nvPr>
            <p:custDataLst>
              <p:tags r:id="rId5"/>
            </p:custDataLst>
          </p:nvPr>
        </p:nvSpPr>
        <p:spPr>
          <a:xfrm>
            <a:off x="2106295" y="5534025"/>
            <a:ext cx="941070" cy="993140"/>
          </a:xfrm>
          <a:prstGeom prst="ellipse">
            <a:avLst/>
          </a:prstGeom>
          <a:solidFill>
            <a:schemeClr val="accent1"/>
          </a:solidFill>
          <a:ln>
            <a:noFill/>
          </a:ln>
        </p:spPr>
        <p:txBody>
          <a:bodyPr anchor="ctr"/>
          <a:lstStyle/>
          <a:p>
            <a:pPr algn="ctr"/>
            <a:endParaRPr>
              <a:latin typeface="Source Han Sans K Medium" pitchFamily="34" charset="-128"/>
              <a:ea typeface="Source Han Sans K Medium" pitchFamily="34" charset="-128"/>
              <a:sym typeface="Source Han Sans K Medium" pitchFamily="34" charset="-128"/>
            </a:endParaRPr>
          </a:p>
        </p:txBody>
      </p:sp>
      <p:sp>
        <p:nvSpPr>
          <p:cNvPr id="15" name="PA-椭圆 6"/>
          <p:cNvSpPr/>
          <p:nvPr>
            <p:custDataLst>
              <p:tags r:id="rId6"/>
            </p:custDataLst>
          </p:nvPr>
        </p:nvSpPr>
        <p:spPr>
          <a:xfrm>
            <a:off x="4963160" y="3494405"/>
            <a:ext cx="898525" cy="795655"/>
          </a:xfrm>
          <a:prstGeom prst="ellipse">
            <a:avLst/>
          </a:prstGeom>
          <a:solidFill>
            <a:schemeClr val="accent3"/>
          </a:solidFill>
          <a:ln>
            <a:noFill/>
          </a:ln>
        </p:spPr>
        <p:txBody>
          <a:bodyPr anchor="ctr"/>
          <a:lstStyle/>
          <a:p>
            <a:pPr algn="ctr"/>
            <a:endParaRPr dirty="0">
              <a:latin typeface="Source Han Sans K Medium" pitchFamily="34" charset="-128"/>
              <a:ea typeface="Source Han Sans K Medium" pitchFamily="34" charset="-128"/>
              <a:sym typeface="Source Han Sans K Medium" pitchFamily="34" charset="-128"/>
            </a:endParaRPr>
          </a:p>
        </p:txBody>
      </p:sp>
      <p:sp>
        <p:nvSpPr>
          <p:cNvPr id="22" name="PA-椭圆 6"/>
          <p:cNvSpPr/>
          <p:nvPr>
            <p:custDataLst>
              <p:tags r:id="rId7"/>
            </p:custDataLst>
          </p:nvPr>
        </p:nvSpPr>
        <p:spPr>
          <a:xfrm>
            <a:off x="7941945" y="3494405"/>
            <a:ext cx="898525" cy="795655"/>
          </a:xfrm>
          <a:prstGeom prst="ellipse">
            <a:avLst/>
          </a:prstGeom>
          <a:solidFill>
            <a:schemeClr val="accent3"/>
          </a:solidFill>
          <a:ln>
            <a:noFill/>
          </a:ln>
        </p:spPr>
        <p:txBody>
          <a:bodyPr anchor="ctr"/>
          <a:lstStyle/>
          <a:p>
            <a:pPr algn="ctr"/>
            <a:endParaRPr dirty="0">
              <a:latin typeface="Source Han Sans K Medium" pitchFamily="34" charset="-128"/>
              <a:ea typeface="Source Han Sans K Medium" pitchFamily="34" charset="-128"/>
              <a:sym typeface="Source Han Sans K Medium" pitchFamily="34" charset="-128"/>
            </a:endParaRPr>
          </a:p>
        </p:txBody>
      </p:sp>
      <p:sp>
        <p:nvSpPr>
          <p:cNvPr id="30" name="PA-椭圆 6"/>
          <p:cNvSpPr/>
          <p:nvPr>
            <p:custDataLst>
              <p:tags r:id="rId8"/>
            </p:custDataLst>
          </p:nvPr>
        </p:nvSpPr>
        <p:spPr>
          <a:xfrm>
            <a:off x="11046460" y="3597275"/>
            <a:ext cx="898525" cy="795655"/>
          </a:xfrm>
          <a:prstGeom prst="ellipse">
            <a:avLst/>
          </a:prstGeom>
          <a:solidFill>
            <a:schemeClr val="accent3"/>
          </a:solidFill>
          <a:ln>
            <a:noFill/>
          </a:ln>
        </p:spPr>
        <p:txBody>
          <a:bodyPr anchor="ctr"/>
          <a:lstStyle/>
          <a:p>
            <a:pPr algn="ctr"/>
            <a:endParaRPr dirty="0">
              <a:latin typeface="Source Han Sans K Medium" pitchFamily="34" charset="-128"/>
              <a:ea typeface="Source Han Sans K Medium" pitchFamily="34" charset="-128"/>
              <a:sym typeface="Source Han Sans K Medium" pitchFamily="34" charset="-128"/>
            </a:endParaRPr>
          </a:p>
        </p:txBody>
      </p:sp>
      <p:sp>
        <p:nvSpPr>
          <p:cNvPr id="31" name="PA-椭圆 6"/>
          <p:cNvSpPr/>
          <p:nvPr>
            <p:custDataLst>
              <p:tags r:id="rId9"/>
            </p:custDataLst>
          </p:nvPr>
        </p:nvSpPr>
        <p:spPr>
          <a:xfrm>
            <a:off x="14057630" y="3597275"/>
            <a:ext cx="898525" cy="795655"/>
          </a:xfrm>
          <a:prstGeom prst="ellipse">
            <a:avLst/>
          </a:prstGeom>
          <a:solidFill>
            <a:schemeClr val="accent3"/>
          </a:solidFill>
          <a:ln>
            <a:noFill/>
          </a:ln>
        </p:spPr>
        <p:txBody>
          <a:bodyPr anchor="ctr"/>
          <a:lstStyle/>
          <a:p>
            <a:pPr algn="ctr"/>
            <a:endParaRPr dirty="0">
              <a:latin typeface="Source Han Sans K Medium" pitchFamily="34" charset="-128"/>
              <a:ea typeface="Source Han Sans K Medium" pitchFamily="34" charset="-128"/>
              <a:sym typeface="Source Han Sans K Medium" pitchFamily="34" charset="-128"/>
            </a:endParaRPr>
          </a:p>
        </p:txBody>
      </p:sp>
      <p:sp>
        <p:nvSpPr>
          <p:cNvPr id="38" name="PA-椭圆 5"/>
          <p:cNvSpPr/>
          <p:nvPr>
            <p:custDataLst>
              <p:tags r:id="rId10"/>
            </p:custDataLst>
          </p:nvPr>
        </p:nvSpPr>
        <p:spPr>
          <a:xfrm flipV="1">
            <a:off x="17205960" y="5513705"/>
            <a:ext cx="924560" cy="802640"/>
          </a:xfrm>
          <a:prstGeom prst="ellipse">
            <a:avLst/>
          </a:prstGeom>
          <a:solidFill>
            <a:schemeClr val="accent4"/>
          </a:solidFill>
          <a:ln>
            <a:noFill/>
          </a:ln>
        </p:spPr>
        <p:txBody>
          <a:bodyPr anchor="ctr"/>
          <a:lstStyle/>
          <a:p>
            <a:pPr algn="ctr"/>
            <a:endParaRPr>
              <a:latin typeface="Source Han Sans K Medium" pitchFamily="34" charset="-128"/>
              <a:ea typeface="Source Han Sans K Medium" pitchFamily="34" charset="-128"/>
              <a:sym typeface="Source Han Sans K Medium" pitchFamily="34" charset="-128"/>
            </a:endParaRPr>
          </a:p>
        </p:txBody>
      </p:sp>
      <p:sp>
        <p:nvSpPr>
          <p:cNvPr id="39" name="PA-椭圆 5"/>
          <p:cNvSpPr/>
          <p:nvPr>
            <p:custDataLst>
              <p:tags r:id="rId11"/>
            </p:custDataLst>
          </p:nvPr>
        </p:nvSpPr>
        <p:spPr>
          <a:xfrm flipV="1">
            <a:off x="14057630" y="6981190"/>
            <a:ext cx="924560" cy="802640"/>
          </a:xfrm>
          <a:prstGeom prst="ellipse">
            <a:avLst/>
          </a:prstGeom>
          <a:solidFill>
            <a:schemeClr val="accent4"/>
          </a:solidFill>
          <a:ln>
            <a:noFill/>
          </a:ln>
        </p:spPr>
        <p:txBody>
          <a:bodyPr anchor="ctr"/>
          <a:lstStyle/>
          <a:p>
            <a:pPr algn="ctr"/>
            <a:endParaRPr>
              <a:latin typeface="Source Han Sans K Medium" pitchFamily="34" charset="-128"/>
              <a:ea typeface="Source Han Sans K Medium" pitchFamily="34" charset="-128"/>
              <a:sym typeface="Source Han Sans K Medium" pitchFamily="34" charset="-128"/>
            </a:endParaRPr>
          </a:p>
        </p:txBody>
      </p:sp>
      <p:sp>
        <p:nvSpPr>
          <p:cNvPr id="40" name="PA-椭圆 5"/>
          <p:cNvSpPr/>
          <p:nvPr>
            <p:custDataLst>
              <p:tags r:id="rId12"/>
            </p:custDataLst>
          </p:nvPr>
        </p:nvSpPr>
        <p:spPr>
          <a:xfrm flipV="1">
            <a:off x="11020425" y="6981190"/>
            <a:ext cx="924560" cy="802640"/>
          </a:xfrm>
          <a:prstGeom prst="ellipse">
            <a:avLst/>
          </a:prstGeom>
          <a:solidFill>
            <a:schemeClr val="accent4"/>
          </a:solidFill>
          <a:ln>
            <a:noFill/>
          </a:ln>
        </p:spPr>
        <p:txBody>
          <a:bodyPr anchor="ctr"/>
          <a:lstStyle/>
          <a:p>
            <a:pPr algn="ctr"/>
            <a:endParaRPr>
              <a:latin typeface="Source Han Sans K Medium" pitchFamily="34" charset="-128"/>
              <a:ea typeface="Source Han Sans K Medium" pitchFamily="34" charset="-128"/>
              <a:sym typeface="Source Han Sans K Medium" pitchFamily="34" charset="-128"/>
            </a:endParaRPr>
          </a:p>
        </p:txBody>
      </p:sp>
      <p:sp>
        <p:nvSpPr>
          <p:cNvPr id="41" name="PA-椭圆 5"/>
          <p:cNvSpPr/>
          <p:nvPr>
            <p:custDataLst>
              <p:tags r:id="rId13"/>
            </p:custDataLst>
          </p:nvPr>
        </p:nvSpPr>
        <p:spPr>
          <a:xfrm flipV="1">
            <a:off x="7915910" y="6981190"/>
            <a:ext cx="924560" cy="802640"/>
          </a:xfrm>
          <a:prstGeom prst="ellipse">
            <a:avLst/>
          </a:prstGeom>
          <a:solidFill>
            <a:schemeClr val="accent4"/>
          </a:solidFill>
          <a:ln>
            <a:noFill/>
          </a:ln>
        </p:spPr>
        <p:txBody>
          <a:bodyPr anchor="ctr"/>
          <a:lstStyle/>
          <a:p>
            <a:pPr algn="ctr"/>
            <a:endParaRPr>
              <a:latin typeface="Source Han Sans K Medium" pitchFamily="34" charset="-128"/>
              <a:ea typeface="Source Han Sans K Medium" pitchFamily="34" charset="-128"/>
              <a:sym typeface="Source Han Sans K Medium" pitchFamily="34" charset="-128"/>
            </a:endParaRPr>
          </a:p>
        </p:txBody>
      </p:sp>
      <p:sp>
        <p:nvSpPr>
          <p:cNvPr id="44" name="PA-文本框 34"/>
          <p:cNvSpPr txBox="1"/>
          <p:nvPr>
            <p:custDataLst>
              <p:tags r:id="rId14"/>
            </p:custDataLst>
          </p:nvPr>
        </p:nvSpPr>
        <p:spPr>
          <a:xfrm>
            <a:off x="2261870" y="5774690"/>
            <a:ext cx="527685" cy="461645"/>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01</a:t>
            </a:r>
            <a:endParaRPr lang="zh-CN" altLang="en-US" sz="2400" b="1" dirty="0">
              <a:solidFill>
                <a:schemeClr val="bg1"/>
              </a:solidFill>
              <a:latin typeface="Arial" charset="0"/>
              <a:cs typeface="Arial" charset="0"/>
            </a:endParaRPr>
          </a:p>
        </p:txBody>
      </p:sp>
      <p:sp>
        <p:nvSpPr>
          <p:cNvPr id="47" name="PA-文本框 34"/>
          <p:cNvSpPr txBox="1"/>
          <p:nvPr>
            <p:custDataLst>
              <p:tags r:id="rId15"/>
            </p:custDataLst>
          </p:nvPr>
        </p:nvSpPr>
        <p:spPr>
          <a:xfrm>
            <a:off x="5178108" y="3686810"/>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2</a:t>
            </a:r>
            <a:endParaRPr lang="en-AU" altLang="en-US" sz="2400" b="1" dirty="0">
              <a:solidFill>
                <a:schemeClr val="bg1"/>
              </a:solidFill>
              <a:latin typeface="Arial" charset="0"/>
              <a:cs typeface="Arial" charset="0"/>
            </a:endParaRPr>
          </a:p>
        </p:txBody>
      </p:sp>
      <p:sp>
        <p:nvSpPr>
          <p:cNvPr id="50" name="PA-文本框 34"/>
          <p:cNvSpPr txBox="1"/>
          <p:nvPr>
            <p:custDataLst>
              <p:tags r:id="rId16"/>
            </p:custDataLst>
          </p:nvPr>
        </p:nvSpPr>
        <p:spPr>
          <a:xfrm>
            <a:off x="8116253" y="3712845"/>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3</a:t>
            </a:r>
            <a:endParaRPr lang="en-AU" altLang="en-US" sz="2400" b="1" dirty="0">
              <a:solidFill>
                <a:schemeClr val="bg1"/>
              </a:solidFill>
              <a:latin typeface="Arial" charset="0"/>
              <a:cs typeface="Arial" charset="0"/>
            </a:endParaRPr>
          </a:p>
        </p:txBody>
      </p:sp>
      <p:sp>
        <p:nvSpPr>
          <p:cNvPr id="54" name="PA-文本框 34"/>
          <p:cNvSpPr txBox="1"/>
          <p:nvPr>
            <p:custDataLst>
              <p:tags r:id="rId17"/>
            </p:custDataLst>
          </p:nvPr>
        </p:nvSpPr>
        <p:spPr>
          <a:xfrm>
            <a:off x="11363643" y="3764280"/>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4</a:t>
            </a:r>
            <a:endParaRPr lang="en-AU" altLang="en-US" sz="2400" b="1" dirty="0">
              <a:solidFill>
                <a:schemeClr val="bg1"/>
              </a:solidFill>
              <a:latin typeface="Arial" charset="0"/>
              <a:cs typeface="Arial" charset="0"/>
            </a:endParaRPr>
          </a:p>
        </p:txBody>
      </p:sp>
      <p:sp>
        <p:nvSpPr>
          <p:cNvPr id="56" name="PA-文本框 34"/>
          <p:cNvSpPr txBox="1"/>
          <p:nvPr>
            <p:custDataLst>
              <p:tags r:id="rId18"/>
            </p:custDataLst>
          </p:nvPr>
        </p:nvSpPr>
        <p:spPr>
          <a:xfrm>
            <a:off x="14353858" y="3841750"/>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5</a:t>
            </a:r>
            <a:endParaRPr lang="en-AU" altLang="en-US" sz="2400" b="1" dirty="0">
              <a:solidFill>
                <a:schemeClr val="bg1"/>
              </a:solidFill>
              <a:latin typeface="Arial" charset="0"/>
              <a:cs typeface="Arial" charset="0"/>
            </a:endParaRPr>
          </a:p>
        </p:txBody>
      </p:sp>
      <p:sp>
        <p:nvSpPr>
          <p:cNvPr id="58" name="PA-文本框 34"/>
          <p:cNvSpPr txBox="1"/>
          <p:nvPr>
            <p:custDataLst>
              <p:tags r:id="rId19"/>
            </p:custDataLst>
          </p:nvPr>
        </p:nvSpPr>
        <p:spPr>
          <a:xfrm>
            <a:off x="17549813" y="5774690"/>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6</a:t>
            </a:r>
            <a:endParaRPr lang="en-AU" altLang="en-US" sz="2400" b="1" dirty="0">
              <a:solidFill>
                <a:schemeClr val="bg1"/>
              </a:solidFill>
              <a:latin typeface="Arial" charset="0"/>
              <a:cs typeface="Arial" charset="0"/>
            </a:endParaRPr>
          </a:p>
        </p:txBody>
      </p:sp>
      <p:sp>
        <p:nvSpPr>
          <p:cNvPr id="61" name="PA-文本框 34"/>
          <p:cNvSpPr txBox="1"/>
          <p:nvPr>
            <p:custDataLst>
              <p:tags r:id="rId20"/>
            </p:custDataLst>
          </p:nvPr>
        </p:nvSpPr>
        <p:spPr>
          <a:xfrm>
            <a:off x="14405293" y="7192010"/>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7</a:t>
            </a:r>
            <a:endParaRPr lang="en-AU" altLang="en-US" sz="2400" b="1" dirty="0">
              <a:solidFill>
                <a:schemeClr val="bg1"/>
              </a:solidFill>
              <a:latin typeface="Arial" charset="0"/>
              <a:cs typeface="Arial" charset="0"/>
            </a:endParaRPr>
          </a:p>
        </p:txBody>
      </p:sp>
      <p:sp>
        <p:nvSpPr>
          <p:cNvPr id="64" name="PA-文本框 34"/>
          <p:cNvSpPr txBox="1"/>
          <p:nvPr>
            <p:custDataLst>
              <p:tags r:id="rId21"/>
            </p:custDataLst>
          </p:nvPr>
        </p:nvSpPr>
        <p:spPr>
          <a:xfrm>
            <a:off x="11209338" y="7218045"/>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8</a:t>
            </a:r>
            <a:endParaRPr lang="en-AU" altLang="en-US" sz="2400" b="1" dirty="0">
              <a:solidFill>
                <a:schemeClr val="bg1"/>
              </a:solidFill>
              <a:latin typeface="Arial" charset="0"/>
              <a:cs typeface="Arial" charset="0"/>
            </a:endParaRPr>
          </a:p>
        </p:txBody>
      </p:sp>
      <p:sp>
        <p:nvSpPr>
          <p:cNvPr id="68" name="PA-文本框 34"/>
          <p:cNvSpPr txBox="1"/>
          <p:nvPr>
            <p:custDataLst>
              <p:tags r:id="rId22"/>
            </p:custDataLst>
          </p:nvPr>
        </p:nvSpPr>
        <p:spPr>
          <a:xfrm>
            <a:off x="8064818" y="7063105"/>
            <a:ext cx="520700" cy="457200"/>
          </a:xfrm>
          <a:prstGeom prst="rect">
            <a:avLst/>
          </a:prstGeom>
          <a:noFill/>
        </p:spPr>
        <p:txBody>
          <a:bodyPr wrap="none" rtlCol="0">
            <a:spAutoFit/>
          </a:bodyPr>
          <a:lstStyle/>
          <a:p>
            <a:pPr algn="ctr"/>
            <a:r>
              <a:rPr lang="en-US" altLang="zh-CN" sz="2400" b="1" dirty="0">
                <a:solidFill>
                  <a:schemeClr val="bg1"/>
                </a:solidFill>
                <a:latin typeface="Arial" charset="0"/>
                <a:cs typeface="Arial" charset="0"/>
              </a:rPr>
              <a:t>0</a:t>
            </a:r>
            <a:r>
              <a:rPr lang="en-AU" altLang="en-US" sz="2400" b="1" dirty="0">
                <a:solidFill>
                  <a:schemeClr val="bg1"/>
                </a:solidFill>
                <a:latin typeface="Arial" charset="0"/>
                <a:cs typeface="Arial" charset="0"/>
              </a:rPr>
              <a:t>9</a:t>
            </a:r>
            <a:endParaRPr lang="en-AU" altLang="en-US" sz="2400" b="1" dirty="0">
              <a:solidFill>
                <a:schemeClr val="bg1"/>
              </a:solidFill>
              <a:latin typeface="Arial" charset="0"/>
              <a:cs typeface="Arial" charset="0"/>
            </a:endParaRPr>
          </a:p>
        </p:txBody>
      </p:sp>
      <p:sp>
        <p:nvSpPr>
          <p:cNvPr id="69" name="object 3"/>
          <p:cNvSpPr txBox="1"/>
          <p:nvPr/>
        </p:nvSpPr>
        <p:spPr>
          <a:xfrm>
            <a:off x="1569720" y="6767830"/>
            <a:ext cx="296481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Egg preparation</a:t>
            </a:r>
            <a:endParaRPr lang="en-AU" sz="3200" i="0" spc="-10" dirty="0">
              <a:latin typeface="Cochin" charset="0"/>
              <a:ea typeface="Cochin" charset="0"/>
            </a:endParaRPr>
          </a:p>
        </p:txBody>
      </p:sp>
      <p:sp>
        <p:nvSpPr>
          <p:cNvPr id="70" name="object 3"/>
          <p:cNvSpPr txBox="1"/>
          <p:nvPr/>
        </p:nvSpPr>
        <p:spPr>
          <a:xfrm>
            <a:off x="4456430" y="2726055"/>
            <a:ext cx="278447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Candling</a:t>
            </a:r>
            <a:endParaRPr lang="en-AU" sz="3200" i="0" spc="-10" dirty="0">
              <a:latin typeface="Cochin" charset="0"/>
              <a:ea typeface="Cochin" charset="0"/>
            </a:endParaRPr>
          </a:p>
        </p:txBody>
      </p:sp>
      <p:sp>
        <p:nvSpPr>
          <p:cNvPr id="71" name="object 3"/>
          <p:cNvSpPr txBox="1"/>
          <p:nvPr/>
        </p:nvSpPr>
        <p:spPr>
          <a:xfrm>
            <a:off x="7240905" y="4392930"/>
            <a:ext cx="278447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Windowing</a:t>
            </a:r>
            <a:endParaRPr lang="en-AU" sz="3200" i="0" spc="-10" dirty="0">
              <a:latin typeface="Cochin" charset="0"/>
              <a:ea typeface="Cochin" charset="0"/>
            </a:endParaRPr>
          </a:p>
        </p:txBody>
      </p:sp>
      <p:sp>
        <p:nvSpPr>
          <p:cNvPr id="72" name="object 3"/>
          <p:cNvSpPr txBox="1"/>
          <p:nvPr/>
        </p:nvSpPr>
        <p:spPr>
          <a:xfrm>
            <a:off x="10505440" y="2726055"/>
            <a:ext cx="278447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Injection</a:t>
            </a:r>
            <a:endParaRPr lang="en-AU" sz="3200" i="0" spc="-10" dirty="0">
              <a:latin typeface="Cochin" charset="0"/>
              <a:ea typeface="Cochin" charset="0"/>
            </a:endParaRPr>
          </a:p>
        </p:txBody>
      </p:sp>
      <p:sp>
        <p:nvSpPr>
          <p:cNvPr id="73" name="object 3"/>
          <p:cNvSpPr txBox="1"/>
          <p:nvPr/>
        </p:nvSpPr>
        <p:spPr>
          <a:xfrm>
            <a:off x="13830935" y="4392930"/>
            <a:ext cx="278447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Incubation</a:t>
            </a:r>
            <a:endParaRPr lang="en-AU" sz="3200" i="0" spc="-10" dirty="0">
              <a:latin typeface="Cochin" charset="0"/>
              <a:ea typeface="Cochin" charset="0"/>
            </a:endParaRPr>
          </a:p>
        </p:txBody>
      </p:sp>
      <p:sp>
        <p:nvSpPr>
          <p:cNvPr id="74" name="object 3"/>
          <p:cNvSpPr txBox="1"/>
          <p:nvPr/>
        </p:nvSpPr>
        <p:spPr>
          <a:xfrm>
            <a:off x="16615410" y="4893310"/>
            <a:ext cx="317055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Embryo retrival </a:t>
            </a:r>
            <a:endParaRPr lang="en-AU" sz="3200" i="0" spc="-10" dirty="0">
              <a:latin typeface="Cochin" charset="0"/>
              <a:ea typeface="Cochin" charset="0"/>
            </a:endParaRPr>
          </a:p>
        </p:txBody>
      </p:sp>
      <p:sp>
        <p:nvSpPr>
          <p:cNvPr id="75" name="object 3"/>
          <p:cNvSpPr txBox="1"/>
          <p:nvPr/>
        </p:nvSpPr>
        <p:spPr>
          <a:xfrm>
            <a:off x="13830935" y="8034020"/>
            <a:ext cx="2784475" cy="50038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Staining</a:t>
            </a:r>
            <a:endParaRPr lang="en-AU" sz="3200" i="0" spc="-10" dirty="0">
              <a:latin typeface="Cochin" charset="0"/>
              <a:ea typeface="Cochin" charset="0"/>
            </a:endParaRPr>
          </a:p>
        </p:txBody>
      </p:sp>
      <p:sp>
        <p:nvSpPr>
          <p:cNvPr id="76" name="object 3"/>
          <p:cNvSpPr txBox="1"/>
          <p:nvPr/>
        </p:nvSpPr>
        <p:spPr>
          <a:xfrm>
            <a:off x="10505440" y="6026785"/>
            <a:ext cx="2784475" cy="988060"/>
          </a:xfrm>
          <a:prstGeom prst="rect">
            <a:avLst/>
          </a:prstGeom>
        </p:spPr>
        <p:txBody>
          <a:bodyPr vert="horz" wrap="square" lIns="0" tIns="12700" rIns="0" bIns="0" rtlCol="0">
            <a:spAutoFit/>
          </a:bodyPr>
          <a:lstStyle>
            <a:lvl1pPr>
              <a:defRPr sz="3600" b="1" i="1">
                <a:solidFill>
                  <a:schemeClr val="tx1"/>
                </a:solidFill>
                <a:latin typeface="Times New Roman"/>
                <a:ea typeface="+mj-ea"/>
                <a:cs typeface="Times New Roman"/>
              </a:defRPr>
            </a:lvl1pPr>
          </a:lstStyle>
          <a:p>
            <a:pPr marL="12700">
              <a:lnSpc>
                <a:spcPct val="100000"/>
              </a:lnSpc>
              <a:spcBef>
                <a:spcPts val="100"/>
              </a:spcBef>
            </a:pPr>
            <a:r>
              <a:rPr lang="en-AU" sz="3200" i="0" spc="-10" dirty="0">
                <a:latin typeface="Cochin" charset="0"/>
                <a:ea typeface="Cochin" charset="0"/>
              </a:rPr>
              <a:t>Microscopic observation</a:t>
            </a:r>
            <a:endParaRPr lang="en-AU" sz="3200" i="0" spc="-10" dirty="0">
              <a:latin typeface="Cochin" charset="0"/>
              <a:ea typeface="Cochin"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800" decel="100000"/>
                                        <p:tgtEl>
                                          <p:spTgt spid="12"/>
                                        </p:tgtEl>
                                      </p:cBhvr>
                                    </p:animEffect>
                                    <p:anim calcmode="lin" valueType="num">
                                      <p:cBhvr>
                                        <p:cTn id="17" dur="800" decel="100000" fill="hold"/>
                                        <p:tgtEl>
                                          <p:spTgt spid="12"/>
                                        </p:tgtEl>
                                        <p:attrNameLst>
                                          <p:attrName>style.rotation</p:attrName>
                                        </p:attrNameLst>
                                      </p:cBhvr>
                                      <p:tavLst>
                                        <p:tav tm="0">
                                          <p:val>
                                            <p:fltVal val="-90"/>
                                          </p:val>
                                        </p:tav>
                                        <p:tav tm="100000">
                                          <p:val>
                                            <p:fltVal val="0"/>
                                          </p:val>
                                        </p:tav>
                                      </p:tavLst>
                                    </p:anim>
                                    <p:anim calcmode="lin" valueType="num">
                                      <p:cBhvr>
                                        <p:cTn id="18" dur="800" decel="100000" fill="hold"/>
                                        <p:tgtEl>
                                          <p:spTgt spid="12"/>
                                        </p:tgtEl>
                                        <p:attrNameLst>
                                          <p:attrName>ppt_x</p:attrName>
                                        </p:attrNameLst>
                                      </p:cBhvr>
                                      <p:tavLst>
                                        <p:tav tm="0">
                                          <p:val>
                                            <p:strVal val="#ppt_x+0.4"/>
                                          </p:val>
                                        </p:tav>
                                        <p:tav tm="100000">
                                          <p:val>
                                            <p:strVal val="#ppt_x-0.05"/>
                                          </p:val>
                                        </p:tav>
                                      </p:tavLst>
                                    </p:anim>
                                    <p:anim calcmode="lin" valueType="num">
                                      <p:cBhvr>
                                        <p:cTn id="19" dur="800" decel="100000" fill="hold"/>
                                        <p:tgtEl>
                                          <p:spTgt spid="1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800" decel="100000"/>
                                        <p:tgtEl>
                                          <p:spTgt spid="22"/>
                                        </p:tgtEl>
                                      </p:cBhvr>
                                    </p:animEffect>
                                    <p:anim calcmode="lin" valueType="num">
                                      <p:cBhvr>
                                        <p:cTn id="35" dur="800" decel="100000" fill="hold"/>
                                        <p:tgtEl>
                                          <p:spTgt spid="22"/>
                                        </p:tgtEl>
                                        <p:attrNameLst>
                                          <p:attrName>style.rotation</p:attrName>
                                        </p:attrNameLst>
                                      </p:cBhvr>
                                      <p:tavLst>
                                        <p:tav tm="0">
                                          <p:val>
                                            <p:fltVal val="-90"/>
                                          </p:val>
                                        </p:tav>
                                        <p:tav tm="100000">
                                          <p:val>
                                            <p:fltVal val="0"/>
                                          </p:val>
                                        </p:tav>
                                      </p:tavLst>
                                    </p:anim>
                                    <p:anim calcmode="lin" valueType="num">
                                      <p:cBhvr>
                                        <p:cTn id="36" dur="800" decel="100000" fill="hold"/>
                                        <p:tgtEl>
                                          <p:spTgt spid="22"/>
                                        </p:tgtEl>
                                        <p:attrNameLst>
                                          <p:attrName>ppt_x</p:attrName>
                                        </p:attrNameLst>
                                      </p:cBhvr>
                                      <p:tavLst>
                                        <p:tav tm="0">
                                          <p:val>
                                            <p:strVal val="#ppt_x+0.4"/>
                                          </p:val>
                                        </p:tav>
                                        <p:tav tm="100000">
                                          <p:val>
                                            <p:strVal val="#ppt_x-0.05"/>
                                          </p:val>
                                        </p:tav>
                                      </p:tavLst>
                                    </p:anim>
                                    <p:anim calcmode="lin" valueType="num">
                                      <p:cBhvr>
                                        <p:cTn id="37" dur="800" decel="100000" fill="hold"/>
                                        <p:tgtEl>
                                          <p:spTgt spid="2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800" decel="100000"/>
                                        <p:tgtEl>
                                          <p:spTgt spid="30"/>
                                        </p:tgtEl>
                                      </p:cBhvr>
                                    </p:animEffect>
                                    <p:anim calcmode="lin" valueType="num">
                                      <p:cBhvr>
                                        <p:cTn id="44" dur="800" decel="100000" fill="hold"/>
                                        <p:tgtEl>
                                          <p:spTgt spid="30"/>
                                        </p:tgtEl>
                                        <p:attrNameLst>
                                          <p:attrName>style.rotation</p:attrName>
                                        </p:attrNameLst>
                                      </p:cBhvr>
                                      <p:tavLst>
                                        <p:tav tm="0">
                                          <p:val>
                                            <p:fltVal val="-90"/>
                                          </p:val>
                                        </p:tav>
                                        <p:tav tm="100000">
                                          <p:val>
                                            <p:fltVal val="0"/>
                                          </p:val>
                                        </p:tav>
                                      </p:tavLst>
                                    </p:anim>
                                    <p:anim calcmode="lin" valueType="num">
                                      <p:cBhvr>
                                        <p:cTn id="45" dur="800" decel="100000" fill="hold"/>
                                        <p:tgtEl>
                                          <p:spTgt spid="30"/>
                                        </p:tgtEl>
                                        <p:attrNameLst>
                                          <p:attrName>ppt_x</p:attrName>
                                        </p:attrNameLst>
                                      </p:cBhvr>
                                      <p:tavLst>
                                        <p:tav tm="0">
                                          <p:val>
                                            <p:strVal val="#ppt_x+0.4"/>
                                          </p:val>
                                        </p:tav>
                                        <p:tav tm="100000">
                                          <p:val>
                                            <p:strVal val="#ppt_x-0.05"/>
                                          </p:val>
                                        </p:tav>
                                      </p:tavLst>
                                    </p:anim>
                                    <p:anim calcmode="lin" valueType="num">
                                      <p:cBhvr>
                                        <p:cTn id="46" dur="800" decel="100000" fill="hold"/>
                                        <p:tgtEl>
                                          <p:spTgt spid="3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800" decel="100000"/>
                                        <p:tgtEl>
                                          <p:spTgt spid="31"/>
                                        </p:tgtEl>
                                      </p:cBhvr>
                                    </p:animEffect>
                                    <p:anim calcmode="lin" valueType="num">
                                      <p:cBhvr>
                                        <p:cTn id="53" dur="800" decel="100000" fill="hold"/>
                                        <p:tgtEl>
                                          <p:spTgt spid="31"/>
                                        </p:tgtEl>
                                        <p:attrNameLst>
                                          <p:attrName>style.rotation</p:attrName>
                                        </p:attrNameLst>
                                      </p:cBhvr>
                                      <p:tavLst>
                                        <p:tav tm="0">
                                          <p:val>
                                            <p:fltVal val="-90"/>
                                          </p:val>
                                        </p:tav>
                                        <p:tav tm="100000">
                                          <p:val>
                                            <p:fltVal val="0"/>
                                          </p:val>
                                        </p:tav>
                                      </p:tavLst>
                                    </p:anim>
                                    <p:anim calcmode="lin" valueType="num">
                                      <p:cBhvr>
                                        <p:cTn id="54" dur="800" decel="100000" fill="hold"/>
                                        <p:tgtEl>
                                          <p:spTgt spid="31"/>
                                        </p:tgtEl>
                                        <p:attrNameLst>
                                          <p:attrName>ppt_x</p:attrName>
                                        </p:attrNameLst>
                                      </p:cBhvr>
                                      <p:tavLst>
                                        <p:tav tm="0">
                                          <p:val>
                                            <p:strVal val="#ppt_x+0.4"/>
                                          </p:val>
                                        </p:tav>
                                        <p:tav tm="100000">
                                          <p:val>
                                            <p:strVal val="#ppt_x-0.05"/>
                                          </p:val>
                                        </p:tav>
                                      </p:tavLst>
                                    </p:anim>
                                    <p:anim calcmode="lin" valueType="num">
                                      <p:cBhvr>
                                        <p:cTn id="55" dur="800" decel="100000" fill="hold"/>
                                        <p:tgtEl>
                                          <p:spTgt spid="3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800" decel="100000"/>
                                        <p:tgtEl>
                                          <p:spTgt spid="38"/>
                                        </p:tgtEl>
                                      </p:cBhvr>
                                    </p:animEffect>
                                    <p:anim calcmode="lin" valueType="num">
                                      <p:cBhvr>
                                        <p:cTn id="62" dur="800" decel="100000" fill="hold"/>
                                        <p:tgtEl>
                                          <p:spTgt spid="38"/>
                                        </p:tgtEl>
                                        <p:attrNameLst>
                                          <p:attrName>style.rotation</p:attrName>
                                        </p:attrNameLst>
                                      </p:cBhvr>
                                      <p:tavLst>
                                        <p:tav tm="0">
                                          <p:val>
                                            <p:fltVal val="-90"/>
                                          </p:val>
                                        </p:tav>
                                        <p:tav tm="100000">
                                          <p:val>
                                            <p:fltVal val="0"/>
                                          </p:val>
                                        </p:tav>
                                      </p:tavLst>
                                    </p:anim>
                                    <p:anim calcmode="lin" valueType="num">
                                      <p:cBhvr>
                                        <p:cTn id="63" dur="800" decel="100000" fill="hold"/>
                                        <p:tgtEl>
                                          <p:spTgt spid="38"/>
                                        </p:tgtEl>
                                        <p:attrNameLst>
                                          <p:attrName>ppt_x</p:attrName>
                                        </p:attrNameLst>
                                      </p:cBhvr>
                                      <p:tavLst>
                                        <p:tav tm="0">
                                          <p:val>
                                            <p:strVal val="#ppt_x+0.4"/>
                                          </p:val>
                                        </p:tav>
                                        <p:tav tm="100000">
                                          <p:val>
                                            <p:strVal val="#ppt_x-0.05"/>
                                          </p:val>
                                        </p:tav>
                                      </p:tavLst>
                                    </p:anim>
                                    <p:anim calcmode="lin" valueType="num">
                                      <p:cBhvr>
                                        <p:cTn id="64" dur="800" decel="100000" fill="hold"/>
                                        <p:tgtEl>
                                          <p:spTgt spid="38"/>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800" decel="100000"/>
                                        <p:tgtEl>
                                          <p:spTgt spid="39"/>
                                        </p:tgtEl>
                                      </p:cBhvr>
                                    </p:animEffect>
                                    <p:anim calcmode="lin" valueType="num">
                                      <p:cBhvr>
                                        <p:cTn id="71" dur="800" decel="100000" fill="hold"/>
                                        <p:tgtEl>
                                          <p:spTgt spid="39"/>
                                        </p:tgtEl>
                                        <p:attrNameLst>
                                          <p:attrName>style.rotation</p:attrName>
                                        </p:attrNameLst>
                                      </p:cBhvr>
                                      <p:tavLst>
                                        <p:tav tm="0">
                                          <p:val>
                                            <p:fltVal val="-90"/>
                                          </p:val>
                                        </p:tav>
                                        <p:tav tm="100000">
                                          <p:val>
                                            <p:fltVal val="0"/>
                                          </p:val>
                                        </p:tav>
                                      </p:tavLst>
                                    </p:anim>
                                    <p:anim calcmode="lin" valueType="num">
                                      <p:cBhvr>
                                        <p:cTn id="72" dur="800" decel="100000" fill="hold"/>
                                        <p:tgtEl>
                                          <p:spTgt spid="39"/>
                                        </p:tgtEl>
                                        <p:attrNameLst>
                                          <p:attrName>ppt_x</p:attrName>
                                        </p:attrNameLst>
                                      </p:cBhvr>
                                      <p:tavLst>
                                        <p:tav tm="0">
                                          <p:val>
                                            <p:strVal val="#ppt_x+0.4"/>
                                          </p:val>
                                        </p:tav>
                                        <p:tav tm="100000">
                                          <p:val>
                                            <p:strVal val="#ppt_x-0.05"/>
                                          </p:val>
                                        </p:tav>
                                      </p:tavLst>
                                    </p:anim>
                                    <p:anim calcmode="lin" valueType="num">
                                      <p:cBhvr>
                                        <p:cTn id="73" dur="800" decel="100000" fill="hold"/>
                                        <p:tgtEl>
                                          <p:spTgt spid="39"/>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800" decel="100000"/>
                                        <p:tgtEl>
                                          <p:spTgt spid="40"/>
                                        </p:tgtEl>
                                      </p:cBhvr>
                                    </p:animEffect>
                                    <p:anim calcmode="lin" valueType="num">
                                      <p:cBhvr>
                                        <p:cTn id="80" dur="800" decel="100000" fill="hold"/>
                                        <p:tgtEl>
                                          <p:spTgt spid="40"/>
                                        </p:tgtEl>
                                        <p:attrNameLst>
                                          <p:attrName>style.rotation</p:attrName>
                                        </p:attrNameLst>
                                      </p:cBhvr>
                                      <p:tavLst>
                                        <p:tav tm="0">
                                          <p:val>
                                            <p:fltVal val="-90"/>
                                          </p:val>
                                        </p:tav>
                                        <p:tav tm="100000">
                                          <p:val>
                                            <p:fltVal val="0"/>
                                          </p:val>
                                        </p:tav>
                                      </p:tavLst>
                                    </p:anim>
                                    <p:anim calcmode="lin" valueType="num">
                                      <p:cBhvr>
                                        <p:cTn id="81" dur="800" decel="100000" fill="hold"/>
                                        <p:tgtEl>
                                          <p:spTgt spid="40"/>
                                        </p:tgtEl>
                                        <p:attrNameLst>
                                          <p:attrName>ppt_x</p:attrName>
                                        </p:attrNameLst>
                                      </p:cBhvr>
                                      <p:tavLst>
                                        <p:tav tm="0">
                                          <p:val>
                                            <p:strVal val="#ppt_x+0.4"/>
                                          </p:val>
                                        </p:tav>
                                        <p:tav tm="100000">
                                          <p:val>
                                            <p:strVal val="#ppt_x-0.05"/>
                                          </p:val>
                                        </p:tav>
                                      </p:tavLst>
                                    </p:anim>
                                    <p:anim calcmode="lin" valueType="num">
                                      <p:cBhvr>
                                        <p:cTn id="82" dur="800" decel="100000" fill="hold"/>
                                        <p:tgtEl>
                                          <p:spTgt spid="4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85" fill="hold">
                            <p:stCondLst>
                              <p:cond delay="9000"/>
                            </p:stCondLst>
                            <p:childTnLst>
                              <p:par>
                                <p:cTn id="86" presetID="30"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800" decel="100000"/>
                                        <p:tgtEl>
                                          <p:spTgt spid="41"/>
                                        </p:tgtEl>
                                      </p:cBhvr>
                                    </p:animEffect>
                                    <p:anim calcmode="lin" valueType="num">
                                      <p:cBhvr>
                                        <p:cTn id="89" dur="800" decel="100000" fill="hold"/>
                                        <p:tgtEl>
                                          <p:spTgt spid="41"/>
                                        </p:tgtEl>
                                        <p:attrNameLst>
                                          <p:attrName>style.rotation</p:attrName>
                                        </p:attrNameLst>
                                      </p:cBhvr>
                                      <p:tavLst>
                                        <p:tav tm="0">
                                          <p:val>
                                            <p:fltVal val="-90"/>
                                          </p:val>
                                        </p:tav>
                                        <p:tav tm="100000">
                                          <p:val>
                                            <p:fltVal val="0"/>
                                          </p:val>
                                        </p:tav>
                                      </p:tavLst>
                                    </p:anim>
                                    <p:anim calcmode="lin" valueType="num">
                                      <p:cBhvr>
                                        <p:cTn id="90" dur="800" decel="100000" fill="hold"/>
                                        <p:tgtEl>
                                          <p:spTgt spid="41"/>
                                        </p:tgtEl>
                                        <p:attrNameLst>
                                          <p:attrName>ppt_x</p:attrName>
                                        </p:attrNameLst>
                                      </p:cBhvr>
                                      <p:tavLst>
                                        <p:tav tm="0">
                                          <p:val>
                                            <p:strVal val="#ppt_x+0.4"/>
                                          </p:val>
                                        </p:tav>
                                        <p:tav tm="100000">
                                          <p:val>
                                            <p:strVal val="#ppt_x-0.05"/>
                                          </p:val>
                                        </p:tav>
                                      </p:tavLst>
                                    </p:anim>
                                    <p:anim calcmode="lin" valueType="num">
                                      <p:cBhvr>
                                        <p:cTn id="91" dur="800" decel="100000" fill="hold"/>
                                        <p:tgtEl>
                                          <p:spTgt spid="4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par>
                          <p:cTn id="94" fill="hold">
                            <p:stCondLst>
                              <p:cond delay="10000"/>
                            </p:stCondLst>
                            <p:childTnLst>
                              <p:par>
                                <p:cTn id="95" presetID="30" presetClass="entr" presetSubtype="0"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800" decel="100000"/>
                                        <p:tgtEl>
                                          <p:spTgt spid="44"/>
                                        </p:tgtEl>
                                      </p:cBhvr>
                                    </p:animEffect>
                                    <p:anim calcmode="lin" valueType="num">
                                      <p:cBhvr>
                                        <p:cTn id="98" dur="800" decel="100000" fill="hold"/>
                                        <p:tgtEl>
                                          <p:spTgt spid="44"/>
                                        </p:tgtEl>
                                        <p:attrNameLst>
                                          <p:attrName>style.rotation</p:attrName>
                                        </p:attrNameLst>
                                      </p:cBhvr>
                                      <p:tavLst>
                                        <p:tav tm="0">
                                          <p:val>
                                            <p:fltVal val="-90"/>
                                          </p:val>
                                        </p:tav>
                                        <p:tav tm="100000">
                                          <p:val>
                                            <p:fltVal val="0"/>
                                          </p:val>
                                        </p:tav>
                                      </p:tavLst>
                                    </p:anim>
                                    <p:anim calcmode="lin" valueType="num">
                                      <p:cBhvr>
                                        <p:cTn id="99" dur="800" decel="100000" fill="hold"/>
                                        <p:tgtEl>
                                          <p:spTgt spid="44"/>
                                        </p:tgtEl>
                                        <p:attrNameLst>
                                          <p:attrName>ppt_x</p:attrName>
                                        </p:attrNameLst>
                                      </p:cBhvr>
                                      <p:tavLst>
                                        <p:tav tm="0">
                                          <p:val>
                                            <p:strVal val="#ppt_x+0.4"/>
                                          </p:val>
                                        </p:tav>
                                        <p:tav tm="100000">
                                          <p:val>
                                            <p:strVal val="#ppt_x-0.05"/>
                                          </p:val>
                                        </p:tav>
                                      </p:tavLst>
                                    </p:anim>
                                    <p:anim calcmode="lin" valueType="num">
                                      <p:cBhvr>
                                        <p:cTn id="100" dur="800" decel="100000" fill="hold"/>
                                        <p:tgtEl>
                                          <p:spTgt spid="44"/>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103" fill="hold">
                            <p:stCondLst>
                              <p:cond delay="11000"/>
                            </p:stCondLst>
                            <p:childTnLst>
                              <p:par>
                                <p:cTn id="104" presetID="30" presetClass="entr" presetSubtype="0" fill="hold" grpId="0" nodeType="after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800" decel="100000"/>
                                        <p:tgtEl>
                                          <p:spTgt spid="47"/>
                                        </p:tgtEl>
                                      </p:cBhvr>
                                    </p:animEffect>
                                    <p:anim calcmode="lin" valueType="num">
                                      <p:cBhvr>
                                        <p:cTn id="107" dur="800" decel="100000" fill="hold"/>
                                        <p:tgtEl>
                                          <p:spTgt spid="47"/>
                                        </p:tgtEl>
                                        <p:attrNameLst>
                                          <p:attrName>style.rotation</p:attrName>
                                        </p:attrNameLst>
                                      </p:cBhvr>
                                      <p:tavLst>
                                        <p:tav tm="0">
                                          <p:val>
                                            <p:fltVal val="-90"/>
                                          </p:val>
                                        </p:tav>
                                        <p:tav tm="100000">
                                          <p:val>
                                            <p:fltVal val="0"/>
                                          </p:val>
                                        </p:tav>
                                      </p:tavLst>
                                    </p:anim>
                                    <p:anim calcmode="lin" valueType="num">
                                      <p:cBhvr>
                                        <p:cTn id="108" dur="800" decel="100000" fill="hold"/>
                                        <p:tgtEl>
                                          <p:spTgt spid="47"/>
                                        </p:tgtEl>
                                        <p:attrNameLst>
                                          <p:attrName>ppt_x</p:attrName>
                                        </p:attrNameLst>
                                      </p:cBhvr>
                                      <p:tavLst>
                                        <p:tav tm="0">
                                          <p:val>
                                            <p:strVal val="#ppt_x+0.4"/>
                                          </p:val>
                                        </p:tav>
                                        <p:tav tm="100000">
                                          <p:val>
                                            <p:strVal val="#ppt_x-0.05"/>
                                          </p:val>
                                        </p:tav>
                                      </p:tavLst>
                                    </p:anim>
                                    <p:anim calcmode="lin" valueType="num">
                                      <p:cBhvr>
                                        <p:cTn id="109" dur="800" decel="100000" fill="hold"/>
                                        <p:tgtEl>
                                          <p:spTgt spid="47"/>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112" fill="hold">
                            <p:stCondLst>
                              <p:cond delay="12000"/>
                            </p:stCondLst>
                            <p:childTnLst>
                              <p:par>
                                <p:cTn id="113" presetID="30" presetClass="entr" presetSubtype="0"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800" decel="100000"/>
                                        <p:tgtEl>
                                          <p:spTgt spid="50"/>
                                        </p:tgtEl>
                                      </p:cBhvr>
                                    </p:animEffect>
                                    <p:anim calcmode="lin" valueType="num">
                                      <p:cBhvr>
                                        <p:cTn id="116" dur="800" decel="100000" fill="hold"/>
                                        <p:tgtEl>
                                          <p:spTgt spid="50"/>
                                        </p:tgtEl>
                                        <p:attrNameLst>
                                          <p:attrName>style.rotation</p:attrName>
                                        </p:attrNameLst>
                                      </p:cBhvr>
                                      <p:tavLst>
                                        <p:tav tm="0">
                                          <p:val>
                                            <p:fltVal val="-90"/>
                                          </p:val>
                                        </p:tav>
                                        <p:tav tm="100000">
                                          <p:val>
                                            <p:fltVal val="0"/>
                                          </p:val>
                                        </p:tav>
                                      </p:tavLst>
                                    </p:anim>
                                    <p:anim calcmode="lin" valueType="num">
                                      <p:cBhvr>
                                        <p:cTn id="117" dur="800" decel="100000" fill="hold"/>
                                        <p:tgtEl>
                                          <p:spTgt spid="50"/>
                                        </p:tgtEl>
                                        <p:attrNameLst>
                                          <p:attrName>ppt_x</p:attrName>
                                        </p:attrNameLst>
                                      </p:cBhvr>
                                      <p:tavLst>
                                        <p:tav tm="0">
                                          <p:val>
                                            <p:strVal val="#ppt_x+0.4"/>
                                          </p:val>
                                        </p:tav>
                                        <p:tav tm="100000">
                                          <p:val>
                                            <p:strVal val="#ppt_x-0.05"/>
                                          </p:val>
                                        </p:tav>
                                      </p:tavLst>
                                    </p:anim>
                                    <p:anim calcmode="lin" valueType="num">
                                      <p:cBhvr>
                                        <p:cTn id="118" dur="800" decel="100000" fill="hold"/>
                                        <p:tgtEl>
                                          <p:spTgt spid="50"/>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121" fill="hold">
                            <p:stCondLst>
                              <p:cond delay="13000"/>
                            </p:stCondLst>
                            <p:childTnLst>
                              <p:par>
                                <p:cTn id="122" presetID="30" presetClass="entr" presetSubtype="0" fill="hold" grpId="0" nodeType="after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800" decel="100000"/>
                                        <p:tgtEl>
                                          <p:spTgt spid="54"/>
                                        </p:tgtEl>
                                      </p:cBhvr>
                                    </p:animEffect>
                                    <p:anim calcmode="lin" valueType="num">
                                      <p:cBhvr>
                                        <p:cTn id="125" dur="800" decel="100000" fill="hold"/>
                                        <p:tgtEl>
                                          <p:spTgt spid="54"/>
                                        </p:tgtEl>
                                        <p:attrNameLst>
                                          <p:attrName>style.rotation</p:attrName>
                                        </p:attrNameLst>
                                      </p:cBhvr>
                                      <p:tavLst>
                                        <p:tav tm="0">
                                          <p:val>
                                            <p:fltVal val="-90"/>
                                          </p:val>
                                        </p:tav>
                                        <p:tav tm="100000">
                                          <p:val>
                                            <p:fltVal val="0"/>
                                          </p:val>
                                        </p:tav>
                                      </p:tavLst>
                                    </p:anim>
                                    <p:anim calcmode="lin" valueType="num">
                                      <p:cBhvr>
                                        <p:cTn id="126" dur="800" decel="100000" fill="hold"/>
                                        <p:tgtEl>
                                          <p:spTgt spid="54"/>
                                        </p:tgtEl>
                                        <p:attrNameLst>
                                          <p:attrName>ppt_x</p:attrName>
                                        </p:attrNameLst>
                                      </p:cBhvr>
                                      <p:tavLst>
                                        <p:tav tm="0">
                                          <p:val>
                                            <p:strVal val="#ppt_x+0.4"/>
                                          </p:val>
                                        </p:tav>
                                        <p:tav tm="100000">
                                          <p:val>
                                            <p:strVal val="#ppt_x-0.05"/>
                                          </p:val>
                                        </p:tav>
                                      </p:tavLst>
                                    </p:anim>
                                    <p:anim calcmode="lin" valueType="num">
                                      <p:cBhvr>
                                        <p:cTn id="127" dur="800" decel="100000" fill="hold"/>
                                        <p:tgtEl>
                                          <p:spTgt spid="54"/>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id="130" fill="hold">
                            <p:stCondLst>
                              <p:cond delay="14000"/>
                            </p:stCondLst>
                            <p:childTnLst>
                              <p:par>
                                <p:cTn id="131" presetID="30" presetClass="entr" presetSubtype="0" fill="hold" grpId="0" nodeType="after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800" decel="100000"/>
                                        <p:tgtEl>
                                          <p:spTgt spid="56"/>
                                        </p:tgtEl>
                                      </p:cBhvr>
                                    </p:animEffect>
                                    <p:anim calcmode="lin" valueType="num">
                                      <p:cBhvr>
                                        <p:cTn id="134" dur="800" decel="100000" fill="hold"/>
                                        <p:tgtEl>
                                          <p:spTgt spid="56"/>
                                        </p:tgtEl>
                                        <p:attrNameLst>
                                          <p:attrName>style.rotation</p:attrName>
                                        </p:attrNameLst>
                                      </p:cBhvr>
                                      <p:tavLst>
                                        <p:tav tm="0">
                                          <p:val>
                                            <p:fltVal val="-90"/>
                                          </p:val>
                                        </p:tav>
                                        <p:tav tm="100000">
                                          <p:val>
                                            <p:fltVal val="0"/>
                                          </p:val>
                                        </p:tav>
                                      </p:tavLst>
                                    </p:anim>
                                    <p:anim calcmode="lin" valueType="num">
                                      <p:cBhvr>
                                        <p:cTn id="135" dur="800" decel="100000" fill="hold"/>
                                        <p:tgtEl>
                                          <p:spTgt spid="56"/>
                                        </p:tgtEl>
                                        <p:attrNameLst>
                                          <p:attrName>ppt_x</p:attrName>
                                        </p:attrNameLst>
                                      </p:cBhvr>
                                      <p:tavLst>
                                        <p:tav tm="0">
                                          <p:val>
                                            <p:strVal val="#ppt_x+0.4"/>
                                          </p:val>
                                        </p:tav>
                                        <p:tav tm="100000">
                                          <p:val>
                                            <p:strVal val="#ppt_x-0.05"/>
                                          </p:val>
                                        </p:tav>
                                      </p:tavLst>
                                    </p:anim>
                                    <p:anim calcmode="lin" valueType="num">
                                      <p:cBhvr>
                                        <p:cTn id="136" dur="800" decel="100000" fill="hold"/>
                                        <p:tgtEl>
                                          <p:spTgt spid="56"/>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par>
                          <p:cTn id="139" fill="hold">
                            <p:stCondLst>
                              <p:cond delay="15000"/>
                            </p:stCondLst>
                            <p:childTnLst>
                              <p:par>
                                <p:cTn id="140" presetID="30" presetClass="entr" presetSubtype="0" fill="hold" grpId="0" nodeType="after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fade">
                                      <p:cBhvr>
                                        <p:cTn id="142" dur="800" decel="100000"/>
                                        <p:tgtEl>
                                          <p:spTgt spid="58"/>
                                        </p:tgtEl>
                                      </p:cBhvr>
                                    </p:animEffect>
                                    <p:anim calcmode="lin" valueType="num">
                                      <p:cBhvr>
                                        <p:cTn id="143" dur="800" decel="100000" fill="hold"/>
                                        <p:tgtEl>
                                          <p:spTgt spid="58"/>
                                        </p:tgtEl>
                                        <p:attrNameLst>
                                          <p:attrName>style.rotation</p:attrName>
                                        </p:attrNameLst>
                                      </p:cBhvr>
                                      <p:tavLst>
                                        <p:tav tm="0">
                                          <p:val>
                                            <p:fltVal val="-90"/>
                                          </p:val>
                                        </p:tav>
                                        <p:tav tm="100000">
                                          <p:val>
                                            <p:fltVal val="0"/>
                                          </p:val>
                                        </p:tav>
                                      </p:tavLst>
                                    </p:anim>
                                    <p:anim calcmode="lin" valueType="num">
                                      <p:cBhvr>
                                        <p:cTn id="144" dur="800" decel="100000" fill="hold"/>
                                        <p:tgtEl>
                                          <p:spTgt spid="58"/>
                                        </p:tgtEl>
                                        <p:attrNameLst>
                                          <p:attrName>ppt_x</p:attrName>
                                        </p:attrNameLst>
                                      </p:cBhvr>
                                      <p:tavLst>
                                        <p:tav tm="0">
                                          <p:val>
                                            <p:strVal val="#ppt_x+0.4"/>
                                          </p:val>
                                        </p:tav>
                                        <p:tav tm="100000">
                                          <p:val>
                                            <p:strVal val="#ppt_x-0.05"/>
                                          </p:val>
                                        </p:tav>
                                      </p:tavLst>
                                    </p:anim>
                                    <p:anim calcmode="lin" valueType="num">
                                      <p:cBhvr>
                                        <p:cTn id="145" dur="800" decel="100000" fill="hold"/>
                                        <p:tgtEl>
                                          <p:spTgt spid="58"/>
                                        </p:tgtEl>
                                        <p:attrNameLst>
                                          <p:attrName>ppt_y</p:attrName>
                                        </p:attrNameLst>
                                      </p:cBhvr>
                                      <p:tavLst>
                                        <p:tav tm="0">
                                          <p:val>
                                            <p:strVal val="#ppt_y-0.4"/>
                                          </p:val>
                                        </p:tav>
                                        <p:tav tm="100000">
                                          <p:val>
                                            <p:strVal val="#ppt_y+0.1"/>
                                          </p:val>
                                        </p:tav>
                                      </p:tavLst>
                                    </p:anim>
                                    <p:anim calcmode="lin" valueType="num">
                                      <p:cBhvr>
                                        <p:cTn id="146"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147"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par>
                          <p:cTn id="148" fill="hold">
                            <p:stCondLst>
                              <p:cond delay="16000"/>
                            </p:stCondLst>
                            <p:childTnLst>
                              <p:par>
                                <p:cTn id="149" presetID="30" presetClass="entr" presetSubtype="0"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800" decel="100000"/>
                                        <p:tgtEl>
                                          <p:spTgt spid="61"/>
                                        </p:tgtEl>
                                      </p:cBhvr>
                                    </p:animEffect>
                                    <p:anim calcmode="lin" valueType="num">
                                      <p:cBhvr>
                                        <p:cTn id="152" dur="800" decel="100000" fill="hold"/>
                                        <p:tgtEl>
                                          <p:spTgt spid="61"/>
                                        </p:tgtEl>
                                        <p:attrNameLst>
                                          <p:attrName>style.rotation</p:attrName>
                                        </p:attrNameLst>
                                      </p:cBhvr>
                                      <p:tavLst>
                                        <p:tav tm="0">
                                          <p:val>
                                            <p:fltVal val="-90"/>
                                          </p:val>
                                        </p:tav>
                                        <p:tav tm="100000">
                                          <p:val>
                                            <p:fltVal val="0"/>
                                          </p:val>
                                        </p:tav>
                                      </p:tavLst>
                                    </p:anim>
                                    <p:anim calcmode="lin" valueType="num">
                                      <p:cBhvr>
                                        <p:cTn id="153" dur="800" decel="100000" fill="hold"/>
                                        <p:tgtEl>
                                          <p:spTgt spid="61"/>
                                        </p:tgtEl>
                                        <p:attrNameLst>
                                          <p:attrName>ppt_x</p:attrName>
                                        </p:attrNameLst>
                                      </p:cBhvr>
                                      <p:tavLst>
                                        <p:tav tm="0">
                                          <p:val>
                                            <p:strVal val="#ppt_x+0.4"/>
                                          </p:val>
                                        </p:tav>
                                        <p:tav tm="100000">
                                          <p:val>
                                            <p:strVal val="#ppt_x-0.05"/>
                                          </p:val>
                                        </p:tav>
                                      </p:tavLst>
                                    </p:anim>
                                    <p:anim calcmode="lin" valueType="num">
                                      <p:cBhvr>
                                        <p:cTn id="154" dur="800" decel="100000" fill="hold"/>
                                        <p:tgtEl>
                                          <p:spTgt spid="61"/>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par>
                          <p:cTn id="157" fill="hold">
                            <p:stCondLst>
                              <p:cond delay="17000"/>
                            </p:stCondLst>
                            <p:childTnLst>
                              <p:par>
                                <p:cTn id="158" presetID="30" presetClass="entr" presetSubtype="0" fill="hold" grpId="0" nodeType="after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fade">
                                      <p:cBhvr>
                                        <p:cTn id="160" dur="800" decel="100000"/>
                                        <p:tgtEl>
                                          <p:spTgt spid="64"/>
                                        </p:tgtEl>
                                      </p:cBhvr>
                                    </p:animEffect>
                                    <p:anim calcmode="lin" valueType="num">
                                      <p:cBhvr>
                                        <p:cTn id="161" dur="800" decel="100000" fill="hold"/>
                                        <p:tgtEl>
                                          <p:spTgt spid="64"/>
                                        </p:tgtEl>
                                        <p:attrNameLst>
                                          <p:attrName>style.rotation</p:attrName>
                                        </p:attrNameLst>
                                      </p:cBhvr>
                                      <p:tavLst>
                                        <p:tav tm="0">
                                          <p:val>
                                            <p:fltVal val="-90"/>
                                          </p:val>
                                        </p:tav>
                                        <p:tav tm="100000">
                                          <p:val>
                                            <p:fltVal val="0"/>
                                          </p:val>
                                        </p:tav>
                                      </p:tavLst>
                                    </p:anim>
                                    <p:anim calcmode="lin" valueType="num">
                                      <p:cBhvr>
                                        <p:cTn id="162" dur="800" decel="100000" fill="hold"/>
                                        <p:tgtEl>
                                          <p:spTgt spid="64"/>
                                        </p:tgtEl>
                                        <p:attrNameLst>
                                          <p:attrName>ppt_x</p:attrName>
                                        </p:attrNameLst>
                                      </p:cBhvr>
                                      <p:tavLst>
                                        <p:tav tm="0">
                                          <p:val>
                                            <p:strVal val="#ppt_x+0.4"/>
                                          </p:val>
                                        </p:tav>
                                        <p:tav tm="100000">
                                          <p:val>
                                            <p:strVal val="#ppt_x-0.05"/>
                                          </p:val>
                                        </p:tav>
                                      </p:tavLst>
                                    </p:anim>
                                    <p:anim calcmode="lin" valueType="num">
                                      <p:cBhvr>
                                        <p:cTn id="163" dur="800" decel="100000" fill="hold"/>
                                        <p:tgtEl>
                                          <p:spTgt spid="64"/>
                                        </p:tgtEl>
                                        <p:attrNameLst>
                                          <p:attrName>ppt_y</p:attrName>
                                        </p:attrNameLst>
                                      </p:cBhvr>
                                      <p:tavLst>
                                        <p:tav tm="0">
                                          <p:val>
                                            <p:strVal val="#ppt_y-0.4"/>
                                          </p:val>
                                        </p:tav>
                                        <p:tav tm="100000">
                                          <p:val>
                                            <p:strVal val="#ppt_y+0.1"/>
                                          </p:val>
                                        </p:tav>
                                      </p:tavLst>
                                    </p:anim>
                                    <p:anim calcmode="lin" valueType="num">
                                      <p:cBhvr>
                                        <p:cTn id="164"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165"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par>
                          <p:cTn id="166" fill="hold">
                            <p:stCondLst>
                              <p:cond delay="18000"/>
                            </p:stCondLst>
                            <p:childTnLst>
                              <p:par>
                                <p:cTn id="167" presetID="30" presetClass="entr" presetSubtype="0" fill="hold" grpId="0" nodeType="afterEffect">
                                  <p:stCondLst>
                                    <p:cond delay="0"/>
                                  </p:stCondLst>
                                  <p:childTnLst>
                                    <p:set>
                                      <p:cBhvr>
                                        <p:cTn id="168" dur="1" fill="hold">
                                          <p:stCondLst>
                                            <p:cond delay="0"/>
                                          </p:stCondLst>
                                        </p:cTn>
                                        <p:tgtEl>
                                          <p:spTgt spid="68"/>
                                        </p:tgtEl>
                                        <p:attrNameLst>
                                          <p:attrName>style.visibility</p:attrName>
                                        </p:attrNameLst>
                                      </p:cBhvr>
                                      <p:to>
                                        <p:strVal val="visible"/>
                                      </p:to>
                                    </p:set>
                                    <p:animEffect transition="in" filter="fade">
                                      <p:cBhvr>
                                        <p:cTn id="169" dur="800" decel="100000"/>
                                        <p:tgtEl>
                                          <p:spTgt spid="68"/>
                                        </p:tgtEl>
                                      </p:cBhvr>
                                    </p:animEffect>
                                    <p:anim calcmode="lin" valueType="num">
                                      <p:cBhvr>
                                        <p:cTn id="170" dur="800" decel="100000" fill="hold"/>
                                        <p:tgtEl>
                                          <p:spTgt spid="68"/>
                                        </p:tgtEl>
                                        <p:attrNameLst>
                                          <p:attrName>style.rotation</p:attrName>
                                        </p:attrNameLst>
                                      </p:cBhvr>
                                      <p:tavLst>
                                        <p:tav tm="0">
                                          <p:val>
                                            <p:fltVal val="-90"/>
                                          </p:val>
                                        </p:tav>
                                        <p:tav tm="100000">
                                          <p:val>
                                            <p:fltVal val="0"/>
                                          </p:val>
                                        </p:tav>
                                      </p:tavLst>
                                    </p:anim>
                                    <p:anim calcmode="lin" valueType="num">
                                      <p:cBhvr>
                                        <p:cTn id="171" dur="800" decel="100000" fill="hold"/>
                                        <p:tgtEl>
                                          <p:spTgt spid="68"/>
                                        </p:tgtEl>
                                        <p:attrNameLst>
                                          <p:attrName>ppt_x</p:attrName>
                                        </p:attrNameLst>
                                      </p:cBhvr>
                                      <p:tavLst>
                                        <p:tav tm="0">
                                          <p:val>
                                            <p:strVal val="#ppt_x+0.4"/>
                                          </p:val>
                                        </p:tav>
                                        <p:tav tm="100000">
                                          <p:val>
                                            <p:strVal val="#ppt_x-0.05"/>
                                          </p:val>
                                        </p:tav>
                                      </p:tavLst>
                                    </p:anim>
                                    <p:anim calcmode="lin" valueType="num">
                                      <p:cBhvr>
                                        <p:cTn id="172" dur="800" decel="100000" fill="hold"/>
                                        <p:tgtEl>
                                          <p:spTgt spid="68"/>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1"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wipe(down)">
                                      <p:cBhvr>
                                        <p:cTn id="179" dur="500"/>
                                        <p:tgtEl>
                                          <p:spTgt spid="12"/>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wipe(down)">
                                      <p:cBhvr>
                                        <p:cTn id="184" dur="500"/>
                                        <p:tgtEl>
                                          <p:spTgt spid="69"/>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1" nodeType="clickEffect">
                                  <p:stCondLst>
                                    <p:cond delay="0"/>
                                  </p:stCondLst>
                                  <p:childTnLst>
                                    <p:set>
                                      <p:cBhvr>
                                        <p:cTn id="188" dur="1" fill="hold">
                                          <p:stCondLst>
                                            <p:cond delay="0"/>
                                          </p:stCondLst>
                                        </p:cTn>
                                        <p:tgtEl>
                                          <p:spTgt spid="15"/>
                                        </p:tgtEl>
                                        <p:attrNameLst>
                                          <p:attrName>style.visibility</p:attrName>
                                        </p:attrNameLst>
                                      </p:cBhvr>
                                      <p:to>
                                        <p:strVal val="visible"/>
                                      </p:to>
                                    </p:set>
                                    <p:animEffect transition="in" filter="wipe(down)">
                                      <p:cBhvr>
                                        <p:cTn id="189" dur="500"/>
                                        <p:tgtEl>
                                          <p:spTgt spid="15"/>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70"/>
                                        </p:tgtEl>
                                        <p:attrNameLst>
                                          <p:attrName>style.visibility</p:attrName>
                                        </p:attrNameLst>
                                      </p:cBhvr>
                                      <p:to>
                                        <p:strVal val="visible"/>
                                      </p:to>
                                    </p:set>
                                    <p:animEffect transition="in" filter="wipe(down)">
                                      <p:cBhvr>
                                        <p:cTn id="194" dur="500"/>
                                        <p:tgtEl>
                                          <p:spTgt spid="7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1" nodeType="clickEffect">
                                  <p:stCondLst>
                                    <p:cond delay="0"/>
                                  </p:stCondLst>
                                  <p:childTnLst>
                                    <p:set>
                                      <p:cBhvr>
                                        <p:cTn id="198" dur="1" fill="hold">
                                          <p:stCondLst>
                                            <p:cond delay="0"/>
                                          </p:stCondLst>
                                        </p:cTn>
                                        <p:tgtEl>
                                          <p:spTgt spid="22"/>
                                        </p:tgtEl>
                                        <p:attrNameLst>
                                          <p:attrName>style.visibility</p:attrName>
                                        </p:attrNameLst>
                                      </p:cBhvr>
                                      <p:to>
                                        <p:strVal val="visible"/>
                                      </p:to>
                                    </p:set>
                                    <p:animEffect transition="in" filter="wipe(down)">
                                      <p:cBhvr>
                                        <p:cTn id="199" dur="500"/>
                                        <p:tgtEl>
                                          <p:spTgt spid="22"/>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grpId="0" nodeType="clickEffect">
                                  <p:stCondLst>
                                    <p:cond delay="0"/>
                                  </p:stCondLst>
                                  <p:childTnLst>
                                    <p:set>
                                      <p:cBhvr>
                                        <p:cTn id="203" dur="1" fill="hold">
                                          <p:stCondLst>
                                            <p:cond delay="0"/>
                                          </p:stCondLst>
                                        </p:cTn>
                                        <p:tgtEl>
                                          <p:spTgt spid="71"/>
                                        </p:tgtEl>
                                        <p:attrNameLst>
                                          <p:attrName>style.visibility</p:attrName>
                                        </p:attrNameLst>
                                      </p:cBhvr>
                                      <p:to>
                                        <p:strVal val="visible"/>
                                      </p:to>
                                    </p:set>
                                    <p:animEffect transition="in" filter="wipe(down)">
                                      <p:cBhvr>
                                        <p:cTn id="204" dur="500"/>
                                        <p:tgtEl>
                                          <p:spTgt spid="71"/>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4" fill="hold" grpId="0" nodeType="click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wipe(down)">
                                      <p:cBhvr>
                                        <p:cTn id="209" dur="500"/>
                                        <p:tgtEl>
                                          <p:spTgt spid="72"/>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1" nodeType="click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wipe(down)">
                                      <p:cBhvr>
                                        <p:cTn id="214" dur="500"/>
                                        <p:tgtEl>
                                          <p:spTgt spid="31"/>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grpId="0" nodeType="clickEffect">
                                  <p:stCondLst>
                                    <p:cond delay="0"/>
                                  </p:stCondLst>
                                  <p:childTnLst>
                                    <p:set>
                                      <p:cBhvr>
                                        <p:cTn id="218" dur="1" fill="hold">
                                          <p:stCondLst>
                                            <p:cond delay="0"/>
                                          </p:stCondLst>
                                        </p:cTn>
                                        <p:tgtEl>
                                          <p:spTgt spid="73"/>
                                        </p:tgtEl>
                                        <p:attrNameLst>
                                          <p:attrName>style.visibility</p:attrName>
                                        </p:attrNameLst>
                                      </p:cBhvr>
                                      <p:to>
                                        <p:strVal val="visible"/>
                                      </p:to>
                                    </p:set>
                                    <p:animEffect transition="in" filter="wipe(down)">
                                      <p:cBhvr>
                                        <p:cTn id="219" dur="500"/>
                                        <p:tgtEl>
                                          <p:spTgt spid="73"/>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grpId="1" nodeType="clickEffect">
                                  <p:stCondLst>
                                    <p:cond delay="0"/>
                                  </p:stCondLst>
                                  <p:childTnLst>
                                    <p:set>
                                      <p:cBhvr>
                                        <p:cTn id="223" dur="1" fill="hold">
                                          <p:stCondLst>
                                            <p:cond delay="0"/>
                                          </p:stCondLst>
                                        </p:cTn>
                                        <p:tgtEl>
                                          <p:spTgt spid="38"/>
                                        </p:tgtEl>
                                        <p:attrNameLst>
                                          <p:attrName>style.visibility</p:attrName>
                                        </p:attrNameLst>
                                      </p:cBhvr>
                                      <p:to>
                                        <p:strVal val="visible"/>
                                      </p:to>
                                    </p:set>
                                    <p:animEffect transition="in" filter="wipe(down)">
                                      <p:cBhvr>
                                        <p:cTn id="224" dur="500"/>
                                        <p:tgtEl>
                                          <p:spTgt spid="38"/>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74"/>
                                        </p:tgtEl>
                                        <p:attrNameLst>
                                          <p:attrName>style.visibility</p:attrName>
                                        </p:attrNameLst>
                                      </p:cBhvr>
                                      <p:to>
                                        <p:strVal val="visible"/>
                                      </p:to>
                                    </p:set>
                                    <p:animEffect transition="in" filter="wipe(down)">
                                      <p:cBhvr>
                                        <p:cTn id="229" dur="500"/>
                                        <p:tgtEl>
                                          <p:spTgt spid="74"/>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grpId="1" nodeType="clickEffect">
                                  <p:stCondLst>
                                    <p:cond delay="0"/>
                                  </p:stCondLst>
                                  <p:childTnLst>
                                    <p:set>
                                      <p:cBhvr>
                                        <p:cTn id="233" dur="1" fill="hold">
                                          <p:stCondLst>
                                            <p:cond delay="0"/>
                                          </p:stCondLst>
                                        </p:cTn>
                                        <p:tgtEl>
                                          <p:spTgt spid="39"/>
                                        </p:tgtEl>
                                        <p:attrNameLst>
                                          <p:attrName>style.visibility</p:attrName>
                                        </p:attrNameLst>
                                      </p:cBhvr>
                                      <p:to>
                                        <p:strVal val="visible"/>
                                      </p:to>
                                    </p:set>
                                    <p:animEffect transition="in" filter="wipe(down)">
                                      <p:cBhvr>
                                        <p:cTn id="234" dur="500"/>
                                        <p:tgtEl>
                                          <p:spTgt spid="39"/>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75"/>
                                        </p:tgtEl>
                                        <p:attrNameLst>
                                          <p:attrName>style.visibility</p:attrName>
                                        </p:attrNameLst>
                                      </p:cBhvr>
                                      <p:to>
                                        <p:strVal val="visible"/>
                                      </p:to>
                                    </p:set>
                                    <p:animEffect transition="in" filter="wipe(down)">
                                      <p:cBhvr>
                                        <p:cTn id="239" dur="500"/>
                                        <p:tgtEl>
                                          <p:spTgt spid="75"/>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grpId="1" nodeType="clickEffect">
                                  <p:stCondLst>
                                    <p:cond delay="0"/>
                                  </p:stCondLst>
                                  <p:childTnLst>
                                    <p:set>
                                      <p:cBhvr>
                                        <p:cTn id="243" dur="1" fill="hold">
                                          <p:stCondLst>
                                            <p:cond delay="0"/>
                                          </p:stCondLst>
                                        </p:cTn>
                                        <p:tgtEl>
                                          <p:spTgt spid="40"/>
                                        </p:tgtEl>
                                        <p:attrNameLst>
                                          <p:attrName>style.visibility</p:attrName>
                                        </p:attrNameLst>
                                      </p:cBhvr>
                                      <p:to>
                                        <p:strVal val="visible"/>
                                      </p:to>
                                    </p:set>
                                    <p:animEffect transition="in" filter="wipe(down)">
                                      <p:cBhvr>
                                        <p:cTn id="244" dur="500"/>
                                        <p:tgtEl>
                                          <p:spTgt spid="40"/>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grpId="0"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wipe(down)">
                                      <p:cBhvr>
                                        <p:cTn id="24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bldLvl="0" animBg="1"/>
      <p:bldP spid="15" grpId="0" bldLvl="0" animBg="1"/>
      <p:bldP spid="22" grpId="0" bldLvl="0" animBg="1"/>
      <p:bldP spid="30" grpId="0" bldLvl="0" animBg="1"/>
      <p:bldP spid="31" grpId="0" bldLvl="0" animBg="1"/>
      <p:bldP spid="38" grpId="0" bldLvl="0" animBg="1"/>
      <p:bldP spid="39" grpId="0" bldLvl="0" animBg="1"/>
      <p:bldP spid="40" grpId="0" bldLvl="0" animBg="1"/>
      <p:bldP spid="41" grpId="0" bldLvl="0" animBg="1"/>
      <p:bldP spid="44" grpId="0"/>
      <p:bldP spid="47" grpId="0"/>
      <p:bldP spid="50" grpId="0"/>
      <p:bldP spid="54" grpId="0"/>
      <p:bldP spid="56" grpId="0"/>
      <p:bldP spid="58" grpId="0"/>
      <p:bldP spid="61" grpId="0"/>
      <p:bldP spid="64" grpId="0"/>
      <p:bldP spid="68" grpId="0"/>
      <p:bldP spid="12" grpId="1" animBg="1"/>
      <p:bldP spid="69" grpId="0"/>
      <p:bldP spid="15" grpId="1" animBg="1"/>
      <p:bldP spid="70" grpId="0"/>
      <p:bldP spid="22" grpId="1" animBg="1"/>
      <p:bldP spid="72" grpId="0"/>
      <p:bldP spid="31" grpId="1" animBg="1"/>
      <p:bldP spid="73" grpId="0"/>
      <p:bldP spid="38" grpId="1" animBg="1"/>
      <p:bldP spid="74" grpId="0"/>
      <p:bldP spid="39" grpId="1" animBg="1"/>
      <p:bldP spid="75" grpId="0"/>
      <p:bldP spid="40" grpId="1" animBg="1"/>
      <p:bldP spid="76"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ph type="title"/>
          </p:nvPr>
        </p:nvSpPr>
        <p:spPr>
          <a:xfrm>
            <a:off x="9015730" y="213995"/>
            <a:ext cx="2160905" cy="561340"/>
          </a:xfrm>
          <a:prstGeom prst="rect">
            <a:avLst/>
          </a:prstGeom>
        </p:spPr>
        <p:txBody>
          <a:bodyPr vert="horz" wrap="square" lIns="0" tIns="12700" rIns="0" bIns="0" rtlCol="0">
            <a:spAutoFit/>
          </a:bodyPr>
          <a:lstStyle/>
          <a:p>
            <a:pPr marL="12700">
              <a:lnSpc>
                <a:spcPct val="100000"/>
              </a:lnSpc>
              <a:spcBef>
                <a:spcPts val="100"/>
              </a:spcBef>
            </a:pPr>
            <a:r>
              <a:rPr i="0" spc="-10" dirty="0">
                <a:latin typeface="Cochin" charset="0"/>
                <a:ea typeface="Cochin" charset="0"/>
              </a:rPr>
              <a:t>Results</a:t>
            </a:r>
            <a:endParaRPr i="0" spc="-10" dirty="0">
              <a:latin typeface="Cochin" charset="0"/>
              <a:ea typeface="Cochin" charset="0"/>
            </a:endParaRPr>
          </a:p>
        </p:txBody>
      </p:sp>
      <p:graphicFrame>
        <p:nvGraphicFramePr>
          <p:cNvPr id="3" name="object 3"/>
          <p:cNvGraphicFramePr>
            <a:graphicFrameLocks noGrp="1"/>
          </p:cNvGraphicFramePr>
          <p:nvPr/>
        </p:nvGraphicFramePr>
        <p:xfrm>
          <a:off x="695215" y="817119"/>
          <a:ext cx="18450560" cy="10144124"/>
        </p:xfrm>
        <a:graphic>
          <a:graphicData uri="http://schemas.openxmlformats.org/drawingml/2006/table">
            <a:tbl>
              <a:tblPr firstRow="1" bandRow="1">
                <a:tableStyleId>{2D5ABB26-0587-4C30-8999-92F81FD0307C}</a:tableStyleId>
              </a:tblPr>
              <a:tblGrid>
                <a:gridCol w="2063750"/>
                <a:gridCol w="3695065"/>
                <a:gridCol w="3691890"/>
                <a:gridCol w="3698239"/>
                <a:gridCol w="5212080"/>
              </a:tblGrid>
              <a:tr h="645795">
                <a:tc>
                  <a:txBody>
                    <a:bodyPr/>
                    <a:lstStyle/>
                    <a:p>
                      <a:pPr marL="67945">
                        <a:lnSpc>
                          <a:spcPts val="2195"/>
                        </a:lnSpc>
                      </a:pPr>
                      <a:r>
                        <a:rPr sz="2400" b="1" spc="-10" dirty="0">
                          <a:latin typeface="Cochin" charset="0"/>
                          <a:ea typeface="Cochin" charset="0"/>
                          <a:cs typeface="Times New Roman"/>
                        </a:rPr>
                        <a:t>Group</a:t>
                      </a:r>
                      <a:endParaRPr sz="2400" b="1" spc="-1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67945">
                        <a:lnSpc>
                          <a:spcPts val="2195"/>
                        </a:lnSpc>
                      </a:pPr>
                      <a:r>
                        <a:rPr sz="2400" b="1" spc="-10" dirty="0">
                          <a:latin typeface="Cochin" charset="0"/>
                          <a:ea typeface="Cochin" charset="0"/>
                          <a:cs typeface="Times New Roman"/>
                        </a:rPr>
                        <a:t>Treatment</a:t>
                      </a:r>
                      <a:endParaRPr sz="2400" b="1" spc="-1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pPr marL="67945">
                        <a:lnSpc>
                          <a:spcPts val="2195"/>
                        </a:lnSpc>
                      </a:pPr>
                      <a:r>
                        <a:rPr sz="2400" b="1" spc="-10" dirty="0">
                          <a:latin typeface="Cochin" charset="0"/>
                          <a:ea typeface="Cochin" charset="0"/>
                          <a:cs typeface="Times New Roman"/>
                        </a:rPr>
                        <a:t>Results</a:t>
                      </a:r>
                      <a:endParaRPr sz="2400" b="1" spc="-1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582930">
                <a:tc>
                  <a:txBody>
                    <a:bodyPr/>
                    <a:lstStyle/>
                    <a:p>
                      <a:pPr marL="67945">
                        <a:lnSpc>
                          <a:spcPts val="2195"/>
                        </a:lnSpc>
                      </a:pPr>
                      <a:r>
                        <a:rPr sz="2400" spc="-50" dirty="0">
                          <a:latin typeface="Cochin" charset="0"/>
                          <a:ea typeface="Cochin" charset="0"/>
                          <a:cs typeface="Times New Roman"/>
                        </a:rPr>
                        <a:t>1</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67945">
                        <a:lnSpc>
                          <a:spcPts val="2195"/>
                        </a:lnSpc>
                      </a:pPr>
                      <a:r>
                        <a:rPr sz="2400" spc="-10" dirty="0">
                          <a:latin typeface="Cochin" charset="0"/>
                          <a:ea typeface="Cochin" charset="0"/>
                          <a:cs typeface="Times New Roman"/>
                        </a:rPr>
                        <a:t>Control</a:t>
                      </a:r>
                      <a:endParaRPr sz="2400" spc="-1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pPr marL="67945">
                        <a:lnSpc>
                          <a:spcPts val="2195"/>
                        </a:lnSpc>
                      </a:pPr>
                      <a:r>
                        <a:rPr sz="2400" dirty="0">
                          <a:latin typeface="Cochin" charset="0"/>
                          <a:ea typeface="Cochin" charset="0"/>
                          <a:cs typeface="Times New Roman"/>
                        </a:rPr>
                        <a:t>Normal</a:t>
                      </a:r>
                      <a:r>
                        <a:rPr sz="2400" spc="-25" dirty="0">
                          <a:latin typeface="Cochin" charset="0"/>
                          <a:ea typeface="Cochin" charset="0"/>
                          <a:cs typeface="Times New Roman"/>
                        </a:rPr>
                        <a:t> </a:t>
                      </a:r>
                      <a:r>
                        <a:rPr sz="2400" dirty="0">
                          <a:latin typeface="Cochin" charset="0"/>
                          <a:ea typeface="Cochin" charset="0"/>
                          <a:cs typeface="Times New Roman"/>
                        </a:rPr>
                        <a:t>development,</a:t>
                      </a:r>
                      <a:r>
                        <a:rPr sz="2400" spc="-20" dirty="0">
                          <a:latin typeface="Cochin" charset="0"/>
                          <a:ea typeface="Cochin" charset="0"/>
                          <a:cs typeface="Times New Roman"/>
                        </a:rPr>
                        <a:t> </a:t>
                      </a:r>
                      <a:r>
                        <a:rPr sz="2400" dirty="0">
                          <a:latin typeface="Cochin" charset="0"/>
                          <a:ea typeface="Cochin" charset="0"/>
                          <a:cs typeface="Times New Roman"/>
                        </a:rPr>
                        <a:t>no</a:t>
                      </a:r>
                      <a:r>
                        <a:rPr sz="2400" spc="-20" dirty="0">
                          <a:latin typeface="Cochin" charset="0"/>
                          <a:ea typeface="Cochin" charset="0"/>
                          <a:cs typeface="Times New Roman"/>
                        </a:rPr>
                        <a:t> </a:t>
                      </a:r>
                      <a:r>
                        <a:rPr sz="2400" spc="-10" dirty="0">
                          <a:latin typeface="Cochin" charset="0"/>
                          <a:ea typeface="Cochin" charset="0"/>
                          <a:cs typeface="Times New Roman"/>
                        </a:rPr>
                        <a:t>defects</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3565">
                <a:tc>
                  <a:txBody>
                    <a:bodyPr/>
                    <a:lstStyle/>
                    <a:p>
                      <a:pPr>
                        <a:lnSpc>
                          <a:spcPct val="100000"/>
                        </a:lnSpc>
                      </a:pPr>
                      <a:endParaRPr sz="240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10" dirty="0">
                          <a:latin typeface="Cochin" charset="0"/>
                          <a:ea typeface="Cochin" charset="0"/>
                          <a:cs typeface="Times New Roman"/>
                        </a:rPr>
                        <a:t>Teratogen</a:t>
                      </a:r>
                      <a:endParaRPr sz="2400" spc="-1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Heavy</a:t>
                      </a:r>
                      <a:r>
                        <a:rPr sz="2400" spc="-35" dirty="0">
                          <a:latin typeface="Cochin" charset="0"/>
                          <a:ea typeface="Cochin" charset="0"/>
                          <a:cs typeface="Times New Roman"/>
                        </a:rPr>
                        <a:t> </a:t>
                      </a:r>
                      <a:r>
                        <a:rPr sz="2400" spc="-20" dirty="0">
                          <a:latin typeface="Cochin" charset="0"/>
                          <a:ea typeface="Cochin" charset="0"/>
                          <a:cs typeface="Times New Roman"/>
                        </a:rPr>
                        <a:t>Metal</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10" dirty="0">
                          <a:latin typeface="Cochin" charset="0"/>
                          <a:ea typeface="Cochin" charset="0"/>
                          <a:cs typeface="Times New Roman"/>
                        </a:rPr>
                        <a:t>Supplements</a:t>
                      </a:r>
                      <a:endParaRPr sz="2400" spc="-1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50" dirty="0">
                          <a:latin typeface="Cochin" charset="0"/>
                          <a:ea typeface="Cochin" charset="0"/>
                          <a:cs typeface="Times New Roman"/>
                        </a:rPr>
                        <a:t>2</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Neural</a:t>
                      </a:r>
                      <a:r>
                        <a:rPr sz="2400" spc="-20" dirty="0">
                          <a:latin typeface="Cochin" charset="0"/>
                          <a:ea typeface="Cochin" charset="0"/>
                          <a:cs typeface="Times New Roman"/>
                        </a:rPr>
                        <a:t> </a:t>
                      </a:r>
                      <a:r>
                        <a:rPr sz="2400" dirty="0">
                          <a:latin typeface="Cochin" charset="0"/>
                          <a:ea typeface="Cochin" charset="0"/>
                          <a:cs typeface="Times New Roman"/>
                        </a:rPr>
                        <a:t>tube</a:t>
                      </a:r>
                      <a:r>
                        <a:rPr sz="2400" spc="-20" dirty="0">
                          <a:latin typeface="Cochin" charset="0"/>
                          <a:ea typeface="Cochin" charset="0"/>
                          <a:cs typeface="Times New Roman"/>
                        </a:rPr>
                        <a:t> </a:t>
                      </a:r>
                      <a:r>
                        <a:rPr sz="2400" spc="-25" dirty="0">
                          <a:latin typeface="Cochin" charset="0"/>
                          <a:ea typeface="Cochin" charset="0"/>
                          <a:cs typeface="Times New Roman"/>
                        </a:rPr>
                        <a:t>gap</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3565">
                <a:tc>
                  <a:txBody>
                    <a:bodyPr/>
                    <a:lstStyle/>
                    <a:p>
                      <a:pPr marL="67945">
                        <a:lnSpc>
                          <a:spcPts val="2195"/>
                        </a:lnSpc>
                      </a:pPr>
                      <a:r>
                        <a:rPr sz="2400" spc="-50" dirty="0">
                          <a:latin typeface="Cochin" charset="0"/>
                          <a:ea typeface="Cochin" charset="0"/>
                          <a:cs typeface="Times New Roman"/>
                        </a:rPr>
                        <a:t>3</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Neural</a:t>
                      </a:r>
                      <a:r>
                        <a:rPr sz="2400" spc="-20" dirty="0">
                          <a:latin typeface="Cochin" charset="0"/>
                          <a:ea typeface="Cochin" charset="0"/>
                          <a:cs typeface="Times New Roman"/>
                        </a:rPr>
                        <a:t> </a:t>
                      </a:r>
                      <a:r>
                        <a:rPr sz="2400" dirty="0">
                          <a:latin typeface="Cochin" charset="0"/>
                          <a:ea typeface="Cochin" charset="0"/>
                          <a:cs typeface="Times New Roman"/>
                        </a:rPr>
                        <a:t>tube</a:t>
                      </a:r>
                      <a:r>
                        <a:rPr sz="2400" spc="-20" dirty="0">
                          <a:latin typeface="Cochin" charset="0"/>
                          <a:ea typeface="Cochin" charset="0"/>
                          <a:cs typeface="Times New Roman"/>
                        </a:rPr>
                        <a:t> </a:t>
                      </a:r>
                      <a:r>
                        <a:rPr sz="2400" dirty="0">
                          <a:latin typeface="Cochin" charset="0"/>
                          <a:ea typeface="Cochin" charset="0"/>
                          <a:cs typeface="Times New Roman"/>
                        </a:rPr>
                        <a:t>closure</a:t>
                      </a:r>
                      <a:r>
                        <a:rPr sz="2400" spc="-20" dirty="0">
                          <a:latin typeface="Cochin" charset="0"/>
                          <a:ea typeface="Cochin" charset="0"/>
                          <a:cs typeface="Times New Roman"/>
                        </a:rPr>
                        <a:t> </a:t>
                      </a:r>
                      <a:r>
                        <a:rPr sz="2400" spc="-10" dirty="0">
                          <a:latin typeface="Cochin" charset="0"/>
                          <a:ea typeface="Cochin" charset="0"/>
                          <a:cs typeface="Times New Roman"/>
                        </a:rPr>
                        <a:t>failure</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50" dirty="0">
                          <a:latin typeface="Cochin" charset="0"/>
                          <a:ea typeface="Cochin" charset="0"/>
                          <a:cs typeface="Times New Roman"/>
                        </a:rPr>
                        <a:t>4</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Embryo</a:t>
                      </a:r>
                      <a:r>
                        <a:rPr sz="2400" spc="-15" dirty="0">
                          <a:latin typeface="Cochin" charset="0"/>
                          <a:ea typeface="Cochin" charset="0"/>
                          <a:cs typeface="Times New Roman"/>
                        </a:rPr>
                        <a:t> </a:t>
                      </a:r>
                      <a:r>
                        <a:rPr sz="2400" dirty="0">
                          <a:latin typeface="Cochin" charset="0"/>
                          <a:ea typeface="Cochin" charset="0"/>
                          <a:cs typeface="Times New Roman"/>
                        </a:rPr>
                        <a:t>did</a:t>
                      </a:r>
                      <a:r>
                        <a:rPr sz="2400" spc="-10" dirty="0">
                          <a:latin typeface="Cochin" charset="0"/>
                          <a:ea typeface="Cochin" charset="0"/>
                          <a:cs typeface="Times New Roman"/>
                        </a:rPr>
                        <a:t> </a:t>
                      </a:r>
                      <a:r>
                        <a:rPr sz="2400" dirty="0">
                          <a:latin typeface="Cochin" charset="0"/>
                          <a:ea typeface="Cochin" charset="0"/>
                          <a:cs typeface="Times New Roman"/>
                        </a:rPr>
                        <a:t>not</a:t>
                      </a:r>
                      <a:r>
                        <a:rPr sz="2400" spc="-15" dirty="0">
                          <a:latin typeface="Cochin" charset="0"/>
                          <a:ea typeface="Cochin" charset="0"/>
                          <a:cs typeface="Times New Roman"/>
                        </a:rPr>
                        <a:t> </a:t>
                      </a:r>
                      <a:r>
                        <a:rPr sz="2400" spc="-10" dirty="0">
                          <a:latin typeface="Cochin" charset="0"/>
                          <a:ea typeface="Cochin" charset="0"/>
                          <a:cs typeface="Times New Roman"/>
                        </a:rPr>
                        <a:t>survive</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50" dirty="0">
                          <a:latin typeface="Cochin" charset="0"/>
                          <a:ea typeface="Cochin" charset="0"/>
                          <a:cs typeface="Times New Roman"/>
                        </a:rPr>
                        <a:t>5</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Folic</a:t>
                      </a:r>
                      <a:r>
                        <a:rPr sz="2400" spc="-15" dirty="0">
                          <a:latin typeface="Cochin" charset="0"/>
                          <a:ea typeface="Cochin" charset="0"/>
                          <a:cs typeface="Cochin" charset="0"/>
                        </a:rPr>
                        <a:t> </a:t>
                      </a:r>
                      <a:r>
                        <a:rPr sz="2400" dirty="0">
                          <a:latin typeface="Cochin" charset="0"/>
                          <a:ea typeface="Cochin" charset="0"/>
                          <a:cs typeface="Cochin" charset="0"/>
                        </a:rPr>
                        <a:t>acid</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partial</a:t>
                      </a:r>
                      <a:r>
                        <a:rPr sz="2400" spc="-20" dirty="0">
                          <a:latin typeface="Cochin" charset="0"/>
                          <a:ea typeface="Cochin" charset="0"/>
                          <a:cs typeface="Times New Roman"/>
                        </a:rPr>
                        <a:t> </a:t>
                      </a:r>
                      <a:r>
                        <a:rPr sz="2400" dirty="0">
                          <a:latin typeface="Cochin" charset="0"/>
                          <a:ea typeface="Cochin" charset="0"/>
                          <a:cs typeface="Times New Roman"/>
                        </a:rPr>
                        <a:t>rescue,</a:t>
                      </a:r>
                      <a:r>
                        <a:rPr sz="2400" spc="-20" dirty="0">
                          <a:latin typeface="Cochin" charset="0"/>
                          <a:ea typeface="Cochin" charset="0"/>
                          <a:cs typeface="Times New Roman"/>
                        </a:rPr>
                        <a:t> </a:t>
                      </a:r>
                      <a:r>
                        <a:rPr sz="2400" dirty="0">
                          <a:latin typeface="Cochin" charset="0"/>
                          <a:ea typeface="Cochin" charset="0"/>
                          <a:cs typeface="Times New Roman"/>
                        </a:rPr>
                        <a:t>minor</a:t>
                      </a:r>
                      <a:r>
                        <a:rPr sz="2400" spc="-15" dirty="0">
                          <a:latin typeface="Cochin" charset="0"/>
                          <a:ea typeface="Cochin" charset="0"/>
                          <a:cs typeface="Times New Roman"/>
                        </a:rPr>
                        <a:t> </a:t>
                      </a:r>
                      <a:r>
                        <a:rPr sz="2400" spc="-10" dirty="0">
                          <a:latin typeface="Cochin" charset="0"/>
                          <a:ea typeface="Cochin" charset="0"/>
                          <a:cs typeface="Times New Roman"/>
                        </a:rPr>
                        <a:t>defects</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3565">
                <a:tc>
                  <a:txBody>
                    <a:bodyPr/>
                    <a:lstStyle/>
                    <a:p>
                      <a:pPr marL="67945">
                        <a:lnSpc>
                          <a:spcPts val="2195"/>
                        </a:lnSpc>
                      </a:pPr>
                      <a:r>
                        <a:rPr sz="2400" spc="-50" dirty="0">
                          <a:latin typeface="Cochin" charset="0"/>
                          <a:ea typeface="Cochin" charset="0"/>
                          <a:cs typeface="Times New Roman"/>
                        </a:rPr>
                        <a:t>6</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25</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10" dirty="0">
                          <a:latin typeface="Cochin" charset="0"/>
                          <a:ea typeface="Cochin" charset="0"/>
                          <a:cs typeface="Times New Roman"/>
                        </a:rPr>
                        <a:t>Intra-</a:t>
                      </a:r>
                      <a:r>
                        <a:rPr sz="2400" dirty="0">
                          <a:latin typeface="Cochin" charset="0"/>
                          <a:ea typeface="Cochin" charset="0"/>
                          <a:cs typeface="Times New Roman"/>
                        </a:rPr>
                        <a:t>bud</a:t>
                      </a:r>
                      <a:r>
                        <a:rPr sz="2400" spc="-5" dirty="0">
                          <a:latin typeface="Cochin" charset="0"/>
                          <a:ea typeface="Cochin" charset="0"/>
                          <a:cs typeface="Times New Roman"/>
                        </a:rPr>
                        <a:t> </a:t>
                      </a:r>
                      <a:r>
                        <a:rPr sz="2400" dirty="0">
                          <a:latin typeface="Cochin" charset="0"/>
                          <a:ea typeface="Cochin" charset="0"/>
                          <a:cs typeface="Times New Roman"/>
                        </a:rPr>
                        <a:t>formation, disrupted</a:t>
                      </a:r>
                      <a:r>
                        <a:rPr sz="2400" spc="-5" dirty="0">
                          <a:latin typeface="Cochin" charset="0"/>
                          <a:ea typeface="Cochin" charset="0"/>
                          <a:cs typeface="Times New Roman"/>
                        </a:rPr>
                        <a:t> </a:t>
                      </a:r>
                      <a:r>
                        <a:rPr sz="2400" spc="-10" dirty="0">
                          <a:latin typeface="Cochin" charset="0"/>
                          <a:ea typeface="Cochin" charset="0"/>
                          <a:cs typeface="Times New Roman"/>
                        </a:rPr>
                        <a:t>vasculature</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50" dirty="0">
                          <a:latin typeface="Cochin" charset="0"/>
                          <a:ea typeface="Cochin" charset="0"/>
                          <a:cs typeface="Times New Roman"/>
                        </a:rPr>
                        <a:t>7</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25</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Detachment</a:t>
                      </a:r>
                      <a:r>
                        <a:rPr sz="2400" spc="-30" dirty="0">
                          <a:latin typeface="Cochin" charset="0"/>
                          <a:ea typeface="Cochin" charset="0"/>
                          <a:cs typeface="Times New Roman"/>
                        </a:rPr>
                        <a:t> </a:t>
                      </a:r>
                      <a:r>
                        <a:rPr sz="2400" dirty="0">
                          <a:latin typeface="Cochin" charset="0"/>
                          <a:ea typeface="Cochin" charset="0"/>
                          <a:cs typeface="Times New Roman"/>
                        </a:rPr>
                        <a:t>between</a:t>
                      </a:r>
                      <a:r>
                        <a:rPr sz="2400" spc="-25" dirty="0">
                          <a:latin typeface="Cochin" charset="0"/>
                          <a:ea typeface="Cochin" charset="0"/>
                          <a:cs typeface="Times New Roman"/>
                        </a:rPr>
                        <a:t> </a:t>
                      </a:r>
                      <a:r>
                        <a:rPr sz="2400" dirty="0">
                          <a:latin typeface="Cochin" charset="0"/>
                          <a:ea typeface="Cochin" charset="0"/>
                          <a:cs typeface="Times New Roman"/>
                        </a:rPr>
                        <a:t>brain</a:t>
                      </a:r>
                      <a:r>
                        <a:rPr sz="2400" spc="-30" dirty="0">
                          <a:latin typeface="Cochin" charset="0"/>
                          <a:ea typeface="Cochin" charset="0"/>
                          <a:cs typeface="Times New Roman"/>
                        </a:rPr>
                        <a:t> </a:t>
                      </a:r>
                      <a:r>
                        <a:rPr sz="2400" dirty="0">
                          <a:latin typeface="Cochin" charset="0"/>
                          <a:ea typeface="Cochin" charset="0"/>
                          <a:cs typeface="Times New Roman"/>
                        </a:rPr>
                        <a:t>and</a:t>
                      </a:r>
                      <a:r>
                        <a:rPr sz="2400" spc="-25" dirty="0">
                          <a:latin typeface="Cochin" charset="0"/>
                          <a:ea typeface="Cochin" charset="0"/>
                          <a:cs typeface="Times New Roman"/>
                        </a:rPr>
                        <a:t> </a:t>
                      </a:r>
                      <a:r>
                        <a:rPr sz="2400" spc="-10" dirty="0">
                          <a:latin typeface="Cochin" charset="0"/>
                          <a:ea typeface="Cochin" charset="0"/>
                          <a:cs typeface="Times New Roman"/>
                        </a:rPr>
                        <a:t>notochord</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958850">
                <a:tc>
                  <a:txBody>
                    <a:bodyPr/>
                    <a:lstStyle/>
                    <a:p>
                      <a:pPr marL="67945">
                        <a:lnSpc>
                          <a:spcPts val="2195"/>
                        </a:lnSpc>
                      </a:pPr>
                      <a:r>
                        <a:rPr sz="2400" spc="-50" dirty="0">
                          <a:latin typeface="Cochin" charset="0"/>
                          <a:ea typeface="Cochin" charset="0"/>
                          <a:cs typeface="Times New Roman"/>
                        </a:rPr>
                        <a:t>8</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25</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Folic</a:t>
                      </a:r>
                      <a:r>
                        <a:rPr sz="2400" spc="-15" dirty="0">
                          <a:latin typeface="Cochin" charset="0"/>
                          <a:ea typeface="Cochin" charset="0"/>
                          <a:cs typeface="Cochin" charset="0"/>
                        </a:rPr>
                        <a:t> </a:t>
                      </a:r>
                      <a:r>
                        <a:rPr sz="2400" dirty="0">
                          <a:latin typeface="Cochin" charset="0"/>
                          <a:ea typeface="Cochin" charset="0"/>
                          <a:cs typeface="Cochin" charset="0"/>
                        </a:rPr>
                        <a:t>acid</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Notochord</a:t>
                      </a:r>
                      <a:r>
                        <a:rPr sz="2400" spc="-35" dirty="0">
                          <a:latin typeface="Cochin" charset="0"/>
                          <a:ea typeface="Cochin" charset="0"/>
                          <a:cs typeface="Times New Roman"/>
                        </a:rPr>
                        <a:t> </a:t>
                      </a:r>
                      <a:r>
                        <a:rPr sz="2400" dirty="0">
                          <a:latin typeface="Cochin" charset="0"/>
                          <a:ea typeface="Cochin" charset="0"/>
                          <a:cs typeface="Times New Roman"/>
                        </a:rPr>
                        <a:t>preserved,</a:t>
                      </a:r>
                      <a:r>
                        <a:rPr sz="2400" spc="-35" dirty="0">
                          <a:latin typeface="Cochin" charset="0"/>
                          <a:ea typeface="Cochin" charset="0"/>
                          <a:cs typeface="Times New Roman"/>
                        </a:rPr>
                        <a:t> </a:t>
                      </a:r>
                      <a:r>
                        <a:rPr sz="2400" dirty="0">
                          <a:latin typeface="Cochin" charset="0"/>
                          <a:ea typeface="Cochin" charset="0"/>
                          <a:cs typeface="Times New Roman"/>
                        </a:rPr>
                        <a:t>mesodermal</a:t>
                      </a:r>
                      <a:r>
                        <a:rPr sz="2400" spc="-35" dirty="0">
                          <a:latin typeface="Cochin" charset="0"/>
                          <a:ea typeface="Cochin" charset="0"/>
                          <a:cs typeface="Times New Roman"/>
                        </a:rPr>
                        <a:t> </a:t>
                      </a:r>
                      <a:r>
                        <a:rPr sz="2400" spc="-10" dirty="0">
                          <a:latin typeface="Cochin" charset="0"/>
                          <a:ea typeface="Cochin" charset="0"/>
                          <a:cs typeface="Times New Roman"/>
                        </a:rPr>
                        <a:t>development </a:t>
                      </a:r>
                      <a:r>
                        <a:rPr lang="en-AU" sz="2400" spc="-10" dirty="0">
                          <a:latin typeface="Cochin" charset="0"/>
                          <a:ea typeface="Cochin" charset="0"/>
                          <a:cs typeface="Times New Roman"/>
                        </a:rPr>
                        <a:t>in</a:t>
                      </a:r>
                      <a:r>
                        <a:rPr sz="2400" spc="-10" dirty="0">
                          <a:latin typeface="Cochin" charset="0"/>
                          <a:ea typeface="Cochin" charset="0"/>
                          <a:cs typeface="Times New Roman"/>
                        </a:rPr>
                        <a:t>adequate</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50" dirty="0">
                          <a:latin typeface="Cochin" charset="0"/>
                          <a:ea typeface="Cochin" charset="0"/>
                          <a:cs typeface="Times New Roman"/>
                        </a:rPr>
                        <a:t>9</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a:t>
                      </a:r>
                      <a:r>
                        <a:rPr sz="2400" spc="-25" dirty="0">
                          <a:latin typeface="Cochin" charset="0"/>
                          <a:ea typeface="Cochin" charset="0"/>
                          <a:cs typeface="Times New Roman"/>
                        </a:rPr>
                        <a:t> </a:t>
                      </a:r>
                      <a:r>
                        <a:rPr sz="2400" dirty="0">
                          <a:latin typeface="Cochin" charset="0"/>
                          <a:ea typeface="Cochin" charset="0"/>
                          <a:cs typeface="Times New Roman"/>
                        </a:rPr>
                        <a:t>development,</a:t>
                      </a:r>
                      <a:r>
                        <a:rPr sz="2400" spc="-20" dirty="0">
                          <a:latin typeface="Cochin" charset="0"/>
                          <a:ea typeface="Cochin" charset="0"/>
                          <a:cs typeface="Times New Roman"/>
                        </a:rPr>
                        <a:t> </a:t>
                      </a:r>
                      <a:r>
                        <a:rPr sz="2400" dirty="0">
                          <a:latin typeface="Cochin" charset="0"/>
                          <a:ea typeface="Cochin" charset="0"/>
                          <a:cs typeface="Times New Roman"/>
                        </a:rPr>
                        <a:t>rotten</a:t>
                      </a:r>
                      <a:r>
                        <a:rPr sz="2400" spc="-20" dirty="0">
                          <a:latin typeface="Cochin" charset="0"/>
                          <a:ea typeface="Cochin" charset="0"/>
                          <a:cs typeface="Times New Roman"/>
                        </a:rPr>
                        <a:t> </a:t>
                      </a:r>
                      <a:r>
                        <a:rPr sz="2400" spc="-25" dirty="0">
                          <a:latin typeface="Cochin" charset="0"/>
                          <a:ea typeface="Cochin" charset="0"/>
                          <a:cs typeface="Times New Roman"/>
                        </a:rPr>
                        <a:t>egg</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25" dirty="0">
                          <a:latin typeface="Cochin" charset="0"/>
                          <a:ea typeface="Cochin" charset="0"/>
                          <a:cs typeface="Times New Roman"/>
                        </a:rPr>
                        <a:t>10</a:t>
                      </a:r>
                      <a:endParaRPr sz="2400" spc="-25"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spc="-50" dirty="0">
                          <a:latin typeface="Cochin" charset="0"/>
                          <a:ea typeface="Cochin" charset="0"/>
                          <a:cs typeface="Times New Roman"/>
                        </a:rPr>
                        <a:t>-</a:t>
                      </a:r>
                      <a:endParaRPr sz="2400" spc="-5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a:t>
                      </a:r>
                      <a:r>
                        <a:rPr sz="2400" spc="-25" dirty="0">
                          <a:latin typeface="Cochin" charset="0"/>
                          <a:ea typeface="Cochin" charset="0"/>
                          <a:cs typeface="Times New Roman"/>
                        </a:rPr>
                        <a:t> </a:t>
                      </a:r>
                      <a:r>
                        <a:rPr sz="2400" dirty="0">
                          <a:latin typeface="Cochin" charset="0"/>
                          <a:ea typeface="Cochin" charset="0"/>
                          <a:cs typeface="Times New Roman"/>
                        </a:rPr>
                        <a:t>development,</a:t>
                      </a:r>
                      <a:r>
                        <a:rPr sz="2400" spc="-20" dirty="0">
                          <a:latin typeface="Cochin" charset="0"/>
                          <a:ea typeface="Cochin" charset="0"/>
                          <a:cs typeface="Times New Roman"/>
                        </a:rPr>
                        <a:t> </a:t>
                      </a:r>
                      <a:r>
                        <a:rPr sz="2400" dirty="0">
                          <a:latin typeface="Cochin" charset="0"/>
                          <a:ea typeface="Cochin" charset="0"/>
                          <a:cs typeface="Times New Roman"/>
                        </a:rPr>
                        <a:t>rotten</a:t>
                      </a:r>
                      <a:r>
                        <a:rPr sz="2400" spc="-20" dirty="0">
                          <a:latin typeface="Cochin" charset="0"/>
                          <a:ea typeface="Cochin" charset="0"/>
                          <a:cs typeface="Times New Roman"/>
                        </a:rPr>
                        <a:t> </a:t>
                      </a:r>
                      <a:r>
                        <a:rPr sz="2400" spc="-25" dirty="0">
                          <a:latin typeface="Cochin" charset="0"/>
                          <a:ea typeface="Cochin" charset="0"/>
                          <a:cs typeface="Times New Roman"/>
                        </a:rPr>
                        <a:t>egg</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958850">
                <a:tc>
                  <a:txBody>
                    <a:bodyPr/>
                    <a:lstStyle/>
                    <a:p>
                      <a:pPr marL="67945">
                        <a:lnSpc>
                          <a:spcPts val="2195"/>
                        </a:lnSpc>
                      </a:pPr>
                      <a:r>
                        <a:rPr sz="2400" spc="-25" dirty="0">
                          <a:latin typeface="Cochin" charset="0"/>
                          <a:ea typeface="Cochin" charset="0"/>
                          <a:cs typeface="Times New Roman"/>
                        </a:rPr>
                        <a:t>11</a:t>
                      </a:r>
                      <a:endParaRPr sz="2400" spc="-25"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Folic</a:t>
                      </a:r>
                      <a:r>
                        <a:rPr sz="2400" spc="-15" dirty="0">
                          <a:latin typeface="Cochin" charset="0"/>
                          <a:ea typeface="Cochin" charset="0"/>
                          <a:cs typeface="Cochin" charset="0"/>
                        </a:rPr>
                        <a:t> </a:t>
                      </a:r>
                      <a:r>
                        <a:rPr sz="2400" dirty="0">
                          <a:latin typeface="Cochin" charset="0"/>
                          <a:ea typeface="Cochin" charset="0"/>
                          <a:cs typeface="Cochin" charset="0"/>
                        </a:rPr>
                        <a:t>acid</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a:t>
                      </a:r>
                      <a:r>
                        <a:rPr sz="2400" spc="-20" dirty="0">
                          <a:latin typeface="Cochin" charset="0"/>
                          <a:ea typeface="Cochin" charset="0"/>
                          <a:cs typeface="Times New Roman"/>
                        </a:rPr>
                        <a:t> </a:t>
                      </a:r>
                      <a:r>
                        <a:rPr sz="2400" dirty="0">
                          <a:latin typeface="Cochin" charset="0"/>
                          <a:ea typeface="Cochin" charset="0"/>
                          <a:cs typeface="Times New Roman"/>
                        </a:rPr>
                        <a:t>development,</a:t>
                      </a:r>
                      <a:r>
                        <a:rPr sz="2400" spc="-15" dirty="0">
                          <a:latin typeface="Cochin" charset="0"/>
                          <a:ea typeface="Cochin" charset="0"/>
                          <a:cs typeface="Times New Roman"/>
                        </a:rPr>
                        <a:t> </a:t>
                      </a:r>
                      <a:r>
                        <a:rPr sz="2400" dirty="0">
                          <a:latin typeface="Cochin" charset="0"/>
                          <a:ea typeface="Cochin" charset="0"/>
                          <a:cs typeface="Times New Roman"/>
                        </a:rPr>
                        <a:t>folic</a:t>
                      </a:r>
                      <a:r>
                        <a:rPr sz="2400" spc="-15" dirty="0">
                          <a:latin typeface="Cochin" charset="0"/>
                          <a:ea typeface="Cochin" charset="0"/>
                          <a:cs typeface="Times New Roman"/>
                        </a:rPr>
                        <a:t> </a:t>
                      </a:r>
                      <a:r>
                        <a:rPr sz="2400" dirty="0">
                          <a:latin typeface="Cochin" charset="0"/>
                          <a:ea typeface="Cochin" charset="0"/>
                          <a:cs typeface="Times New Roman"/>
                        </a:rPr>
                        <a:t>acid</a:t>
                      </a:r>
                      <a:r>
                        <a:rPr sz="2400" spc="-20" dirty="0">
                          <a:latin typeface="Cochin" charset="0"/>
                          <a:ea typeface="Cochin" charset="0"/>
                          <a:cs typeface="Times New Roman"/>
                        </a:rPr>
                        <a:t> </a:t>
                      </a:r>
                      <a:r>
                        <a:rPr sz="2400" dirty="0">
                          <a:latin typeface="Cochin" charset="0"/>
                          <a:ea typeface="Cochin" charset="0"/>
                          <a:cs typeface="Times New Roman"/>
                        </a:rPr>
                        <a:t>inefficient</a:t>
                      </a:r>
                      <a:r>
                        <a:rPr sz="2400" spc="-15" dirty="0">
                          <a:latin typeface="Cochin" charset="0"/>
                          <a:ea typeface="Cochin" charset="0"/>
                          <a:cs typeface="Times New Roman"/>
                        </a:rPr>
                        <a:t> </a:t>
                      </a:r>
                      <a:r>
                        <a:rPr sz="2400" dirty="0">
                          <a:latin typeface="Cochin" charset="0"/>
                          <a:ea typeface="Cochin" charset="0"/>
                          <a:cs typeface="Times New Roman"/>
                        </a:rPr>
                        <a:t>at</a:t>
                      </a:r>
                      <a:r>
                        <a:rPr sz="2400" spc="-15" dirty="0">
                          <a:latin typeface="Cochin" charset="0"/>
                          <a:ea typeface="Cochin" charset="0"/>
                          <a:cs typeface="Times New Roman"/>
                        </a:rPr>
                        <a:t> </a:t>
                      </a:r>
                      <a:r>
                        <a:rPr sz="2400" spc="-20" dirty="0">
                          <a:latin typeface="Cochin" charset="0"/>
                          <a:ea typeface="Cochin" charset="0"/>
                          <a:cs typeface="Times New Roman"/>
                        </a:rPr>
                        <a:t>high dose</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25" dirty="0">
                          <a:latin typeface="Cochin" charset="0"/>
                          <a:ea typeface="Cochin" charset="0"/>
                          <a:cs typeface="Times New Roman"/>
                        </a:rPr>
                        <a:t>12</a:t>
                      </a:r>
                      <a:endParaRPr sz="2400" spc="-25"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Inositol</a:t>
                      </a:r>
                      <a:r>
                        <a:rPr sz="2400" spc="-10" dirty="0">
                          <a:latin typeface="Cochin" charset="0"/>
                          <a:ea typeface="Cochin" charset="0"/>
                          <a:cs typeface="Cochin" charset="0"/>
                        </a:rPr>
                        <a:t> </a:t>
                      </a:r>
                      <a:r>
                        <a:rPr sz="2400" dirty="0">
                          <a:latin typeface="Cochin" charset="0"/>
                          <a:ea typeface="Cochin" charset="0"/>
                          <a:cs typeface="Cochin" charset="0"/>
                        </a:rPr>
                        <a:t>100</a:t>
                      </a:r>
                      <a:r>
                        <a:rPr sz="2400" spc="-5"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a:t>
                      </a:r>
                      <a:r>
                        <a:rPr sz="2400" spc="-25" dirty="0">
                          <a:latin typeface="Cochin" charset="0"/>
                          <a:ea typeface="Cochin" charset="0"/>
                          <a:cs typeface="Times New Roman"/>
                        </a:rPr>
                        <a:t> </a:t>
                      </a:r>
                      <a:r>
                        <a:rPr sz="2400" spc="-10" dirty="0">
                          <a:latin typeface="Cochin" charset="0"/>
                          <a:ea typeface="Cochin" charset="0"/>
                          <a:cs typeface="Times New Roman"/>
                        </a:rPr>
                        <a:t>development</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3565">
                <a:tc>
                  <a:txBody>
                    <a:bodyPr/>
                    <a:lstStyle/>
                    <a:p>
                      <a:pPr marL="67945">
                        <a:lnSpc>
                          <a:spcPts val="2195"/>
                        </a:lnSpc>
                      </a:pPr>
                      <a:r>
                        <a:rPr sz="2400" spc="-25" dirty="0">
                          <a:latin typeface="Cochin" charset="0"/>
                          <a:ea typeface="Cochin" charset="0"/>
                          <a:cs typeface="Times New Roman"/>
                        </a:rPr>
                        <a:t>13</a:t>
                      </a:r>
                      <a:endParaRPr sz="2400" spc="-25"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25</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Inositol</a:t>
                      </a:r>
                      <a:r>
                        <a:rPr sz="2400" spc="-10" dirty="0">
                          <a:latin typeface="Cochin" charset="0"/>
                          <a:ea typeface="Cochin" charset="0"/>
                          <a:cs typeface="Cochin" charset="0"/>
                        </a:rPr>
                        <a:t> </a:t>
                      </a:r>
                      <a:r>
                        <a:rPr sz="2400" dirty="0">
                          <a:latin typeface="Cochin" charset="0"/>
                          <a:ea typeface="Cochin" charset="0"/>
                          <a:cs typeface="Cochin" charset="0"/>
                        </a:rPr>
                        <a:t>100</a:t>
                      </a:r>
                      <a:r>
                        <a:rPr sz="2400" spc="-5"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a:t>
                      </a:r>
                      <a:r>
                        <a:rPr sz="2400" spc="-25" dirty="0">
                          <a:latin typeface="Cochin" charset="0"/>
                          <a:ea typeface="Cochin" charset="0"/>
                          <a:cs typeface="Times New Roman"/>
                        </a:rPr>
                        <a:t> </a:t>
                      </a:r>
                      <a:r>
                        <a:rPr sz="2400" spc="-10" dirty="0">
                          <a:latin typeface="Cochin" charset="0"/>
                          <a:ea typeface="Cochin" charset="0"/>
                          <a:cs typeface="Times New Roman"/>
                        </a:rPr>
                        <a:t>development</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82930">
                <a:tc>
                  <a:txBody>
                    <a:bodyPr/>
                    <a:lstStyle/>
                    <a:p>
                      <a:pPr marL="67945">
                        <a:lnSpc>
                          <a:spcPts val="2195"/>
                        </a:lnSpc>
                      </a:pPr>
                      <a:r>
                        <a:rPr sz="2400" spc="-25" dirty="0">
                          <a:latin typeface="Cochin" charset="0"/>
                          <a:ea typeface="Cochin" charset="0"/>
                          <a:cs typeface="Times New Roman"/>
                        </a:rPr>
                        <a:t>14</a:t>
                      </a:r>
                      <a:endParaRPr sz="2400" spc="-25"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serotonin</a:t>
                      </a:r>
                      <a:r>
                        <a:rPr sz="2400" spc="-15" dirty="0">
                          <a:latin typeface="Cochin" charset="0"/>
                          <a:ea typeface="Cochin" charset="0"/>
                          <a:cs typeface="Cochin" charset="0"/>
                        </a:rPr>
                        <a:t> </a:t>
                      </a:r>
                      <a:r>
                        <a:rPr sz="2400" dirty="0">
                          <a:latin typeface="Cochin" charset="0"/>
                          <a:ea typeface="Cochin" charset="0"/>
                          <a:cs typeface="Cochin" charset="0"/>
                        </a:rPr>
                        <a:t>50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cadmium</a:t>
                      </a:r>
                      <a:r>
                        <a:rPr sz="2400" spc="-15" dirty="0">
                          <a:latin typeface="Cochin" charset="0"/>
                          <a:ea typeface="Cochin" charset="0"/>
                          <a:cs typeface="Cochin" charset="0"/>
                        </a:rPr>
                        <a:t> </a:t>
                      </a:r>
                      <a:r>
                        <a:rPr sz="2400" dirty="0">
                          <a:latin typeface="Cochin" charset="0"/>
                          <a:ea typeface="Cochin" charset="0"/>
                          <a:cs typeface="Cochin" charset="0"/>
                        </a:rPr>
                        <a:t>chloride</a:t>
                      </a:r>
                      <a:r>
                        <a:rPr sz="2400" spc="-15" dirty="0">
                          <a:latin typeface="Cochin" charset="0"/>
                          <a:ea typeface="Cochin" charset="0"/>
                          <a:cs typeface="Cochin" charset="0"/>
                        </a:rPr>
                        <a:t> </a:t>
                      </a:r>
                      <a:r>
                        <a:rPr sz="2400" dirty="0">
                          <a:latin typeface="Cochin" charset="0"/>
                          <a:ea typeface="Cochin" charset="0"/>
                          <a:cs typeface="Cochin" charset="0"/>
                        </a:rPr>
                        <a:t>10</a:t>
                      </a:r>
                      <a:r>
                        <a:rPr sz="2400" spc="-10"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Cochin" charset="0"/>
                        </a:rPr>
                        <a:t>Inositol</a:t>
                      </a:r>
                      <a:r>
                        <a:rPr sz="2400" spc="-10" dirty="0">
                          <a:latin typeface="Cochin" charset="0"/>
                          <a:ea typeface="Cochin" charset="0"/>
                          <a:cs typeface="Cochin" charset="0"/>
                        </a:rPr>
                        <a:t> </a:t>
                      </a:r>
                      <a:r>
                        <a:rPr sz="2400" dirty="0">
                          <a:latin typeface="Cochin" charset="0"/>
                          <a:ea typeface="Cochin" charset="0"/>
                          <a:cs typeface="Cochin" charset="0"/>
                        </a:rPr>
                        <a:t>100</a:t>
                      </a:r>
                      <a:r>
                        <a:rPr sz="2400" spc="-5" dirty="0">
                          <a:latin typeface="Cochin" charset="0"/>
                          <a:ea typeface="Cochin" charset="0"/>
                          <a:cs typeface="Cochin" charset="0"/>
                        </a:rPr>
                        <a:t> </a:t>
                      </a:r>
                      <a:r>
                        <a:rPr sz="2400" spc="-25" dirty="0">
                          <a:latin typeface="Cochin" charset="0"/>
                          <a:ea typeface="Cochin" charset="0"/>
                          <a:cs typeface="Cochin" charset="0"/>
                        </a:rPr>
                        <a:t>µL</a:t>
                      </a:r>
                      <a:endParaRPr sz="2400" dirty="0">
                        <a:latin typeface="Cochin" charset="0"/>
                        <a:ea typeface="Cochin" charset="0"/>
                        <a:cs typeface="Cochin"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195"/>
                        </a:lnSpc>
                      </a:pPr>
                      <a:r>
                        <a:rPr sz="2400" dirty="0">
                          <a:latin typeface="Cochin" charset="0"/>
                          <a:ea typeface="Cochin" charset="0"/>
                          <a:cs typeface="Times New Roman"/>
                        </a:rPr>
                        <a:t>No</a:t>
                      </a:r>
                      <a:r>
                        <a:rPr sz="2400" spc="-25" dirty="0">
                          <a:latin typeface="Cochin" charset="0"/>
                          <a:ea typeface="Cochin" charset="0"/>
                          <a:cs typeface="Times New Roman"/>
                        </a:rPr>
                        <a:t> </a:t>
                      </a:r>
                      <a:r>
                        <a:rPr sz="2400" spc="-10" dirty="0">
                          <a:latin typeface="Cochin" charset="0"/>
                          <a:ea typeface="Cochin" charset="0"/>
                          <a:cs typeface="Times New Roman"/>
                        </a:rPr>
                        <a:t>development</a:t>
                      </a:r>
                      <a:endParaRPr sz="2400" dirty="0">
                        <a:latin typeface="Cochin" charset="0"/>
                        <a:ea typeface="Cochin"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5-09-15 23:53:57.692000"/>
          <p:cNvPicPr>
            <a:picLocks noChangeAspect="1"/>
          </p:cNvPicPr>
          <p:nvPr/>
        </p:nvPicPr>
        <p:blipFill>
          <a:blip r:embed="rId1"/>
          <a:stretch>
            <a:fillRect/>
          </a:stretch>
        </p:blipFill>
        <p:spPr>
          <a:xfrm>
            <a:off x="1711960" y="1352550"/>
            <a:ext cx="15336520" cy="91719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308100" y="1159510"/>
            <a:ext cx="16584295" cy="89896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PA" val="v5.2.8"/>
  <p:tag name="WHOLESPTYPE" val="Shape_Other"/>
</p:tagLst>
</file>

<file path=ppt/tags/tag10.xml><?xml version="1.0" encoding="utf-8"?>
<p:tagLst xmlns:p="http://schemas.openxmlformats.org/presentationml/2006/main">
  <p:tag name="PA" val="v5.2.8"/>
  <p:tag name="WHOLESPTYPE" val="Shape_Other"/>
</p:tagLst>
</file>

<file path=ppt/tags/tag11.xml><?xml version="1.0" encoding="utf-8"?>
<p:tagLst xmlns:p="http://schemas.openxmlformats.org/presentationml/2006/main">
  <p:tag name="PA" val="v5.2.8"/>
  <p:tag name="WHOLESPTYPE" val="Shape_SubTitle"/>
</p:tagLst>
</file>

<file path=ppt/tags/tag12.xml><?xml version="1.0" encoding="utf-8"?>
<p:tagLst xmlns:p="http://schemas.openxmlformats.org/presentationml/2006/main">
  <p:tag name="PA" val="v5.2.8"/>
  <p:tag name="WHOLESPTYPE" val="Shape_SubTitle"/>
</p:tagLst>
</file>

<file path=ppt/tags/tag13.xml><?xml version="1.0" encoding="utf-8"?>
<p:tagLst xmlns:p="http://schemas.openxmlformats.org/presentationml/2006/main">
  <p:tag name="PA" val="v5.2.8"/>
  <p:tag name="WHOLESPTYPE" val="Shape_SubTitle"/>
</p:tagLst>
</file>

<file path=ppt/tags/tag14.xml><?xml version="1.0" encoding="utf-8"?>
<p:tagLst xmlns:p="http://schemas.openxmlformats.org/presentationml/2006/main">
  <p:tag name="PA" val="v5.2.8"/>
  <p:tag name="WHOLESPTYPE" val="Shape_SubTitle"/>
</p:tagLst>
</file>

<file path=ppt/tags/tag15.xml><?xml version="1.0" encoding="utf-8"?>
<p:tagLst xmlns:p="http://schemas.openxmlformats.org/presentationml/2006/main">
  <p:tag name="PA" val="v5.2.8"/>
  <p:tag name="WHOLESPTYPE" val="Shape_SubTitle"/>
</p:tagLst>
</file>

<file path=ppt/tags/tag16.xml><?xml version="1.0" encoding="utf-8"?>
<p:tagLst xmlns:p="http://schemas.openxmlformats.org/presentationml/2006/main">
  <p:tag name="PA" val="v5.2.8"/>
  <p:tag name="WHOLESPTYPE" val="Shape_SubTitle"/>
</p:tagLst>
</file>

<file path=ppt/tags/tag17.xml><?xml version="1.0" encoding="utf-8"?>
<p:tagLst xmlns:p="http://schemas.openxmlformats.org/presentationml/2006/main">
  <p:tag name="PA" val="v5.2.8"/>
  <p:tag name="WHOLESPTYPE" val="Shape_SubTitle"/>
</p:tagLst>
</file>

<file path=ppt/tags/tag18.xml><?xml version="1.0" encoding="utf-8"?>
<p:tagLst xmlns:p="http://schemas.openxmlformats.org/presentationml/2006/main">
  <p:tag name="PA" val="v5.2.8"/>
  <p:tag name="WHOLESPTYPE" val="Shape_SubTitle"/>
</p:tagLst>
</file>

<file path=ppt/tags/tag19.xml><?xml version="1.0" encoding="utf-8"?>
<p:tagLst xmlns:p="http://schemas.openxmlformats.org/presentationml/2006/main">
  <p:tag name="PA" val="v5.2.8"/>
  <p:tag name="WHOLESPTYPE" val="Shape_SubTitle"/>
</p:tagLst>
</file>

<file path=ppt/tags/tag2.xml><?xml version="1.0" encoding="utf-8"?>
<p:tagLst xmlns:p="http://schemas.openxmlformats.org/presentationml/2006/main">
  <p:tag name="PA" val="v5.2.8"/>
  <p:tag name="WHOLESPTYPE" val="Shape_Other"/>
</p:tagLst>
</file>

<file path=ppt/tags/tag3.xml><?xml version="1.0" encoding="utf-8"?>
<p:tagLst xmlns:p="http://schemas.openxmlformats.org/presentationml/2006/main">
  <p:tag name="PA" val="v5.2.8"/>
  <p:tag name="WHOLESPTYPE" val="Shape_Other"/>
</p:tagLst>
</file>

<file path=ppt/tags/tag4.xml><?xml version="1.0" encoding="utf-8"?>
<p:tagLst xmlns:p="http://schemas.openxmlformats.org/presentationml/2006/main">
  <p:tag name="PA" val="v5.2.8"/>
  <p:tag name="WHOLESPTYPE" val="Shape_Other"/>
</p:tagLst>
</file>

<file path=ppt/tags/tag5.xml><?xml version="1.0" encoding="utf-8"?>
<p:tagLst xmlns:p="http://schemas.openxmlformats.org/presentationml/2006/main">
  <p:tag name="PA" val="v5.2.8"/>
  <p:tag name="WHOLESPTYPE" val="Shape_Other"/>
</p:tagLst>
</file>

<file path=ppt/tags/tag6.xml><?xml version="1.0" encoding="utf-8"?>
<p:tagLst xmlns:p="http://schemas.openxmlformats.org/presentationml/2006/main">
  <p:tag name="PA" val="v5.2.8"/>
  <p:tag name="WHOLESPTYPE" val="Shape_Other"/>
</p:tagLst>
</file>

<file path=ppt/tags/tag7.xml><?xml version="1.0" encoding="utf-8"?>
<p:tagLst xmlns:p="http://schemas.openxmlformats.org/presentationml/2006/main">
  <p:tag name="PA" val="v5.2.8"/>
  <p:tag name="WHOLESPTYPE" val="Shape_Other"/>
</p:tagLst>
</file>

<file path=ppt/tags/tag8.xml><?xml version="1.0" encoding="utf-8"?>
<p:tagLst xmlns:p="http://schemas.openxmlformats.org/presentationml/2006/main">
  <p:tag name="PA" val="v5.2.8"/>
  <p:tag name="WHOLESPTYPE" val="Shape_Other"/>
</p:tagLst>
</file>

<file path=ppt/tags/tag9.xml><?xml version="1.0" encoding="utf-8"?>
<p:tagLst xmlns:p="http://schemas.openxmlformats.org/presentationml/2006/main">
  <p:tag name="PA" val="v5.2.8"/>
  <p:tag name="WHOLESPTYPE" val="Shape_Oth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On-screen Show (4:3)</PresentationFormat>
  <Paragraphs>0</Paragraphs>
  <Slides>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SimSun</vt:lpstr>
      <vt:lpstr>Wingdings</vt:lpstr>
      <vt:lpstr>Times New Roman</vt:lpstr>
      <vt:lpstr>Cochin</vt:lpstr>
      <vt:lpstr>Source Han Sans K Medium</vt:lpstr>
      <vt:lpstr>Arial MT</vt:lpstr>
      <vt:lpstr>Calibri</vt:lpstr>
      <vt:lpstr>Verdana</vt:lpstr>
      <vt:lpstr>ui-sans-serif</vt:lpstr>
      <vt:lpstr>Office Theme</vt:lpstr>
      <vt:lpstr>PowerPoint 演示文稿</vt:lpstr>
      <vt:lpstr>CONTENT</vt:lpstr>
      <vt:lpstr>Introduction</vt:lpstr>
      <vt:lpstr>Introduction</vt:lpstr>
      <vt:lpstr>Objectives</vt:lpstr>
      <vt:lpstr>Methodology</vt:lpstr>
      <vt:lpstr>Results</vt:lpstr>
      <vt:lpstr>PowerPoint 演示文稿</vt:lpstr>
      <vt:lpstr>PowerPoint 演示文稿</vt:lpstr>
      <vt:lpstr>PowerPoint 演示文稿</vt:lpstr>
      <vt:lpstr>Conclusion</vt:lpstr>
      <vt:lpstr>GARDENCITY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iPad</cp:lastModifiedBy>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0-0-1-0-0-0</vt:filetime>
  </property>
  <property fmtid="{D5CDD505-2E9C-101B-9397-08002B2CF9AE}" pid="3" name="Creator">
    <vt:lpwstr>WPP 演示</vt:lpwstr>
  </property>
  <property fmtid="{D5CDD505-2E9C-101B-9397-08002B2CF9AE}" pid="4" name="LastSaved">
    <vt:filetime>0-0-1-0-0-0</vt:filetime>
  </property>
  <property fmtid="{D5CDD505-2E9C-101B-9397-08002B2CF9AE}" pid="5" name="Producer">
    <vt:lpwstr>iOS Version 18.6 (Build 22G86) Quartz PDFContext</vt:lpwstr>
  </property>
  <property fmtid="{D5CDD505-2E9C-101B-9397-08002B2CF9AE}" pid="6" name="ICV">
    <vt:lpwstr>686E8685A4674DA11758C868E3468376_32</vt:lpwstr>
  </property>
  <property fmtid="{D5CDD505-2E9C-101B-9397-08002B2CF9AE}" pid="7" name="KSOProductBuildVer">
    <vt:lpwstr>3081-11.36.02</vt:lpwstr>
  </property>
</Properties>
</file>