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57" r:id="rId3"/>
    <p:sldId id="271" r:id="rId4"/>
    <p:sldId id="260" r:id="rId5"/>
    <p:sldId id="264" r:id="rId6"/>
    <p:sldId id="265" r:id="rId7"/>
    <p:sldId id="266" r:id="rId8"/>
    <p:sldId id="270" r:id="rId9"/>
    <p:sldId id="285" r:id="rId10"/>
    <p:sldId id="279" r:id="rId11"/>
    <p:sldId id="269" r:id="rId12"/>
    <p:sldId id="275" r:id="rId13"/>
    <p:sldId id="272" r:id="rId14"/>
    <p:sldId id="273" r:id="rId15"/>
    <p:sldId id="274" r:id="rId16"/>
    <p:sldId id="288" r:id="rId17"/>
    <p:sldId id="282" r:id="rId18"/>
    <p:sldId id="284" r:id="rId19"/>
    <p:sldId id="283" r:id="rId20"/>
    <p:sldId id="286" r:id="rId21"/>
    <p:sldId id="277" r:id="rId22"/>
    <p:sldId id="287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E3AF48-9160-4F32-9BFE-C0D988216A64}" v="30" dt="2023-07-18T14:42:32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37" autoAdjust="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o Ersilio Camera" userId="167f0ce2-c99f-465c-b568-340405894930" providerId="ADAL" clId="{60DA0F44-283E-4BA3-8173-FE9505B73176}"/>
    <pc:docChg chg="delSld">
      <pc:chgData name="Franco Ersilio Camera" userId="167f0ce2-c99f-465c-b568-340405894930" providerId="ADAL" clId="{60DA0F44-283E-4BA3-8173-FE9505B73176}" dt="2023-07-17T06:43:54.837" v="0" actId="47"/>
      <pc:docMkLst>
        <pc:docMk/>
      </pc:docMkLst>
      <pc:sldChg chg="del">
        <pc:chgData name="Franco Ersilio Camera" userId="167f0ce2-c99f-465c-b568-340405894930" providerId="ADAL" clId="{60DA0F44-283E-4BA3-8173-FE9505B73176}" dt="2023-07-17T06:43:54.837" v="0" actId="47"/>
        <pc:sldMkLst>
          <pc:docMk/>
          <pc:sldMk cId="3027665851" sldId="256"/>
        </pc:sldMkLst>
      </pc:sldChg>
    </pc:docChg>
  </pc:docChgLst>
  <pc:docChgLst>
    <pc:chgData name="Franco Ersilio Camera" userId="167f0ce2-c99f-465c-b568-340405894930" providerId="ADAL" clId="{A7E3AF48-9160-4F32-9BFE-C0D988216A64}"/>
    <pc:docChg chg="modSld">
      <pc:chgData name="Franco Ersilio Camera" userId="167f0ce2-c99f-465c-b568-340405894930" providerId="ADAL" clId="{A7E3AF48-9160-4F32-9BFE-C0D988216A64}" dt="2023-07-18T14:42:32.559" v="48" actId="20577"/>
      <pc:docMkLst>
        <pc:docMk/>
      </pc:docMkLst>
      <pc:sldChg chg="modSp mod">
        <pc:chgData name="Franco Ersilio Camera" userId="167f0ce2-c99f-465c-b568-340405894930" providerId="ADAL" clId="{A7E3AF48-9160-4F32-9BFE-C0D988216A64}" dt="2023-07-18T14:42:32.559" v="48" actId="20577"/>
        <pc:sldMkLst>
          <pc:docMk/>
          <pc:sldMk cId="936018604" sldId="269"/>
        </pc:sldMkLst>
        <pc:spChg chg="mod">
          <ac:chgData name="Franco Ersilio Camera" userId="167f0ce2-c99f-465c-b568-340405894930" providerId="ADAL" clId="{A7E3AF48-9160-4F32-9BFE-C0D988216A64}" dt="2023-07-18T14:42:32.559" v="48" actId="20577"/>
          <ac:spMkLst>
            <pc:docMk/>
            <pc:sldMk cId="936018604" sldId="269"/>
            <ac:spMk id="30" creationId="{BB8CED8F-E734-F233-3CC4-5448A78EC4B1}"/>
          </ac:spMkLst>
        </pc:spChg>
      </pc:sldChg>
      <pc:sldChg chg="modSp mod">
        <pc:chgData name="Franco Ersilio Camera" userId="167f0ce2-c99f-465c-b568-340405894930" providerId="ADAL" clId="{A7E3AF48-9160-4F32-9BFE-C0D988216A64}" dt="2023-07-18T14:40:31.733" v="17" actId="20577"/>
        <pc:sldMkLst>
          <pc:docMk/>
          <pc:sldMk cId="1363957021" sldId="288"/>
        </pc:sldMkLst>
        <pc:spChg chg="mod">
          <ac:chgData name="Franco Ersilio Camera" userId="167f0ce2-c99f-465c-b568-340405894930" providerId="ADAL" clId="{A7E3AF48-9160-4F32-9BFE-C0D988216A64}" dt="2023-07-18T14:40:31.733" v="17" actId="20577"/>
          <ac:spMkLst>
            <pc:docMk/>
            <pc:sldMk cId="1363957021" sldId="288"/>
            <ac:spMk id="49" creationId="{C921E446-712C-9ADF-B82D-95AFCF99EB1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3FD7A-0E8B-4E59-B4A4-4129809FB929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29746-008F-4E8C-909C-8B918DDF3D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82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29746-008F-4E8C-909C-8B918DDF3D3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180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29746-008F-4E8C-909C-8B918DDF3D3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672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29746-008F-4E8C-909C-8B918DDF3D3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33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0.png"/><Relationship Id="rId7" Type="http://schemas.openxmlformats.org/officeDocument/2006/relationships/image" Target="../media/image10.jpeg"/><Relationship Id="rId12" Type="http://schemas.openxmlformats.org/officeDocument/2006/relationships/image" Target="../media/image43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2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chermata, Blu cobalto, bottiglia, plastica&#10;&#10;Descrizione generata automaticamente">
            <a:extLst>
              <a:ext uri="{FF2B5EF4-FFF2-40B4-BE49-F238E27FC236}">
                <a16:creationId xmlns:a16="http://schemas.microsoft.com/office/drawing/2014/main" xmlns="" id="{A81985F6-C37E-EBCC-C31B-5C1620CEB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" b="9701"/>
          <a:stretch/>
        </p:blipFill>
        <p:spPr>
          <a:xfrm>
            <a:off x="-36512" y="1052736"/>
            <a:ext cx="9180512" cy="5832648"/>
          </a:xfrm>
          <a:prstGeom prst="rect">
            <a:avLst/>
          </a:prstGeom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-36512" y="0"/>
            <a:ext cx="9180512" cy="119675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3600" b="1" baseline="0" dirty="0">
                <a:solidFill>
                  <a:schemeClr val="bg1"/>
                </a:solidFill>
              </a:rPr>
              <a:t>SCINTILLATORS</a:t>
            </a:r>
          </a:p>
        </p:txBody>
      </p:sp>
      <p:sp>
        <p:nvSpPr>
          <p:cNvPr id="2" name="Rettangolo 1"/>
          <p:cNvSpPr/>
          <p:nvPr/>
        </p:nvSpPr>
        <p:spPr>
          <a:xfrm>
            <a:off x="2411760" y="10527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Franco Camera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Università di Milano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Dipartimento di Fisica</a:t>
            </a:r>
          </a:p>
        </p:txBody>
      </p:sp>
      <p:sp>
        <p:nvSpPr>
          <p:cNvPr id="3" name="CasellaDiTesto 2"/>
          <p:cNvSpPr txBox="1"/>
          <p:nvPr/>
        </p:nvSpPr>
        <p:spPr>
          <a:xfrm flipH="1">
            <a:off x="369246" y="6309320"/>
            <a:ext cx="852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BOLOGNA </a:t>
            </a:r>
            <a:r>
              <a:rPr lang="it-IT" dirty="0" err="1" smtClean="0">
                <a:solidFill>
                  <a:schemeClr val="bg1"/>
                </a:solidFill>
              </a:rPr>
              <a:t>Summer</a:t>
            </a:r>
            <a:r>
              <a:rPr lang="it-IT" dirty="0" smtClean="0">
                <a:solidFill>
                  <a:schemeClr val="bg1"/>
                </a:solidFill>
              </a:rPr>
              <a:t> School: </a:t>
            </a:r>
            <a:r>
              <a:rPr lang="it-IT" dirty="0" err="1" smtClean="0">
                <a:solidFill>
                  <a:schemeClr val="bg1"/>
                </a:solidFill>
              </a:rPr>
              <a:t>Physical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Sensing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and Processing  17-21 </a:t>
            </a:r>
            <a:r>
              <a:rPr lang="it-IT" dirty="0" err="1" smtClean="0">
                <a:solidFill>
                  <a:schemeClr val="bg1"/>
                </a:solidFill>
              </a:rPr>
              <a:t>July</a:t>
            </a:r>
            <a:r>
              <a:rPr lang="it-IT" dirty="0" smtClean="0">
                <a:solidFill>
                  <a:schemeClr val="bg1"/>
                </a:solidFill>
              </a:rPr>
              <a:t> 2023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1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C205AD5-3186-15C8-2D28-06A8AC86F61F}"/>
              </a:ext>
            </a:extLst>
          </p:cNvPr>
          <p:cNvSpPr txBox="1"/>
          <p:nvPr/>
        </p:nvSpPr>
        <p:spPr>
          <a:xfrm>
            <a:off x="215516" y="18864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u="sng" dirty="0">
                <a:solidFill>
                  <a:schemeClr val="accent2"/>
                </a:solidFill>
              </a:rPr>
              <a:t>Energy Spectrum</a:t>
            </a:r>
          </a:p>
          <a:p>
            <a:pPr algn="ctr">
              <a:lnSpc>
                <a:spcPct val="50000"/>
              </a:lnSpc>
            </a:pPr>
            <a:endParaRPr lang="it-IT" sz="1600" dirty="0"/>
          </a:p>
          <a:p>
            <a:pPr algn="ctr"/>
            <a:r>
              <a:rPr lang="it-IT" sz="1600" dirty="0"/>
              <a:t>on the x </a:t>
            </a:r>
            <a:r>
              <a:rPr lang="it-IT" sz="1600" dirty="0" err="1"/>
              <a:t>axis</a:t>
            </a:r>
            <a:r>
              <a:rPr lang="it-IT" sz="1600" dirty="0"/>
              <a:t> </a:t>
            </a:r>
            <a:r>
              <a:rPr lang="it-IT" sz="1600" dirty="0" err="1"/>
              <a:t>there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the </a:t>
            </a:r>
            <a:r>
              <a:rPr lang="it-IT" sz="1600" dirty="0" err="1"/>
              <a:t>amplitude</a:t>
            </a:r>
            <a:r>
              <a:rPr lang="it-IT" sz="1600" dirty="0"/>
              <a:t> of the </a:t>
            </a:r>
            <a:r>
              <a:rPr lang="it-IT" sz="1600" dirty="0" err="1"/>
              <a:t>electric</a:t>
            </a:r>
            <a:r>
              <a:rPr lang="it-IT" sz="1600" dirty="0"/>
              <a:t> </a:t>
            </a:r>
            <a:r>
              <a:rPr lang="it-IT" sz="1600" dirty="0" err="1"/>
              <a:t>signal</a:t>
            </a:r>
            <a:endParaRPr lang="it-IT" sz="1600" dirty="0"/>
          </a:p>
          <a:p>
            <a:pPr algn="ctr"/>
            <a:r>
              <a:rPr lang="it-IT" sz="1600" dirty="0"/>
              <a:t>on the y </a:t>
            </a:r>
            <a:r>
              <a:rPr lang="it-IT" sz="1600" dirty="0" err="1"/>
              <a:t>axis</a:t>
            </a:r>
            <a:r>
              <a:rPr lang="it-IT" sz="1600" dirty="0"/>
              <a:t> </a:t>
            </a:r>
            <a:r>
              <a:rPr lang="it-IT" sz="1600" dirty="0" err="1"/>
              <a:t>there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the </a:t>
            </a:r>
            <a:r>
              <a:rPr lang="it-IT" sz="1600" dirty="0" err="1"/>
              <a:t>number</a:t>
            </a:r>
            <a:r>
              <a:rPr lang="it-IT" sz="1600" dirty="0"/>
              <a:t> of </a:t>
            </a:r>
            <a:r>
              <a:rPr lang="it-IT" sz="1600" dirty="0" err="1"/>
              <a:t>times</a:t>
            </a:r>
            <a:r>
              <a:rPr lang="it-IT" sz="1600" dirty="0"/>
              <a:t> </a:t>
            </a:r>
            <a:r>
              <a:rPr lang="it-IT" sz="1600" dirty="0" err="1"/>
              <a:t>than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amplitude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measured</a:t>
            </a:r>
            <a:r>
              <a:rPr lang="it-IT" sz="1600" dirty="0"/>
              <a:t>.  </a:t>
            </a:r>
          </a:p>
        </p:txBody>
      </p:sp>
      <p:pic>
        <p:nvPicPr>
          <p:cNvPr id="5" name="Picture 3" descr="Eu785V">
            <a:extLst>
              <a:ext uri="{FF2B5EF4-FFF2-40B4-BE49-F238E27FC236}">
                <a16:creationId xmlns:a16="http://schemas.microsoft.com/office/drawing/2014/main" xmlns="" id="{8731FE8C-9874-4464-E526-E35F9D53D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6827" t="19653" r="10709" b="3545"/>
          <a:stretch>
            <a:fillRect/>
          </a:stretch>
        </p:blipFill>
        <p:spPr bwMode="auto">
          <a:xfrm>
            <a:off x="251520" y="1294354"/>
            <a:ext cx="2910780" cy="219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26E24A02-B023-9532-672D-6B2B48541EC1}"/>
              </a:ext>
            </a:extLst>
          </p:cNvPr>
          <p:cNvSpPr txBox="1"/>
          <p:nvPr/>
        </p:nvSpPr>
        <p:spPr>
          <a:xfrm>
            <a:off x="6084168" y="1248890"/>
            <a:ext cx="295232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Energy </a:t>
            </a:r>
            <a:r>
              <a:rPr lang="it-IT" sz="1400" dirty="0" err="1"/>
              <a:t>spectrum</a:t>
            </a:r>
            <a:endParaRPr lang="it-IT" sz="14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r>
              <a:rPr lang="it-IT" sz="1400" dirty="0"/>
              <a:t>The </a:t>
            </a:r>
            <a:r>
              <a:rPr lang="it-IT" sz="1400" dirty="0" err="1"/>
              <a:t>signal</a:t>
            </a:r>
            <a:r>
              <a:rPr lang="it-IT" sz="1400" dirty="0"/>
              <a:t> </a:t>
            </a:r>
            <a:r>
              <a:rPr lang="it-IT" sz="1400" dirty="0" err="1"/>
              <a:t>amplitude</a:t>
            </a:r>
            <a:r>
              <a:rPr lang="it-IT" sz="1400" dirty="0"/>
              <a:t> (</a:t>
            </a:r>
            <a:r>
              <a:rPr lang="it-IT" sz="1400" dirty="0" err="1"/>
              <a:t>using</a:t>
            </a:r>
            <a:r>
              <a:rPr lang="it-IT" sz="1400" dirty="0"/>
              <a:t> the </a:t>
            </a:r>
            <a:r>
              <a:rPr lang="it-IT" sz="1400" dirty="0" err="1"/>
              <a:t>calibration</a:t>
            </a:r>
            <a:r>
              <a:rPr lang="it-IT" sz="1400" dirty="0"/>
              <a:t> procedure)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substituted</a:t>
            </a:r>
            <a:r>
              <a:rPr lang="it-IT" sz="1400" dirty="0"/>
              <a:t> with the energy of the </a:t>
            </a:r>
            <a:r>
              <a:rPr lang="it-IT" sz="1400" dirty="0" err="1"/>
              <a:t>incident</a:t>
            </a:r>
            <a:r>
              <a:rPr lang="it-IT" sz="1400" dirty="0"/>
              <a:t> </a:t>
            </a:r>
            <a:r>
              <a:rPr lang="it-IT" sz="1400" dirty="0" err="1"/>
              <a:t>radiation</a:t>
            </a:r>
            <a:r>
              <a:rPr lang="it-IT" sz="1400" dirty="0"/>
              <a:t>. In the </a:t>
            </a:r>
            <a:r>
              <a:rPr lang="it-IT" sz="1400" dirty="0" err="1"/>
              <a:t>shown</a:t>
            </a:r>
            <a:r>
              <a:rPr lang="it-IT" sz="1400" dirty="0"/>
              <a:t> energy plot a </a:t>
            </a:r>
            <a:r>
              <a:rPr lang="it-IT" sz="1400" dirty="0" err="1"/>
              <a:t>peak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associated</a:t>
            </a:r>
            <a:r>
              <a:rPr lang="it-IT" sz="1400" dirty="0"/>
              <a:t> to the energy of the </a:t>
            </a:r>
            <a:r>
              <a:rPr lang="it-IT" sz="1400" dirty="0" err="1"/>
              <a:t>incident</a:t>
            </a:r>
            <a:r>
              <a:rPr lang="it-IT" sz="1400" dirty="0"/>
              <a:t> gamma </a:t>
            </a:r>
            <a:r>
              <a:rPr lang="it-IT" sz="1400" dirty="0" err="1"/>
              <a:t>radiation</a:t>
            </a:r>
            <a:r>
              <a:rPr lang="it-IT" sz="1400" dirty="0"/>
              <a:t>.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DBA1D4D0-DB7D-7C10-03AC-012BEB0E30E0}"/>
              </a:ext>
            </a:extLst>
          </p:cNvPr>
          <p:cNvSpPr/>
          <p:nvPr/>
        </p:nvSpPr>
        <p:spPr>
          <a:xfrm>
            <a:off x="179512" y="116632"/>
            <a:ext cx="8856983" cy="34888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A181B973-C045-C019-828E-18FDD38DABF6}"/>
              </a:ext>
            </a:extLst>
          </p:cNvPr>
          <p:cNvSpPr txBox="1"/>
          <p:nvPr/>
        </p:nvSpPr>
        <p:spPr>
          <a:xfrm>
            <a:off x="5980725" y="3319100"/>
            <a:ext cx="31277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 err="1"/>
              <a:t>R.Nicolini</a:t>
            </a:r>
            <a:r>
              <a:rPr lang="it-IT" sz="1050" i="1" dirty="0"/>
              <a:t> et al. </a:t>
            </a:r>
            <a:r>
              <a:rPr lang="it-IT" sz="1050" i="1" dirty="0" err="1"/>
              <a:t>Nucl</a:t>
            </a:r>
            <a:r>
              <a:rPr lang="it-IT" sz="1050" i="1" dirty="0"/>
              <a:t>. </a:t>
            </a:r>
            <a:r>
              <a:rPr lang="it-IT" sz="1050" i="1" dirty="0" err="1"/>
              <a:t>Instr</a:t>
            </a:r>
            <a:r>
              <a:rPr lang="it-IT" sz="1050" i="1" dirty="0"/>
              <a:t>. and </a:t>
            </a:r>
            <a:r>
              <a:rPr lang="it-IT" sz="1050" i="1" dirty="0" err="1"/>
              <a:t>Meth</a:t>
            </a:r>
            <a:r>
              <a:rPr lang="it-IT" sz="1050" i="1" dirty="0"/>
              <a:t>. A 582(2007)554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A9972DF7-CCF6-6E54-E9E6-EE38713B27F4}"/>
              </a:ext>
            </a:extLst>
          </p:cNvPr>
          <p:cNvSpPr txBox="1"/>
          <p:nvPr/>
        </p:nvSpPr>
        <p:spPr>
          <a:xfrm>
            <a:off x="516381" y="3861340"/>
            <a:ext cx="11728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Energy </a:t>
            </a:r>
          </a:p>
          <a:p>
            <a:pPr algn="ctr"/>
            <a:r>
              <a:rPr lang="it-IT" dirty="0" err="1"/>
              <a:t>deposited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by the </a:t>
            </a:r>
          </a:p>
          <a:p>
            <a:pPr algn="ctr"/>
            <a:r>
              <a:rPr lang="it-IT" dirty="0" err="1"/>
              <a:t>ionizing</a:t>
            </a:r>
            <a:r>
              <a:rPr lang="it-IT" dirty="0"/>
              <a:t> </a:t>
            </a:r>
          </a:p>
          <a:p>
            <a:pPr algn="ctr"/>
            <a:r>
              <a:rPr lang="it-IT" dirty="0" err="1"/>
              <a:t>radiation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B6DC3D5A-BA2A-B038-A498-9827FBDD7757}"/>
              </a:ext>
            </a:extLst>
          </p:cNvPr>
          <p:cNvSpPr txBox="1"/>
          <p:nvPr/>
        </p:nvSpPr>
        <p:spPr>
          <a:xfrm>
            <a:off x="2138952" y="4130865"/>
            <a:ext cx="1424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# of </a:t>
            </a:r>
            <a:r>
              <a:rPr lang="it-IT" dirty="0" err="1"/>
              <a:t>photons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of the </a:t>
            </a:r>
          </a:p>
          <a:p>
            <a:pPr algn="ctr"/>
            <a:r>
              <a:rPr lang="it-IT" dirty="0" err="1"/>
              <a:t>Scintillation</a:t>
            </a:r>
            <a:endParaRPr lang="it-IT" dirty="0"/>
          </a:p>
          <a:p>
            <a:pPr algn="ctr"/>
            <a:r>
              <a:rPr lang="it-IT" dirty="0"/>
              <a:t>light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72938247-B7C9-F2CC-A32A-872F167CAD0D}"/>
              </a:ext>
            </a:extLst>
          </p:cNvPr>
          <p:cNvSpPr txBox="1"/>
          <p:nvPr/>
        </p:nvSpPr>
        <p:spPr>
          <a:xfrm>
            <a:off x="4167377" y="4474572"/>
            <a:ext cx="161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Photoelectrons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DC9A764E-03D7-3DF2-4AD2-D86CCDEFE1B6}"/>
              </a:ext>
            </a:extLst>
          </p:cNvPr>
          <p:cNvSpPr txBox="1"/>
          <p:nvPr/>
        </p:nvSpPr>
        <p:spPr>
          <a:xfrm>
            <a:off x="1642469" y="4365396"/>
            <a:ext cx="47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ym typeface="Symbol"/>
              </a:rPr>
              <a:t></a:t>
            </a:r>
            <a:endParaRPr lang="it-IT" sz="32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6A103B4C-E7B2-12F6-FFD7-31B1373182D4}"/>
              </a:ext>
            </a:extLst>
          </p:cNvPr>
          <p:cNvSpPr txBox="1"/>
          <p:nvPr/>
        </p:nvSpPr>
        <p:spPr>
          <a:xfrm>
            <a:off x="3586685" y="4365396"/>
            <a:ext cx="47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ym typeface="Symbol"/>
              </a:rPr>
              <a:t></a:t>
            </a:r>
            <a:endParaRPr lang="it-IT" sz="32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33EA55E2-8605-1E4D-2466-E15A66A7863E}"/>
              </a:ext>
            </a:extLst>
          </p:cNvPr>
          <p:cNvSpPr txBox="1"/>
          <p:nvPr/>
        </p:nvSpPr>
        <p:spPr>
          <a:xfrm>
            <a:off x="5772965" y="4356907"/>
            <a:ext cx="47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ym typeface="Symbol"/>
              </a:rPr>
              <a:t></a:t>
            </a:r>
            <a:endParaRPr lang="it-IT" sz="32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F801E827-7BE5-D2F3-2037-30E536ADFD1E}"/>
              </a:ext>
            </a:extLst>
          </p:cNvPr>
          <p:cNvSpPr txBox="1"/>
          <p:nvPr/>
        </p:nvSpPr>
        <p:spPr>
          <a:xfrm>
            <a:off x="6244980" y="4356907"/>
            <a:ext cx="117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measured</a:t>
            </a:r>
            <a:r>
              <a:rPr lang="it-IT" dirty="0"/>
              <a:t> </a:t>
            </a:r>
          </a:p>
          <a:p>
            <a:pPr algn="ctr"/>
            <a:r>
              <a:rPr lang="it-IT" dirty="0" err="1"/>
              <a:t>change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02934235-FA6A-44BB-E3FB-AABC7C0E8E72}"/>
              </a:ext>
            </a:extLst>
          </p:cNvPr>
          <p:cNvSpPr txBox="1"/>
          <p:nvPr/>
        </p:nvSpPr>
        <p:spPr>
          <a:xfrm>
            <a:off x="7286334" y="4365396"/>
            <a:ext cx="47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ym typeface="Symbol"/>
              </a:rPr>
              <a:t></a:t>
            </a:r>
            <a:endParaRPr lang="it-IT" sz="3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169743B5-41B2-EE66-BB34-E60DBD0D7E35}"/>
              </a:ext>
            </a:extLst>
          </p:cNvPr>
          <p:cNvSpPr txBox="1"/>
          <p:nvPr/>
        </p:nvSpPr>
        <p:spPr>
          <a:xfrm>
            <a:off x="5358170" y="5555566"/>
            <a:ext cx="895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Signal</a:t>
            </a:r>
            <a:r>
              <a:rPr lang="it-IT" dirty="0"/>
              <a:t> </a:t>
            </a:r>
          </a:p>
          <a:p>
            <a:pPr algn="ctr"/>
            <a:r>
              <a:rPr lang="it-IT" dirty="0" err="1"/>
              <a:t>integral</a:t>
            </a:r>
            <a:endParaRPr lang="it-IT" dirty="0"/>
          </a:p>
        </p:txBody>
      </p:sp>
      <p:sp>
        <p:nvSpPr>
          <p:cNvPr id="22" name="Freccia angolare in su 21">
            <a:extLst>
              <a:ext uri="{FF2B5EF4-FFF2-40B4-BE49-F238E27FC236}">
                <a16:creationId xmlns:a16="http://schemas.microsoft.com/office/drawing/2014/main" xmlns="" id="{6864779D-23AD-DE32-73A5-BD0354B3D57E}"/>
              </a:ext>
            </a:extLst>
          </p:cNvPr>
          <p:cNvSpPr/>
          <p:nvPr/>
        </p:nvSpPr>
        <p:spPr>
          <a:xfrm rot="5400000">
            <a:off x="1755527" y="4864495"/>
            <a:ext cx="584774" cy="1890247"/>
          </a:xfrm>
          <a:prstGeom prst="bentUpArrow">
            <a:avLst>
              <a:gd name="adj1" fmla="val 25000"/>
              <a:gd name="adj2" fmla="val 26758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ngolare in su 22">
            <a:extLst>
              <a:ext uri="{FF2B5EF4-FFF2-40B4-BE49-F238E27FC236}">
                <a16:creationId xmlns:a16="http://schemas.microsoft.com/office/drawing/2014/main" xmlns="" id="{2F9D37A0-7660-4A76-0F9A-459BB266BEAF}"/>
              </a:ext>
            </a:extLst>
          </p:cNvPr>
          <p:cNvSpPr/>
          <p:nvPr/>
        </p:nvSpPr>
        <p:spPr>
          <a:xfrm rot="16200000" flipH="1">
            <a:off x="7091046" y="4818265"/>
            <a:ext cx="646331" cy="1890247"/>
          </a:xfrm>
          <a:prstGeom prst="bentUpArrow">
            <a:avLst>
              <a:gd name="adj1" fmla="val 25000"/>
              <a:gd name="adj2" fmla="val 26758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DCCAE55A-C6B4-D7BC-6C94-0F44384FD619}"/>
              </a:ext>
            </a:extLst>
          </p:cNvPr>
          <p:cNvSpPr txBox="1"/>
          <p:nvPr/>
        </p:nvSpPr>
        <p:spPr>
          <a:xfrm>
            <a:off x="3154637" y="5589240"/>
            <a:ext cx="1172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Energy </a:t>
            </a:r>
          </a:p>
          <a:p>
            <a:pPr algn="ctr"/>
            <a:r>
              <a:rPr lang="it-IT" dirty="0" err="1"/>
              <a:t>deposited</a:t>
            </a:r>
            <a:r>
              <a:rPr lang="it-IT" dirty="0"/>
              <a:t>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E30B121F-EB17-C8A7-C4C4-F15E0088B30C}"/>
              </a:ext>
            </a:extLst>
          </p:cNvPr>
          <p:cNvSpPr txBox="1"/>
          <p:nvPr/>
        </p:nvSpPr>
        <p:spPr>
          <a:xfrm>
            <a:off x="4594797" y="5570891"/>
            <a:ext cx="47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ym typeface="Symbol"/>
              </a:rPr>
              <a:t></a:t>
            </a:r>
            <a:endParaRPr lang="it-IT" sz="32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6D568529-02D9-BE43-3374-C6BD9CC447B5}"/>
              </a:ext>
            </a:extLst>
          </p:cNvPr>
          <p:cNvSpPr txBox="1"/>
          <p:nvPr/>
        </p:nvSpPr>
        <p:spPr>
          <a:xfrm>
            <a:off x="7808838" y="4365396"/>
            <a:ext cx="895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Signal</a:t>
            </a:r>
            <a:r>
              <a:rPr lang="it-IT" dirty="0"/>
              <a:t> </a:t>
            </a:r>
          </a:p>
          <a:p>
            <a:pPr algn="ctr"/>
            <a:r>
              <a:rPr lang="it-IT" dirty="0" err="1"/>
              <a:t>integral</a:t>
            </a:r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xmlns="" id="{ED4FAE2E-C235-E8A1-1811-15ECF47FE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00" t="47200" r="9838" b="16883"/>
          <a:stretch/>
        </p:blipFill>
        <p:spPr>
          <a:xfrm>
            <a:off x="3157116" y="1286605"/>
            <a:ext cx="2870526" cy="220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5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3106421-0326-71AF-5CE8-2B382E68B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00" t="47200" r="9838" b="16846"/>
          <a:stretch/>
        </p:blipFill>
        <p:spPr>
          <a:xfrm>
            <a:off x="2014872" y="188640"/>
            <a:ext cx="5114256" cy="3456381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xmlns="" id="{D1DA714D-261A-DFEF-97EA-77CB955EC454}"/>
              </a:ext>
            </a:extLst>
          </p:cNvPr>
          <p:cNvCxnSpPr>
            <a:cxnSpLocks/>
          </p:cNvCxnSpPr>
          <p:nvPr/>
        </p:nvCxnSpPr>
        <p:spPr>
          <a:xfrm>
            <a:off x="5004048" y="544701"/>
            <a:ext cx="223224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xmlns="" id="{D03F4A68-3997-18B5-A804-C35D0AB4ADFA}"/>
              </a:ext>
            </a:extLst>
          </p:cNvPr>
          <p:cNvCxnSpPr/>
          <p:nvPr/>
        </p:nvCxnSpPr>
        <p:spPr>
          <a:xfrm>
            <a:off x="5004048" y="548680"/>
            <a:ext cx="0" cy="1440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7D96A5D1-6AB2-EB47-0385-E8B6BBB3C38E}"/>
              </a:ext>
            </a:extLst>
          </p:cNvPr>
          <p:cNvCxnSpPr>
            <a:cxnSpLocks/>
          </p:cNvCxnSpPr>
          <p:nvPr/>
        </p:nvCxnSpPr>
        <p:spPr>
          <a:xfrm>
            <a:off x="6084168" y="544701"/>
            <a:ext cx="0" cy="5080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E8F5FCB0-F598-0B71-62F0-510B133E4B14}"/>
              </a:ext>
            </a:extLst>
          </p:cNvPr>
          <p:cNvSpPr txBox="1"/>
          <p:nvPr/>
        </p:nvSpPr>
        <p:spPr>
          <a:xfrm>
            <a:off x="7236296" y="360035"/>
            <a:ext cx="17077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Full Energy Peak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A741A7CA-5821-3C68-8AF0-644220C9185D}"/>
              </a:ext>
            </a:extLst>
          </p:cNvPr>
          <p:cNvSpPr txBox="1"/>
          <p:nvPr/>
        </p:nvSpPr>
        <p:spPr>
          <a:xfrm>
            <a:off x="7380312" y="1556792"/>
            <a:ext cx="155946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Compton Edge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xmlns="" id="{CBAB1E98-B0D5-6135-0EF6-48B1C74F58FC}"/>
              </a:ext>
            </a:extLst>
          </p:cNvPr>
          <p:cNvCxnSpPr>
            <a:cxnSpLocks/>
          </p:cNvCxnSpPr>
          <p:nvPr/>
        </p:nvCxnSpPr>
        <p:spPr>
          <a:xfrm>
            <a:off x="3419872" y="1772816"/>
            <a:ext cx="39670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8AE34256-9146-33E2-E6EC-32956F5EA891}"/>
              </a:ext>
            </a:extLst>
          </p:cNvPr>
          <p:cNvCxnSpPr>
            <a:cxnSpLocks/>
          </p:cNvCxnSpPr>
          <p:nvPr/>
        </p:nvCxnSpPr>
        <p:spPr>
          <a:xfrm>
            <a:off x="3419872" y="1772816"/>
            <a:ext cx="0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xmlns="" id="{60926A9E-83BB-2516-C05E-0103976AC9B9}"/>
              </a:ext>
            </a:extLst>
          </p:cNvPr>
          <p:cNvCxnSpPr>
            <a:cxnSpLocks/>
          </p:cNvCxnSpPr>
          <p:nvPr/>
        </p:nvCxnSpPr>
        <p:spPr>
          <a:xfrm>
            <a:off x="4499992" y="1772816"/>
            <a:ext cx="0" cy="6480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xmlns="" id="{3E641B2C-FF47-CED3-3AD9-0CFEE665CFC7}"/>
              </a:ext>
            </a:extLst>
          </p:cNvPr>
          <p:cNvCxnSpPr/>
          <p:nvPr/>
        </p:nvCxnSpPr>
        <p:spPr>
          <a:xfrm>
            <a:off x="4716016" y="1052736"/>
            <a:ext cx="2160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xmlns="" id="{838F385F-54FA-3982-3870-89A2053E6792}"/>
              </a:ext>
            </a:extLst>
          </p:cNvPr>
          <p:cNvCxnSpPr>
            <a:cxnSpLocks/>
          </p:cNvCxnSpPr>
          <p:nvPr/>
        </p:nvCxnSpPr>
        <p:spPr>
          <a:xfrm flipH="1">
            <a:off x="5076056" y="1052736"/>
            <a:ext cx="2076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04E57D75-A64B-12EC-8891-BA6A429F2F6E}"/>
              </a:ext>
            </a:extLst>
          </p:cNvPr>
          <p:cNvSpPr txBox="1"/>
          <p:nvPr/>
        </p:nvSpPr>
        <p:spPr>
          <a:xfrm>
            <a:off x="5220072" y="858198"/>
            <a:ext cx="308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  <a:latin typeface="Symbol" panose="05050102010706020507" pitchFamily="18" charset="2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">
                <a:extLst>
                  <a:ext uri="{FF2B5EF4-FFF2-40B4-BE49-F238E27FC236}">
                    <a16:creationId xmlns:a16="http://schemas.microsoft.com/office/drawing/2014/main" xmlns="" id="{BB8CED8F-E734-F233-3CC4-5448A78EC4B1}"/>
                  </a:ext>
                </a:extLst>
              </p:cNvPr>
              <p:cNvSpPr txBox="1"/>
              <p:nvPr/>
            </p:nvSpPr>
            <p:spPr bwMode="auto">
              <a:xfrm>
                <a:off x="74942" y="3977850"/>
                <a:ext cx="8928992" cy="27635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𝐹𝑢𝑙𝑙</m:t>
                    </m:r>
                    <m:r>
                      <a:rPr lang="it-IT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𝑊𝑖𝑑𝑡h</m:t>
                    </m:r>
                    <m:r>
                      <a:rPr lang="it-IT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𝐻𝑎𝑙𝑓</m:t>
                    </m:r>
                    <m:r>
                      <a:rPr lang="it-IT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𝑀𝑎𝑥𝑖𝑚𝑢𝑚</m:t>
                    </m:r>
                    <m:r>
                      <a:rPr lang="it-IT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it-IT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𝐹𝑊𝐻𝑀</m:t>
                    </m:r>
                    <m:r>
                      <a:rPr lang="it-IT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=2.35</m:t>
                    </m:r>
                    <m:r>
                      <a:rPr lang="it-IT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                   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This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is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valid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for a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Gaussian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r>
                  <a:rPr lang="it-IT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The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amount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of energy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deposition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can be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described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with a Poisson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distribution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(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but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,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as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the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average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value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is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large,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instead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of a Poisson one can use a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Gaussian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sz="1400" i="1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distribution</a:t>
                </a:r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/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𝐹𝑊𝐻𝑀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=2.35 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2.35</m:t>
                      </m:r>
                      <m:rad>
                        <m:radPr>
                          <m:degHide m:val="on"/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𝑎𝑣𝑒𝑟𝑎𝑔𝑒</m:t>
                          </m:r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2.35</m:t>
                      </m:r>
                      <m:rad>
                        <m:radPr>
                          <m:degHide m:val="on"/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𝑎𝑣𝑒𝑟𝑎𝑔𝑒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𝑠𝑐𝑖𝑛𝑡𝑖𝑙𝑙𝑎𝑡𝑖𝑜𝑛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𝑝h𝑜𝑡𝑜𝑛𝑠</m:t>
                      </m:r>
                    </m:oMath>
                    <m:oMath xmlns:m="http://schemas.openxmlformats.org/officeDocument/2006/math"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𝐷𝑒𝑝𝑜𝑠𝑖𝑡𝑒𝑑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𝐸𝑛𝑒𝑟𝑔𝑦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 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sz="1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it-IT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it-IT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𝐹𝑊𝐻𝑀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ad>
                        <m:radPr>
                          <m:degHide m:val="on"/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𝑀𝑒𝑉</m:t>
                          </m:r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  <m:oMath xmlns:m="http://schemas.openxmlformats.org/officeDocument/2006/math"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num>
                        <m:den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2.35</m:t>
                          </m:r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2.35</m:t>
                          </m:r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ad>
                            <m:radPr>
                              <m:degHide m:val="on"/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num>
                        <m:den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2.35</m:t>
                          </m:r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0" name="Object 4">
                <a:extLst>
                  <a:ext uri="{FF2B5EF4-FFF2-40B4-BE49-F238E27FC236}">
                    <a16:creationId xmlns:a16="http://schemas.microsoft.com/office/drawing/2014/main" id="{BB8CED8F-E734-F233-3CC4-5448A78EC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942" y="3977850"/>
                <a:ext cx="8928992" cy="2763526"/>
              </a:xfrm>
              <a:prstGeom prst="rect">
                <a:avLst/>
              </a:prstGeom>
              <a:blipFill>
                <a:blip r:embed="rId3"/>
                <a:stretch>
                  <a:fillRect l="-205" t="-662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A181B973-C045-C019-828E-18FDD38DABF6}"/>
              </a:ext>
            </a:extLst>
          </p:cNvPr>
          <p:cNvSpPr txBox="1"/>
          <p:nvPr/>
        </p:nvSpPr>
        <p:spPr>
          <a:xfrm>
            <a:off x="6016221" y="6599410"/>
            <a:ext cx="31277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 err="1"/>
              <a:t>R.Nicolini</a:t>
            </a:r>
            <a:r>
              <a:rPr lang="it-IT" sz="1050" i="1" dirty="0"/>
              <a:t> et al. </a:t>
            </a:r>
            <a:r>
              <a:rPr lang="it-IT" sz="1050" i="1" dirty="0" err="1"/>
              <a:t>Nucl</a:t>
            </a:r>
            <a:r>
              <a:rPr lang="it-IT" sz="1050" i="1" dirty="0"/>
              <a:t>. </a:t>
            </a:r>
            <a:r>
              <a:rPr lang="it-IT" sz="1050" i="1" dirty="0" err="1"/>
              <a:t>Instr</a:t>
            </a:r>
            <a:r>
              <a:rPr lang="it-IT" sz="1050" i="1" dirty="0"/>
              <a:t>. and </a:t>
            </a:r>
            <a:r>
              <a:rPr lang="it-IT" sz="1050" i="1" dirty="0" err="1"/>
              <a:t>Meth</a:t>
            </a:r>
            <a:r>
              <a:rPr lang="it-IT" sz="1050" i="1" dirty="0"/>
              <a:t>. A 582(2007)554</a:t>
            </a:r>
          </a:p>
        </p:txBody>
      </p:sp>
    </p:spTree>
    <p:extLst>
      <p:ext uri="{BB962C8B-B14F-4D97-AF65-F5344CB8AC3E}">
        <p14:creationId xmlns:p14="http://schemas.microsoft.com/office/powerpoint/2010/main" val="93601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30E9744-58C6-75C9-DC2C-219864CC8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00" t="24801" r="9838" b="41600"/>
          <a:stretch/>
        </p:blipFill>
        <p:spPr>
          <a:xfrm>
            <a:off x="2627784" y="260648"/>
            <a:ext cx="4680520" cy="29561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xmlns="" id="{0A009E51-3821-5784-274A-94BCAE5C9F15}"/>
                  </a:ext>
                </a:extLst>
              </p:cNvPr>
              <p:cNvSpPr txBox="1"/>
              <p:nvPr/>
            </p:nvSpPr>
            <p:spPr>
              <a:xfrm>
                <a:off x="467544" y="3400474"/>
                <a:ext cx="7488832" cy="2170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𝐹𝑊𝐻𝑀</m:t>
                      </m:r>
                      <m:r>
                        <a:rPr lang="it-IT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it-IT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it-IT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ad>
                        <m:radPr>
                          <m:degHide m:val="on"/>
                          <m:ctrlP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𝑀𝑒𝑉</m:t>
                          </m:r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it-IT" sz="18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it-IT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it-IT" sz="18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it-IT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r>
                  <a:rPr lang="it-IT" sz="1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sz="1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num>
                        <m:den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it-IT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2.35</m:t>
                          </m:r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it-IT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2.35</m:t>
                          </m:r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ad>
                            <m:radPr>
                              <m:degHide m:val="on"/>
                              <m:ctrlP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num>
                        <m:den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it-IT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2.35</m:t>
                          </m:r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it-IT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A009E51-3821-5784-274A-94BCAE5C9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400474"/>
                <a:ext cx="7488832" cy="217033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6D406C35-AA7C-F324-199E-690BE94F2C65}"/>
              </a:ext>
            </a:extLst>
          </p:cNvPr>
          <p:cNvSpPr txBox="1"/>
          <p:nvPr/>
        </p:nvSpPr>
        <p:spPr>
          <a:xfrm>
            <a:off x="467544" y="3872357"/>
            <a:ext cx="6098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FWHM </a:t>
            </a:r>
            <a:r>
              <a:rPr lang="it-IT" dirty="0" err="1"/>
              <a:t>increases</a:t>
            </a:r>
            <a:r>
              <a:rPr lang="it-IT" dirty="0"/>
              <a:t> with the energy of the gamma </a:t>
            </a:r>
            <a:r>
              <a:rPr lang="it-IT" dirty="0" err="1"/>
              <a:t>transition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455F955F-073F-F1B7-BBBF-28A373E962A0}"/>
              </a:ext>
            </a:extLst>
          </p:cNvPr>
          <p:cNvSpPr txBox="1"/>
          <p:nvPr/>
        </p:nvSpPr>
        <p:spPr>
          <a:xfrm>
            <a:off x="467544" y="5590981"/>
            <a:ext cx="8656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The ratio FWHM/E  (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adimensional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, </a:t>
            </a:r>
            <a:r>
              <a:rPr lang="it-IT" dirty="0" err="1"/>
              <a:t>expressed</a:t>
            </a:r>
            <a:r>
              <a:rPr lang="it-IT" dirty="0"/>
              <a:t> in </a:t>
            </a:r>
            <a:r>
              <a:rPr lang="it-IT" dirty="0" err="1"/>
              <a:t>percentage</a:t>
            </a:r>
            <a:r>
              <a:rPr lang="it-IT" dirty="0"/>
              <a:t>) </a:t>
            </a:r>
            <a:r>
              <a:rPr lang="it-IT" dirty="0" err="1"/>
              <a:t>decreases</a:t>
            </a:r>
            <a:r>
              <a:rPr lang="it-IT" dirty="0"/>
              <a:t> with the energy of the gamma </a:t>
            </a:r>
            <a:r>
              <a:rPr lang="it-IT" dirty="0" err="1"/>
              <a:t>transition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A181B973-C045-C019-828E-18FDD38DABF6}"/>
              </a:ext>
            </a:extLst>
          </p:cNvPr>
          <p:cNvSpPr txBox="1"/>
          <p:nvPr/>
        </p:nvSpPr>
        <p:spPr>
          <a:xfrm>
            <a:off x="6061974" y="6583295"/>
            <a:ext cx="31277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 err="1"/>
              <a:t>R.Nicolini</a:t>
            </a:r>
            <a:r>
              <a:rPr lang="it-IT" sz="1050" i="1" dirty="0"/>
              <a:t> et al. </a:t>
            </a:r>
            <a:r>
              <a:rPr lang="it-IT" sz="1050" i="1" dirty="0" err="1"/>
              <a:t>Nucl</a:t>
            </a:r>
            <a:r>
              <a:rPr lang="it-IT" sz="1050" i="1" dirty="0"/>
              <a:t>. </a:t>
            </a:r>
            <a:r>
              <a:rPr lang="it-IT" sz="1050" i="1" dirty="0" err="1"/>
              <a:t>Instr</a:t>
            </a:r>
            <a:r>
              <a:rPr lang="it-IT" sz="1050" i="1" dirty="0"/>
              <a:t>. and </a:t>
            </a:r>
            <a:r>
              <a:rPr lang="it-IT" sz="1050" i="1" dirty="0" err="1"/>
              <a:t>Meth</a:t>
            </a:r>
            <a:r>
              <a:rPr lang="it-IT" sz="1050" i="1" dirty="0"/>
              <a:t>. A 582(2007)554</a:t>
            </a:r>
          </a:p>
        </p:txBody>
      </p:sp>
    </p:spTree>
    <p:extLst>
      <p:ext uri="{BB962C8B-B14F-4D97-AF65-F5344CB8AC3E}">
        <p14:creationId xmlns:p14="http://schemas.microsoft.com/office/powerpoint/2010/main" val="3340471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6D46F654-0392-DA0D-65F5-E7E650705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350" y="591457"/>
            <a:ext cx="2965492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8600" indent="-228600">
              <a:buClr>
                <a:schemeClr val="accent1"/>
              </a:buClr>
              <a:tabLst>
                <a:tab pos="2743200" algn="l"/>
              </a:tabLst>
            </a:pPr>
            <a:r>
              <a:rPr lang="en-US" sz="1600" dirty="0"/>
              <a:t>BGO  </a:t>
            </a:r>
            <a:r>
              <a:rPr lang="en-US" sz="1600" dirty="0">
                <a:sym typeface="Symbol" panose="05050102010706020507" pitchFamily="18" charset="2"/>
              </a:rPr>
              <a:t> </a:t>
            </a:r>
            <a:r>
              <a:rPr lang="en-US" sz="1600" dirty="0"/>
              <a:t>8,200 photons/MeV</a:t>
            </a:r>
          </a:p>
          <a:p>
            <a:pPr marL="228600" indent="-228600">
              <a:buClr>
                <a:schemeClr val="accent1"/>
              </a:buClr>
              <a:tabLst>
                <a:tab pos="2743200" algn="l"/>
              </a:tabLst>
            </a:pPr>
            <a:r>
              <a:rPr lang="en-US" sz="1600" dirty="0"/>
              <a:t>LSO  </a:t>
            </a:r>
            <a:r>
              <a:rPr lang="en-US" sz="1600" dirty="0">
                <a:sym typeface="Symbol" panose="05050102010706020507" pitchFamily="18" charset="2"/>
              </a:rPr>
              <a:t>  </a:t>
            </a:r>
            <a:r>
              <a:rPr lang="en-US" sz="1600" dirty="0"/>
              <a:t>28,000 photons/MeV</a:t>
            </a:r>
          </a:p>
          <a:p>
            <a:pPr marL="228600" indent="-228600">
              <a:buClr>
                <a:schemeClr val="accent1"/>
              </a:buClr>
              <a:tabLst>
                <a:tab pos="2743200" algn="l"/>
              </a:tabLst>
            </a:pPr>
            <a:r>
              <a:rPr lang="en-US" sz="1600" dirty="0" err="1"/>
              <a:t>NaI:Tl</a:t>
            </a:r>
            <a:r>
              <a:rPr lang="en-US" sz="1600" dirty="0"/>
              <a:t>  </a:t>
            </a:r>
            <a:r>
              <a:rPr lang="en-US" sz="1600" dirty="0">
                <a:sym typeface="Symbol" panose="05050102010706020507" pitchFamily="18" charset="2"/>
              </a:rPr>
              <a:t>  </a:t>
            </a:r>
            <a:r>
              <a:rPr lang="en-US" sz="1600" dirty="0"/>
              <a:t>38,000 photons/MeV</a:t>
            </a:r>
          </a:p>
          <a:p>
            <a:pPr marL="228600" indent="-228600">
              <a:buClr>
                <a:schemeClr val="accent1"/>
              </a:buClr>
              <a:tabLst>
                <a:tab pos="2743200" algn="l"/>
              </a:tabLst>
            </a:pPr>
            <a:r>
              <a:rPr lang="en-US" sz="1600" dirty="0"/>
              <a:t>LaCl</a:t>
            </a:r>
            <a:r>
              <a:rPr lang="en-US" sz="1600" baseline="-25000" dirty="0"/>
              <a:t>3</a:t>
            </a:r>
            <a:r>
              <a:rPr lang="en-US" sz="1600" dirty="0"/>
              <a:t>:Ce  </a:t>
            </a:r>
            <a:r>
              <a:rPr lang="en-US" sz="1600" dirty="0">
                <a:sym typeface="Symbol" panose="05050102010706020507" pitchFamily="18" charset="2"/>
              </a:rPr>
              <a:t>  </a:t>
            </a:r>
            <a:r>
              <a:rPr lang="en-US" sz="1600" dirty="0"/>
              <a:t>50,000 photons/MeV</a:t>
            </a:r>
          </a:p>
          <a:p>
            <a:pPr marL="228600" indent="-228600">
              <a:buClr>
                <a:schemeClr val="accent1"/>
              </a:buClr>
              <a:tabLst>
                <a:tab pos="2743200" algn="l"/>
              </a:tabLst>
            </a:pPr>
            <a:r>
              <a:rPr lang="en-US" sz="1600" dirty="0" err="1"/>
              <a:t>CsI:Tl</a:t>
            </a:r>
            <a:r>
              <a:rPr lang="en-US" sz="1600" dirty="0"/>
              <a:t>  </a:t>
            </a:r>
            <a:r>
              <a:rPr lang="en-US" sz="1600" dirty="0">
                <a:sym typeface="Symbol" panose="05050102010706020507" pitchFamily="18" charset="2"/>
              </a:rPr>
              <a:t>  </a:t>
            </a:r>
            <a:r>
              <a:rPr lang="en-US" sz="1600" dirty="0"/>
              <a:t>60,000 photons/MeV</a:t>
            </a:r>
          </a:p>
          <a:p>
            <a:pPr marL="228600" indent="-228600">
              <a:buClr>
                <a:schemeClr val="accent1"/>
              </a:buClr>
              <a:tabLst>
                <a:tab pos="2743200" algn="l"/>
              </a:tabLst>
            </a:pPr>
            <a:r>
              <a:rPr lang="en-US" sz="1600" dirty="0"/>
              <a:t>LaBr</a:t>
            </a:r>
            <a:r>
              <a:rPr lang="en-US" sz="1600" baseline="-25000" dirty="0"/>
              <a:t>3</a:t>
            </a:r>
            <a:r>
              <a:rPr lang="en-US" sz="1600" dirty="0"/>
              <a:t>:Ce  </a:t>
            </a:r>
            <a:r>
              <a:rPr lang="en-US" sz="1600" dirty="0">
                <a:sym typeface="Symbol" panose="05050102010706020507" pitchFamily="18" charset="2"/>
              </a:rPr>
              <a:t>  </a:t>
            </a:r>
            <a:r>
              <a:rPr lang="en-US" sz="1600" dirty="0"/>
              <a:t>63,000 photons/MeV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1288B99E-E7D1-BC08-3E09-DFA06140EB5E}"/>
              </a:ext>
            </a:extLst>
          </p:cNvPr>
          <p:cNvSpPr txBox="1"/>
          <p:nvPr/>
        </p:nvSpPr>
        <p:spPr>
          <a:xfrm>
            <a:off x="1043608" y="116632"/>
            <a:ext cx="695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energy </a:t>
            </a:r>
            <a:r>
              <a:rPr lang="it-IT" dirty="0" err="1"/>
              <a:t>resolution</a:t>
            </a:r>
            <a:r>
              <a:rPr lang="it-IT" dirty="0"/>
              <a:t> of a </a:t>
            </a:r>
            <a:r>
              <a:rPr lang="it-IT" dirty="0" err="1"/>
              <a:t>scintillator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related</a:t>
            </a:r>
            <a:r>
              <a:rPr lang="it-IT" dirty="0"/>
              <a:t> to the light yield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B9A1C386-9EDF-2388-CC8B-A51821CB18D8}"/>
              </a:ext>
            </a:extLst>
          </p:cNvPr>
          <p:cNvSpPr txBox="1"/>
          <p:nvPr/>
        </p:nvSpPr>
        <p:spPr>
          <a:xfrm>
            <a:off x="126818" y="2348880"/>
            <a:ext cx="8783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LSO </a:t>
            </a:r>
            <a:r>
              <a:rPr lang="it-IT" sz="1600" dirty="0" err="1"/>
              <a:t>scintillator</a:t>
            </a:r>
            <a:r>
              <a:rPr lang="it-IT" sz="1600" dirty="0"/>
              <a:t> </a:t>
            </a:r>
            <a:r>
              <a:rPr lang="it-IT" sz="1600" dirty="0" err="1"/>
              <a:t>produces</a:t>
            </a:r>
            <a:r>
              <a:rPr lang="it-IT" sz="1600" dirty="0"/>
              <a:t> </a:t>
            </a:r>
            <a:r>
              <a:rPr lang="it-IT" sz="1600" dirty="0" err="1"/>
              <a:t>almost</a:t>
            </a:r>
            <a:r>
              <a:rPr lang="it-IT" sz="1600" dirty="0"/>
              <a:t> 4 times more </a:t>
            </a:r>
            <a:r>
              <a:rPr lang="it-IT" sz="1600" dirty="0" err="1"/>
              <a:t>photons</a:t>
            </a:r>
            <a:r>
              <a:rPr lang="it-IT" sz="1600" dirty="0"/>
              <a:t> </a:t>
            </a:r>
            <a:r>
              <a:rPr lang="it-IT" sz="1600" dirty="0" err="1"/>
              <a:t>than</a:t>
            </a:r>
            <a:r>
              <a:rPr lang="it-IT" sz="1600" dirty="0"/>
              <a:t> BGO </a:t>
            </a:r>
            <a:r>
              <a:rPr lang="it-IT" sz="1600" dirty="0" err="1"/>
              <a:t>but</a:t>
            </a:r>
            <a:r>
              <a:rPr lang="it-IT" sz="1600" dirty="0"/>
              <a:t> the energy </a:t>
            </a:r>
            <a:r>
              <a:rPr lang="it-IT" sz="1600" dirty="0" err="1"/>
              <a:t>resolution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the </a:t>
            </a:r>
            <a:r>
              <a:rPr lang="it-IT" sz="1600" dirty="0" err="1"/>
              <a:t>same</a:t>
            </a:r>
            <a:r>
              <a:rPr lang="it-IT" sz="1600" dirty="0"/>
              <a:t> </a:t>
            </a:r>
          </a:p>
        </p:txBody>
      </p:sp>
      <p:pic>
        <p:nvPicPr>
          <p:cNvPr id="7" name="Picture 1047">
            <a:extLst>
              <a:ext uri="{FF2B5EF4-FFF2-40B4-BE49-F238E27FC236}">
                <a16:creationId xmlns:a16="http://schemas.microsoft.com/office/drawing/2014/main" xmlns="" id="{34A5CB6F-99F6-E887-C366-DBD413E86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7104"/>
          <a:stretch/>
        </p:blipFill>
        <p:spPr bwMode="auto">
          <a:xfrm>
            <a:off x="2843808" y="2785072"/>
            <a:ext cx="3000253" cy="2129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1046">
            <a:extLst>
              <a:ext uri="{FF2B5EF4-FFF2-40B4-BE49-F238E27FC236}">
                <a16:creationId xmlns:a16="http://schemas.microsoft.com/office/drawing/2014/main" xmlns="" id="{2AF73941-8E67-0B4D-E975-B0A8C3783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7104"/>
          <a:stretch/>
        </p:blipFill>
        <p:spPr bwMode="auto">
          <a:xfrm>
            <a:off x="5820219" y="2780928"/>
            <a:ext cx="3000253" cy="2129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Text Box 1035">
            <a:extLst>
              <a:ext uri="{FF2B5EF4-FFF2-40B4-BE49-F238E27FC236}">
                <a16:creationId xmlns:a16="http://schemas.microsoft.com/office/drawing/2014/main" xmlns="" id="{80FF8D55-56B7-36F9-A930-9B9B2FB36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2914386"/>
            <a:ext cx="66556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/>
              <a:t>BGO</a:t>
            </a:r>
          </a:p>
        </p:txBody>
      </p:sp>
      <p:sp>
        <p:nvSpPr>
          <p:cNvPr id="10" name="Text Box 1036">
            <a:extLst>
              <a:ext uri="{FF2B5EF4-FFF2-40B4-BE49-F238E27FC236}">
                <a16:creationId xmlns:a16="http://schemas.microsoft.com/office/drawing/2014/main" xmlns="" id="{CEC3D7A1-ED2C-B69A-68B4-06A4A84A2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865" y="2906850"/>
            <a:ext cx="58862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/>
              <a:t>LSO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A34AC0F1-E6AC-A515-537F-87CC4FF0F6F7}"/>
              </a:ext>
            </a:extLst>
          </p:cNvPr>
          <p:cNvSpPr txBox="1"/>
          <p:nvPr/>
        </p:nvSpPr>
        <p:spPr>
          <a:xfrm>
            <a:off x="692324" y="2816596"/>
            <a:ext cx="143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662 </a:t>
            </a:r>
            <a:r>
              <a:rPr lang="it-IT" dirty="0" err="1"/>
              <a:t>keV</a:t>
            </a:r>
            <a:r>
              <a:rPr lang="it-IT" dirty="0"/>
              <a:t> </a:t>
            </a:r>
            <a:r>
              <a:rPr lang="it-IT" dirty="0" err="1"/>
              <a:t>peak</a:t>
            </a:r>
            <a:endParaRPr lang="it-IT" dirty="0"/>
          </a:p>
        </p:txBody>
      </p:sp>
      <p:cxnSp>
        <p:nvCxnSpPr>
          <p:cNvPr id="15" name="Connettore a gomito 14">
            <a:extLst>
              <a:ext uri="{FF2B5EF4-FFF2-40B4-BE49-F238E27FC236}">
                <a16:creationId xmlns:a16="http://schemas.microsoft.com/office/drawing/2014/main" xmlns="" id="{F0A5FB38-394F-DFB9-AB6D-7E0380FFB40D}"/>
              </a:ext>
            </a:extLst>
          </p:cNvPr>
          <p:cNvCxnSpPr>
            <a:stCxn id="11" idx="3"/>
          </p:cNvCxnSpPr>
          <p:nvPr/>
        </p:nvCxnSpPr>
        <p:spPr>
          <a:xfrm>
            <a:off x="2129512" y="3001262"/>
            <a:ext cx="1722408" cy="31323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a gomito 16">
            <a:extLst>
              <a:ext uri="{FF2B5EF4-FFF2-40B4-BE49-F238E27FC236}">
                <a16:creationId xmlns:a16="http://schemas.microsoft.com/office/drawing/2014/main" xmlns="" id="{67ADE433-FA05-71FD-DCFE-A688C719A87F}"/>
              </a:ext>
            </a:extLst>
          </p:cNvPr>
          <p:cNvCxnSpPr>
            <a:stCxn id="11" idx="3"/>
          </p:cNvCxnSpPr>
          <p:nvPr/>
        </p:nvCxnSpPr>
        <p:spPr>
          <a:xfrm>
            <a:off x="2129512" y="3001262"/>
            <a:ext cx="5864460" cy="348402"/>
          </a:xfrm>
          <a:prstGeom prst="bentConnector3">
            <a:avLst>
              <a:gd name="adj1" fmla="val 4091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837B14F3-38FC-D429-066F-45B271FAF355}"/>
              </a:ext>
            </a:extLst>
          </p:cNvPr>
          <p:cNvSpPr txBox="1"/>
          <p:nvPr/>
        </p:nvSpPr>
        <p:spPr>
          <a:xfrm>
            <a:off x="152203" y="5130310"/>
            <a:ext cx="8236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Resolution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affected</a:t>
            </a:r>
            <a:r>
              <a:rPr lang="it-IT" sz="1600" dirty="0"/>
              <a:t> by the light yield </a:t>
            </a:r>
            <a:r>
              <a:rPr lang="it-IT" sz="1600" dirty="0" err="1"/>
              <a:t>but</a:t>
            </a:r>
            <a:r>
              <a:rPr lang="it-IT" sz="1600" dirty="0"/>
              <a:t>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only</a:t>
            </a:r>
            <a:endParaRPr lang="it-I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resolution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correlated</a:t>
            </a:r>
            <a:r>
              <a:rPr lang="it-IT" sz="1600" dirty="0"/>
              <a:t> with </a:t>
            </a:r>
            <a:r>
              <a:rPr lang="it-IT" sz="1600" dirty="0" err="1"/>
              <a:t>linearity</a:t>
            </a:r>
            <a:r>
              <a:rPr lang="it-IT" sz="1600" dirty="0"/>
              <a:t>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Linearity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correlated</a:t>
            </a:r>
            <a:r>
              <a:rPr lang="it-IT" sz="1600" dirty="0"/>
              <a:t> to </a:t>
            </a:r>
            <a:r>
              <a:rPr lang="it-IT" sz="1600" dirty="0" err="1"/>
              <a:t>mobility</a:t>
            </a:r>
            <a:r>
              <a:rPr lang="it-IT" sz="1600" dirty="0"/>
              <a:t>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74A82251-6920-C7AC-05D2-D58D255A93F7}"/>
              </a:ext>
            </a:extLst>
          </p:cNvPr>
          <p:cNvSpPr txBox="1"/>
          <p:nvPr/>
        </p:nvSpPr>
        <p:spPr>
          <a:xfrm>
            <a:off x="2385236" y="609329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58838">
              <a:buClr>
                <a:schemeClr val="accent1"/>
              </a:buClr>
            </a:pPr>
            <a:r>
              <a:rPr lang="en-US" sz="1800" b="1" dirty="0"/>
              <a:t>High Hole Mobility </a:t>
            </a:r>
            <a:r>
              <a:rPr lang="en-US" sz="1800" b="1" dirty="0">
                <a:sym typeface="Wingdings" charset="2"/>
              </a:rPr>
              <a:t> Linear Scintillator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30843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4B870797-69F3-40F1-20A1-8E63EBFFA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64" y="4162474"/>
            <a:ext cx="81534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aseline="0">
                <a:latin typeface="Times" pitchFamily="18" charset="0"/>
                <a:ea typeface="MS PGothic" pitchFamily="34" charset="-128"/>
              </a:rPr>
              <a:t>From P. Dorenbos, “Light output and energy resolution of Ce</a:t>
            </a:r>
            <a:r>
              <a:rPr lang="en-US" sz="1200" baseline="30000">
                <a:latin typeface="Times" pitchFamily="18" charset="0"/>
                <a:ea typeface="MS PGothic" pitchFamily="34" charset="-128"/>
              </a:rPr>
              <a:t>3+</a:t>
            </a:r>
            <a:r>
              <a:rPr lang="en-US" sz="1200" baseline="0">
                <a:latin typeface="Times" pitchFamily="18" charset="0"/>
                <a:ea typeface="MS PGothic" pitchFamily="34" charset="-128"/>
              </a:rPr>
              <a:t> doped scintillators,” </a:t>
            </a:r>
            <a:r>
              <a:rPr lang="en-US" sz="1200" i="1" baseline="0">
                <a:latin typeface="Times" pitchFamily="18" charset="0"/>
                <a:ea typeface="MS PGothic" pitchFamily="34" charset="-128"/>
              </a:rPr>
              <a:t>Nucl Instr Meth, </a:t>
            </a:r>
            <a:r>
              <a:rPr lang="en-US" sz="1200" baseline="0">
                <a:latin typeface="Times" pitchFamily="18" charset="0"/>
                <a:ea typeface="MS PGothic" pitchFamily="34" charset="-128"/>
              </a:rPr>
              <a:t>A486, pp. 208-213, 2002.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D717395C-F060-9EA4-1193-2839DD2A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464" y="200074"/>
            <a:ext cx="6324600" cy="3887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xmlns="" id="{1EDBB811-C424-0D77-EE87-CDBA68386287}"/>
              </a:ext>
            </a:extLst>
          </p:cNvPr>
          <p:cNvSpPr/>
          <p:nvPr/>
        </p:nvSpPr>
        <p:spPr>
          <a:xfrm>
            <a:off x="5133528" y="2566673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xmlns="" id="{C590FDA3-7CB7-5A55-7838-84F9F03B2BE8}"/>
              </a:ext>
            </a:extLst>
          </p:cNvPr>
          <p:cNvSpPr/>
          <p:nvPr/>
        </p:nvSpPr>
        <p:spPr>
          <a:xfrm>
            <a:off x="5853608" y="270629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31792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B73EE3C-2FB6-9A12-7DDE-678000E50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63" y="5119539"/>
            <a:ext cx="7788275" cy="5873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lnSpc>
                <a:spcPct val="90000"/>
              </a:lnSpc>
              <a:buFontTx/>
              <a:buChar char="•"/>
            </a:pPr>
            <a:r>
              <a:rPr lang="en-US" b="1" i="1" baseline="0"/>
              <a:t>W. Mengesha, T. Taulbee, B. Rooney and J. Valentine, IEEE Trans. Nucl. Sci. NS-45, pp. 456-461, 1998.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606794-C167-13DF-655F-7BA583D44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404664"/>
            <a:ext cx="4064000" cy="386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D292118-1671-8BF1-163D-8A0C49BDD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155" y="4478189"/>
            <a:ext cx="6892848" cy="3804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0325" tIns="23812" rIns="60325" bIns="23812">
            <a:spAutoFit/>
          </a:bodyPr>
          <a:lstStyle/>
          <a:p>
            <a:pPr algn="ctr" defTabSz="858838" eaLnBrk="0" hangingPunct="0">
              <a:lnSpc>
                <a:spcPct val="90000"/>
              </a:lnSpc>
              <a:defRPr/>
            </a:pPr>
            <a:r>
              <a:rPr lang="en-US" sz="2400" b="1" baseline="0" dirty="0"/>
              <a:t>The Ideal Scintillator relative light output should be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2B9E13-77F0-B5D9-D4EF-8847AEBCA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3338" y="430064"/>
            <a:ext cx="4064000" cy="386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DEB448C-D70B-7150-4A09-A47C7FD89EDA}"/>
              </a:ext>
            </a:extLst>
          </p:cNvPr>
          <p:cNvSpPr txBox="1"/>
          <p:nvPr/>
        </p:nvSpPr>
        <p:spPr>
          <a:xfrm>
            <a:off x="135588" y="5805264"/>
            <a:ext cx="8872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Linearity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a </a:t>
            </a:r>
            <a:r>
              <a:rPr lang="it-IT" sz="1400" dirty="0" err="1"/>
              <a:t>very</a:t>
            </a:r>
            <a:r>
              <a:rPr lang="it-IT" sz="1400" dirty="0"/>
              <a:t> </a:t>
            </a:r>
            <a:r>
              <a:rPr lang="it-IT" sz="1400" dirty="0" err="1"/>
              <a:t>important</a:t>
            </a:r>
            <a:r>
              <a:rPr lang="it-IT" sz="1400" dirty="0"/>
              <a:t> </a:t>
            </a:r>
            <a:r>
              <a:rPr lang="it-IT" sz="1400" dirty="0" err="1"/>
              <a:t>parameter</a:t>
            </a:r>
            <a:r>
              <a:rPr lang="it-IT" sz="1400" dirty="0"/>
              <a:t> </a:t>
            </a:r>
            <a:r>
              <a:rPr lang="it-IT" sz="1400" dirty="0" err="1"/>
              <a:t>which</a:t>
            </a:r>
            <a:r>
              <a:rPr lang="it-IT" sz="1400" dirty="0"/>
              <a:t>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err="1"/>
              <a:t>influence</a:t>
            </a:r>
            <a:r>
              <a:rPr lang="it-IT" sz="1400" dirty="0"/>
              <a:t> the energy </a:t>
            </a:r>
            <a:r>
              <a:rPr lang="it-IT" sz="1400" dirty="0" err="1"/>
              <a:t>resolution</a:t>
            </a:r>
            <a:r>
              <a:rPr lang="it-IT" sz="1400" dirty="0"/>
              <a:t> of a </a:t>
            </a:r>
            <a:r>
              <a:rPr lang="it-IT" sz="1400" dirty="0" err="1"/>
              <a:t>scintillator</a:t>
            </a:r>
            <a:r>
              <a:rPr lang="it-IT" sz="1400" dirty="0"/>
              <a:t> detector </a:t>
            </a:r>
            <a:r>
              <a:rPr lang="it-IT" sz="1400" dirty="0" err="1"/>
              <a:t>even</a:t>
            </a:r>
            <a:r>
              <a:rPr lang="it-IT" sz="1400" dirty="0"/>
              <a:t> in the case of high energy gamma rays  (E &gt; 10 MeV)  </a:t>
            </a:r>
          </a:p>
        </p:txBody>
      </p:sp>
    </p:spTree>
    <p:extLst>
      <p:ext uri="{BB962C8B-B14F-4D97-AF65-F5344CB8AC3E}">
        <p14:creationId xmlns:p14="http://schemas.microsoft.com/office/powerpoint/2010/main" val="2073037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3E0A0DA-A6A9-7470-D2A7-AB1A48616AB7}"/>
              </a:ext>
            </a:extLst>
          </p:cNvPr>
          <p:cNvSpPr txBox="1"/>
          <p:nvPr/>
        </p:nvSpPr>
        <p:spPr>
          <a:xfrm>
            <a:off x="251520" y="251964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Time Spectrum</a:t>
            </a:r>
          </a:p>
          <a:p>
            <a:pPr algn="ctr">
              <a:lnSpc>
                <a:spcPct val="50000"/>
              </a:lnSpc>
            </a:pPr>
            <a:endParaRPr lang="it-IT" sz="1600" dirty="0"/>
          </a:p>
          <a:p>
            <a:pPr algn="ctr"/>
            <a:r>
              <a:rPr lang="it-IT" sz="1600" dirty="0"/>
              <a:t>on the x </a:t>
            </a:r>
            <a:r>
              <a:rPr lang="it-IT" sz="1600" dirty="0" err="1"/>
              <a:t>axis</a:t>
            </a:r>
            <a:r>
              <a:rPr lang="it-IT" sz="1600" dirty="0"/>
              <a:t> </a:t>
            </a:r>
            <a:r>
              <a:rPr lang="it-IT" sz="1600" dirty="0" err="1"/>
              <a:t>there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the time </a:t>
            </a:r>
            <a:r>
              <a:rPr lang="it-IT" sz="1600" dirty="0" err="1"/>
              <a:t>difference</a:t>
            </a:r>
            <a:r>
              <a:rPr lang="it-IT" sz="1600" dirty="0"/>
              <a:t> </a:t>
            </a:r>
            <a:r>
              <a:rPr lang="it-IT" sz="1600" dirty="0" err="1"/>
              <a:t>between</a:t>
            </a:r>
            <a:r>
              <a:rPr lang="it-IT" sz="1600" dirty="0"/>
              <a:t> </a:t>
            </a:r>
            <a:r>
              <a:rPr lang="it-IT" sz="1600" dirty="0" err="1"/>
              <a:t>two</a:t>
            </a:r>
            <a:r>
              <a:rPr lang="it-IT" sz="1600" dirty="0"/>
              <a:t> </a:t>
            </a:r>
            <a:r>
              <a:rPr lang="it-IT" sz="1600" dirty="0" err="1"/>
              <a:t>signals</a:t>
            </a:r>
            <a:endParaRPr lang="it-IT" sz="1600" dirty="0"/>
          </a:p>
          <a:p>
            <a:pPr algn="ctr"/>
            <a:r>
              <a:rPr lang="it-IT" sz="1600" dirty="0"/>
              <a:t>on the y </a:t>
            </a:r>
            <a:r>
              <a:rPr lang="it-IT" sz="1600" dirty="0" err="1"/>
              <a:t>axis</a:t>
            </a:r>
            <a:r>
              <a:rPr lang="it-IT" sz="1600" dirty="0"/>
              <a:t> </a:t>
            </a:r>
            <a:r>
              <a:rPr lang="it-IT" sz="1600" dirty="0" err="1"/>
              <a:t>there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the </a:t>
            </a:r>
            <a:r>
              <a:rPr lang="it-IT" sz="1600" dirty="0" err="1"/>
              <a:t>number</a:t>
            </a:r>
            <a:r>
              <a:rPr lang="it-IT" sz="1600" dirty="0"/>
              <a:t> of times </a:t>
            </a:r>
            <a:r>
              <a:rPr lang="it-IT" sz="1600" dirty="0" err="1"/>
              <a:t>that</a:t>
            </a:r>
            <a:r>
              <a:rPr lang="it-IT" sz="1600" dirty="0"/>
              <a:t> time </a:t>
            </a:r>
            <a:r>
              <a:rPr lang="it-IT" sz="1600" dirty="0" err="1"/>
              <a:t>difference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measured</a:t>
            </a:r>
            <a:r>
              <a:rPr lang="it-IT" sz="1600" dirty="0"/>
              <a:t>.  </a:t>
            </a:r>
          </a:p>
        </p:txBody>
      </p:sp>
      <p:pic>
        <p:nvPicPr>
          <p:cNvPr id="8" name="Immagine 7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xmlns="" id="{051510B8-DC4E-D965-A908-B7EEE3099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62984"/>
            <a:ext cx="1728192" cy="166719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6B1D842C-1817-44C7-8D64-1CBA1F159E1D}"/>
              </a:ext>
            </a:extLst>
          </p:cNvPr>
          <p:cNvSpPr txBox="1"/>
          <p:nvPr/>
        </p:nvSpPr>
        <p:spPr>
          <a:xfrm>
            <a:off x="1979712" y="1504816"/>
            <a:ext cx="331236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Time </a:t>
            </a:r>
            <a:r>
              <a:rPr lang="it-IT" sz="1400" dirty="0" err="1"/>
              <a:t>spectrum</a:t>
            </a:r>
            <a:endParaRPr lang="it-IT" sz="1400" dirty="0"/>
          </a:p>
          <a:p>
            <a:pPr>
              <a:lnSpc>
                <a:spcPct val="50000"/>
              </a:lnSpc>
            </a:pPr>
            <a:endParaRPr lang="it-IT" sz="1400" dirty="0"/>
          </a:p>
          <a:p>
            <a:r>
              <a:rPr lang="it-IT" sz="1400" dirty="0" err="1"/>
              <a:t>One</a:t>
            </a:r>
            <a:r>
              <a:rPr lang="it-IT" sz="1400" dirty="0"/>
              <a:t> </a:t>
            </a:r>
            <a:r>
              <a:rPr lang="it-IT" sz="1400" dirty="0" err="1"/>
              <a:t>need</a:t>
            </a:r>
            <a:r>
              <a:rPr lang="it-IT" sz="1400" dirty="0"/>
              <a:t> a ‘start’ and a ‘stop’ </a:t>
            </a:r>
            <a:r>
              <a:rPr lang="it-IT" sz="1400" dirty="0" err="1"/>
              <a:t>signal</a:t>
            </a:r>
            <a:r>
              <a:rPr lang="it-IT" sz="1400" dirty="0"/>
              <a:t>.</a:t>
            </a:r>
          </a:p>
          <a:p>
            <a:endParaRPr lang="it-IT" sz="1400" dirty="0"/>
          </a:p>
          <a:p>
            <a:r>
              <a:rPr lang="it-IT" sz="1400" dirty="0"/>
              <a:t>A </a:t>
            </a:r>
            <a:r>
              <a:rPr lang="it-IT" sz="1400" dirty="0" err="1"/>
              <a:t>peak</a:t>
            </a:r>
            <a:r>
              <a:rPr lang="it-IT" sz="1400" dirty="0"/>
              <a:t> in the time </a:t>
            </a:r>
            <a:r>
              <a:rPr lang="it-IT" sz="1400" dirty="0" err="1"/>
              <a:t>spectrum</a:t>
            </a:r>
            <a:r>
              <a:rPr lang="it-IT" sz="1400" dirty="0"/>
              <a:t> </a:t>
            </a:r>
            <a:r>
              <a:rPr lang="it-IT" sz="1400" dirty="0" err="1"/>
              <a:t>clearly</a:t>
            </a:r>
            <a:r>
              <a:rPr lang="it-IT" sz="1400" dirty="0"/>
              <a:t> shows a </a:t>
            </a:r>
            <a:r>
              <a:rPr lang="it-IT" sz="1400" dirty="0" err="1"/>
              <a:t>fixed</a:t>
            </a:r>
            <a:r>
              <a:rPr lang="it-IT" sz="1400" dirty="0"/>
              <a:t> time </a:t>
            </a:r>
            <a:r>
              <a:rPr lang="it-IT" sz="1400" dirty="0" err="1"/>
              <a:t>difference</a:t>
            </a:r>
            <a:r>
              <a:rPr lang="it-IT" sz="1400" dirty="0"/>
              <a:t> </a:t>
            </a:r>
            <a:r>
              <a:rPr lang="it-IT" sz="1400" dirty="0" err="1"/>
              <a:t>between</a:t>
            </a:r>
            <a:r>
              <a:rPr lang="it-IT" sz="1400" dirty="0"/>
              <a:t> the events. A </a:t>
            </a:r>
            <a:r>
              <a:rPr lang="it-IT" sz="1400" dirty="0" err="1"/>
              <a:t>flat</a:t>
            </a:r>
            <a:r>
              <a:rPr lang="it-IT" sz="1400" dirty="0"/>
              <a:t> </a:t>
            </a:r>
            <a:r>
              <a:rPr lang="it-IT" sz="1400" dirty="0" err="1"/>
              <a:t>spectrum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related</a:t>
            </a:r>
            <a:r>
              <a:rPr lang="it-IT" sz="1400" dirty="0"/>
              <a:t> to random </a:t>
            </a:r>
            <a:r>
              <a:rPr lang="it-IT" sz="1400" dirty="0" err="1"/>
              <a:t>coincidences</a:t>
            </a:r>
            <a:r>
              <a:rPr lang="it-IT" sz="1400" dirty="0"/>
              <a:t> events.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AEF736FD-ED13-9415-8CC7-A54E7F4A7793}"/>
              </a:ext>
            </a:extLst>
          </p:cNvPr>
          <p:cNvSpPr txBox="1"/>
          <p:nvPr/>
        </p:nvSpPr>
        <p:spPr>
          <a:xfrm>
            <a:off x="5796136" y="1795490"/>
            <a:ext cx="3200876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/>
              <a:t>In a </a:t>
            </a:r>
            <a:r>
              <a:rPr lang="it-IT" sz="1400" dirty="0" err="1"/>
              <a:t>very</a:t>
            </a:r>
            <a:r>
              <a:rPr lang="it-IT" sz="1400" dirty="0"/>
              <a:t> </a:t>
            </a:r>
            <a:r>
              <a:rPr lang="it-IT" sz="1400" dirty="0" err="1"/>
              <a:t>similar</a:t>
            </a:r>
            <a:r>
              <a:rPr lang="it-IT" sz="1400" dirty="0"/>
              <a:t> way one can produce a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PID spectrum (Particle</a:t>
            </a:r>
            <a:r>
              <a:rPr lang="it-IT" sz="1400" dirty="0"/>
              <a:t> </a:t>
            </a:r>
            <a:r>
              <a:rPr lang="it-IT" sz="1400" dirty="0" err="1"/>
              <a:t>Identification</a:t>
            </a:r>
            <a:r>
              <a:rPr lang="it-IT" sz="1400" dirty="0"/>
              <a:t>) </a:t>
            </a:r>
          </a:p>
          <a:p>
            <a:pPr marL="742950" lvl="1" indent="-285750">
              <a:buFontTx/>
              <a:buChar char="-"/>
            </a:pPr>
            <a:r>
              <a:rPr lang="it-IT" sz="1400" dirty="0" err="1"/>
              <a:t>e.d</a:t>
            </a:r>
            <a:r>
              <a:rPr lang="it-IT" sz="1400" dirty="0"/>
              <a:t> gamma, p, n, d, t, </a:t>
            </a:r>
            <a:r>
              <a:rPr lang="it-IT" sz="1400" dirty="0">
                <a:latin typeface="Symbol" panose="05050102010706020507" pitchFamily="18" charset="2"/>
              </a:rPr>
              <a:t>a</a:t>
            </a:r>
            <a:r>
              <a:rPr lang="it-IT" sz="1400" dirty="0"/>
              <a:t>, </a:t>
            </a:r>
            <a:r>
              <a:rPr lang="it-IT" sz="1400" dirty="0">
                <a:latin typeface="Symbol" panose="05050102010706020507" pitchFamily="18" charset="2"/>
              </a:rPr>
              <a:t>b</a:t>
            </a:r>
            <a:r>
              <a:rPr lang="it-IT" sz="1400" dirty="0"/>
              <a:t>, … </a:t>
            </a:r>
          </a:p>
          <a:p>
            <a:pPr marL="285750" indent="-285750">
              <a:buFontTx/>
              <a:buChar char="-"/>
            </a:pPr>
            <a:r>
              <a:rPr lang="it-IT" sz="1400" dirty="0" err="1"/>
              <a:t>Angular</a:t>
            </a:r>
            <a:r>
              <a:rPr lang="it-IT" sz="1400" dirty="0"/>
              <a:t> </a:t>
            </a:r>
            <a:r>
              <a:rPr lang="it-IT" sz="1400" dirty="0" err="1"/>
              <a:t>spectrum</a:t>
            </a:r>
            <a:r>
              <a:rPr lang="it-IT" sz="1400" dirty="0"/>
              <a:t>.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Dose </a:t>
            </a:r>
            <a:r>
              <a:rPr lang="it-IT" sz="1400" dirty="0" err="1"/>
              <a:t>spectrum</a:t>
            </a:r>
            <a:r>
              <a:rPr lang="it-IT" sz="1400" dirty="0"/>
              <a:t>. 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….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97B1F9D1-BC1C-A5F6-B242-4E76FB87DB85}"/>
              </a:ext>
            </a:extLst>
          </p:cNvPr>
          <p:cNvSpPr/>
          <p:nvPr/>
        </p:nvSpPr>
        <p:spPr>
          <a:xfrm>
            <a:off x="179512" y="188640"/>
            <a:ext cx="8856983" cy="30828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54680" y="3381484"/>
            <a:ext cx="88569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err="1"/>
              <a:t>Problem</a:t>
            </a:r>
            <a:r>
              <a:rPr lang="it-IT" sz="1600" dirty="0"/>
              <a:t>: </a:t>
            </a:r>
            <a:r>
              <a:rPr lang="it-IT" sz="1600" dirty="0" err="1"/>
              <a:t>how</a:t>
            </a:r>
            <a:r>
              <a:rPr lang="it-IT" sz="1600" dirty="0"/>
              <a:t> to </a:t>
            </a:r>
            <a:r>
              <a:rPr lang="it-IT" sz="1600" dirty="0" err="1"/>
              <a:t>define</a:t>
            </a:r>
            <a:r>
              <a:rPr lang="it-IT" sz="1600" dirty="0"/>
              <a:t> </a:t>
            </a:r>
            <a:r>
              <a:rPr lang="it-IT" sz="1600" dirty="0" err="1"/>
              <a:t>when</a:t>
            </a:r>
            <a:r>
              <a:rPr lang="it-IT" sz="1600" dirty="0"/>
              <a:t> </a:t>
            </a:r>
            <a:r>
              <a:rPr lang="it-IT" sz="1600" dirty="0" err="1"/>
              <a:t>something</a:t>
            </a:r>
            <a:r>
              <a:rPr lang="it-IT" sz="1600" dirty="0"/>
              <a:t> </a:t>
            </a:r>
            <a:r>
              <a:rPr lang="it-IT" sz="1600" dirty="0" err="1"/>
              <a:t>interacted</a:t>
            </a:r>
            <a:r>
              <a:rPr lang="it-IT" sz="1600" dirty="0"/>
              <a:t> in a detector (</a:t>
            </a:r>
            <a:r>
              <a:rPr lang="it-IT" sz="1600" dirty="0" err="1"/>
              <a:t>scintillator</a:t>
            </a:r>
            <a:r>
              <a:rPr lang="it-IT" sz="1600" dirty="0"/>
              <a:t> detector) 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xmlns="" id="{97B1F9D1-BC1C-A5F6-B242-4E76FB87DB85}"/>
              </a:ext>
            </a:extLst>
          </p:cNvPr>
          <p:cNvSpPr/>
          <p:nvPr/>
        </p:nvSpPr>
        <p:spPr>
          <a:xfrm>
            <a:off x="179511" y="3336890"/>
            <a:ext cx="8856983" cy="340447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xmlns="" id="{77D02461-B961-B902-121E-B25922303888}"/>
              </a:ext>
            </a:extLst>
          </p:cNvPr>
          <p:cNvGrpSpPr/>
          <p:nvPr/>
        </p:nvGrpSpPr>
        <p:grpSpPr>
          <a:xfrm>
            <a:off x="406104" y="3860860"/>
            <a:ext cx="3517824" cy="1913036"/>
            <a:chOff x="395536" y="1700808"/>
            <a:chExt cx="3810000" cy="2286000"/>
          </a:xfrm>
        </p:grpSpPr>
        <p:pic>
          <p:nvPicPr>
            <p:cNvPr id="33" name="Picture 27">
              <a:extLst>
                <a:ext uri="{FF2B5EF4-FFF2-40B4-BE49-F238E27FC236}">
                  <a16:creationId xmlns:a16="http://schemas.microsoft.com/office/drawing/2014/main" xmlns="" id="{70772384-802D-1EBD-6C5A-AB82DFEF8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t="34189" r="36275" b="52991"/>
            <a:stretch>
              <a:fillRect/>
            </a:stretch>
          </p:blipFill>
          <p:spPr bwMode="auto">
            <a:xfrm>
              <a:off x="395536" y="1700808"/>
              <a:ext cx="3810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Line 29">
              <a:extLst>
                <a:ext uri="{FF2B5EF4-FFF2-40B4-BE49-F238E27FC236}">
                  <a16:creationId xmlns:a16="http://schemas.microsoft.com/office/drawing/2014/main" xmlns="" id="{DCC1A561-F9EF-B636-DD2B-A827EEA8D2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136" y="3529608"/>
              <a:ext cx="35814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" name="Line 31">
              <a:extLst>
                <a:ext uri="{FF2B5EF4-FFF2-40B4-BE49-F238E27FC236}">
                  <a16:creationId xmlns:a16="http://schemas.microsoft.com/office/drawing/2014/main" xmlns="" id="{381BB58B-F6F4-F53E-CD04-ADB37246F3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000" y="3204000"/>
              <a:ext cx="129614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Line 33">
              <a:extLst>
                <a:ext uri="{FF2B5EF4-FFF2-40B4-BE49-F238E27FC236}">
                  <a16:creationId xmlns:a16="http://schemas.microsoft.com/office/drawing/2014/main" xmlns="" id="{68476565-5448-65D2-957E-189C5BA4C1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8936" y="3148608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" name="Text Box 35">
              <a:extLst>
                <a:ext uri="{FF2B5EF4-FFF2-40B4-BE49-F238E27FC236}">
                  <a16:creationId xmlns:a16="http://schemas.microsoft.com/office/drawing/2014/main" xmlns="" id="{15E56F0B-C900-C8A7-6568-CB03F12EFB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936" y="1700808"/>
              <a:ext cx="2152650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it-IT" altLang="it-IT" sz="1600" b="1"/>
                <a:t>Amplitude time walk</a:t>
              </a:r>
            </a:p>
          </p:txBody>
        </p:sp>
        <p:sp>
          <p:nvSpPr>
            <p:cNvPr id="38" name="Line 36">
              <a:extLst>
                <a:ext uri="{FF2B5EF4-FFF2-40B4-BE49-F238E27FC236}">
                  <a16:creationId xmlns:a16="http://schemas.microsoft.com/office/drawing/2014/main" xmlns="" id="{8E7BDC93-8733-25F5-2E61-BA60CC8EA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632" y="1921768"/>
              <a:ext cx="0" cy="1219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" name="Line 37">
              <a:extLst>
                <a:ext uri="{FF2B5EF4-FFF2-40B4-BE49-F238E27FC236}">
                  <a16:creationId xmlns:a16="http://schemas.microsoft.com/office/drawing/2014/main" xmlns="" id="{2F871928-41D3-EBDF-ED5F-4C6DD0954D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4736" y="1929408"/>
              <a:ext cx="0" cy="1219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xmlns="" id="{18696C9F-4C2C-8A06-F7C3-31D4B003D9D8}"/>
              </a:ext>
            </a:extLst>
          </p:cNvPr>
          <p:cNvGrpSpPr/>
          <p:nvPr/>
        </p:nvGrpSpPr>
        <p:grpSpPr>
          <a:xfrm>
            <a:off x="4680683" y="3857412"/>
            <a:ext cx="3851757" cy="1916484"/>
            <a:chOff x="4738936" y="1674667"/>
            <a:chExt cx="4077071" cy="2433638"/>
          </a:xfrm>
        </p:grpSpPr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xmlns="" id="{D8CAE002-F7FE-4C5C-22AF-6566837F12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1" t="51996" r="38712" b="33759"/>
            <a:stretch/>
          </p:blipFill>
          <p:spPr bwMode="auto">
            <a:xfrm>
              <a:off x="4738936" y="1674667"/>
              <a:ext cx="4077071" cy="2433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Line 6">
              <a:extLst>
                <a:ext uri="{FF2B5EF4-FFF2-40B4-BE49-F238E27FC236}">
                  <a16:creationId xmlns:a16="http://schemas.microsoft.com/office/drawing/2014/main" xmlns="" id="{3B7F5502-6E1B-14B5-B699-E92B187D3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5568" y="3330259"/>
              <a:ext cx="1712168" cy="2080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" name="Line 7">
              <a:extLst>
                <a:ext uri="{FF2B5EF4-FFF2-40B4-BE49-F238E27FC236}">
                  <a16:creationId xmlns:a16="http://schemas.microsoft.com/office/drawing/2014/main" xmlns="" id="{7CA9023B-D7C6-372A-4B78-4D7EC86965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77136" y="3274867"/>
              <a:ext cx="0" cy="38100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" name="Text Box 8">
              <a:extLst>
                <a:ext uri="{FF2B5EF4-FFF2-40B4-BE49-F238E27FC236}">
                  <a16:creationId xmlns:a16="http://schemas.microsoft.com/office/drawing/2014/main" xmlns="" id="{2F498024-A8CF-EBBB-43B4-394446EA3E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8936" y="1827067"/>
              <a:ext cx="1168400" cy="3460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00" b="1"/>
                <a:t>Time jitter</a:t>
              </a:r>
            </a:p>
          </p:txBody>
        </p:sp>
        <p:sp>
          <p:nvSpPr>
            <p:cNvPr id="45" name="Line 9">
              <a:extLst>
                <a:ext uri="{FF2B5EF4-FFF2-40B4-BE49-F238E27FC236}">
                  <a16:creationId xmlns:a16="http://schemas.microsoft.com/office/drawing/2014/main" xmlns="" id="{F0256B5A-E5A7-31BB-77A9-62F4670B25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5688" y="2055667"/>
              <a:ext cx="0" cy="12192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" name="Line 10">
              <a:extLst>
                <a:ext uri="{FF2B5EF4-FFF2-40B4-BE49-F238E27FC236}">
                  <a16:creationId xmlns:a16="http://schemas.microsoft.com/office/drawing/2014/main" xmlns="" id="{5CCE3FF5-074D-D838-90C4-4E6134D36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3720" y="1979467"/>
              <a:ext cx="0" cy="13716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" name="Line 11">
              <a:extLst>
                <a:ext uri="{FF2B5EF4-FFF2-40B4-BE49-F238E27FC236}">
                  <a16:creationId xmlns:a16="http://schemas.microsoft.com/office/drawing/2014/main" xmlns="" id="{8046E67E-0A1D-0E10-D17B-5C89ECC0E9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58136" y="1979467"/>
              <a:ext cx="2286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xmlns="" id="{0A8375AE-C830-FDFD-6FFE-E7ABFDF49042}"/>
              </a:ext>
            </a:extLst>
          </p:cNvPr>
          <p:cNvCxnSpPr>
            <a:cxnSpLocks/>
          </p:cNvCxnSpPr>
          <p:nvPr/>
        </p:nvCxnSpPr>
        <p:spPr>
          <a:xfrm>
            <a:off x="1270200" y="4226523"/>
            <a:ext cx="35510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xmlns="" id="{C921E446-712C-9ADF-B82D-95AFCF99EB10}"/>
              </a:ext>
            </a:extLst>
          </p:cNvPr>
          <p:cNvSpPr txBox="1"/>
          <p:nvPr/>
        </p:nvSpPr>
        <p:spPr>
          <a:xfrm>
            <a:off x="179511" y="5915964"/>
            <a:ext cx="8856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The </a:t>
            </a:r>
            <a:r>
              <a:rPr lang="it-IT" sz="1400" dirty="0" err="1"/>
              <a:t>Amplitude</a:t>
            </a:r>
            <a:r>
              <a:rPr lang="it-IT" sz="1400" dirty="0"/>
              <a:t> time </a:t>
            </a:r>
            <a:r>
              <a:rPr lang="it-IT" sz="1400" dirty="0" err="1"/>
              <a:t>walk</a:t>
            </a:r>
            <a:r>
              <a:rPr lang="it-IT" sz="1400" dirty="0"/>
              <a:t> and the Time Jitter </a:t>
            </a:r>
            <a:r>
              <a:rPr lang="it-IT" sz="1400" dirty="0" err="1"/>
              <a:t>effects</a:t>
            </a:r>
            <a:r>
              <a:rPr lang="it-IT" sz="1400" dirty="0"/>
              <a:t> are </a:t>
            </a:r>
            <a:r>
              <a:rPr lang="it-IT" sz="1400" dirty="0" err="1"/>
              <a:t>reduced</a:t>
            </a:r>
            <a:r>
              <a:rPr lang="it-IT" sz="1400" dirty="0"/>
              <a:t> by the Constant </a:t>
            </a:r>
            <a:r>
              <a:rPr lang="it-IT" sz="1400" dirty="0" err="1"/>
              <a:t>Fraction</a:t>
            </a:r>
            <a:r>
              <a:rPr lang="it-IT" sz="1400" dirty="0"/>
              <a:t> Discriminator </a:t>
            </a:r>
            <a:r>
              <a:rPr lang="it-IT" sz="1400" dirty="0" err="1"/>
              <a:t>algorithm</a:t>
            </a:r>
            <a:endParaRPr lang="it-IT" sz="1400" dirty="0"/>
          </a:p>
          <a:p>
            <a:pPr algn="ctr"/>
            <a:endParaRPr lang="it-IT" sz="1400" dirty="0"/>
          </a:p>
          <a:p>
            <a:pPr algn="ctr"/>
            <a:r>
              <a:rPr lang="it-IT" sz="1400" dirty="0"/>
              <a:t>Using a </a:t>
            </a:r>
            <a:r>
              <a:rPr lang="it-IT" sz="1400" dirty="0" err="1"/>
              <a:t>scintillator</a:t>
            </a:r>
            <a:r>
              <a:rPr lang="it-IT" sz="1400" dirty="0"/>
              <a:t> detector the time information </a:t>
            </a:r>
            <a:r>
              <a:rPr lang="it-IT" sz="1400" dirty="0" err="1"/>
              <a:t>is</a:t>
            </a:r>
            <a:r>
              <a:rPr lang="it-IT" sz="1400" dirty="0"/>
              <a:t> of the </a:t>
            </a:r>
            <a:r>
              <a:rPr lang="it-IT" sz="1400" dirty="0" err="1"/>
              <a:t>order</a:t>
            </a:r>
            <a:r>
              <a:rPr lang="it-IT" sz="1400" dirty="0"/>
              <a:t> of </a:t>
            </a:r>
            <a:r>
              <a:rPr lang="it-IT" sz="1400" dirty="0" err="1"/>
              <a:t>few</a:t>
            </a:r>
            <a:r>
              <a:rPr lang="it-IT" sz="1400" dirty="0"/>
              <a:t> </a:t>
            </a:r>
            <a:r>
              <a:rPr lang="it-IT" sz="1400" dirty="0" err="1"/>
              <a:t>nanoseconds</a:t>
            </a:r>
            <a:r>
              <a:rPr lang="it-IT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3957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024DD2CF-0FA8-5CEE-D2AE-8D65BEE7A2AA}"/>
              </a:ext>
            </a:extLst>
          </p:cNvPr>
          <p:cNvSpPr txBox="1"/>
          <p:nvPr/>
        </p:nvSpPr>
        <p:spPr>
          <a:xfrm>
            <a:off x="107504" y="116632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An </a:t>
            </a:r>
            <a:r>
              <a:rPr lang="it-IT" sz="1600" dirty="0" err="1"/>
              <a:t>improvement</a:t>
            </a:r>
            <a:r>
              <a:rPr lang="it-IT" sz="1600" dirty="0"/>
              <a:t> of the time </a:t>
            </a:r>
            <a:r>
              <a:rPr lang="it-IT" sz="1600" dirty="0" err="1"/>
              <a:t>resolution</a:t>
            </a:r>
            <a:r>
              <a:rPr lang="it-IT" sz="1600" dirty="0"/>
              <a:t> of a </a:t>
            </a:r>
            <a:r>
              <a:rPr lang="it-IT" sz="1600" dirty="0" err="1"/>
              <a:t>scintillator</a:t>
            </a:r>
            <a:r>
              <a:rPr lang="it-IT" sz="1600" dirty="0"/>
              <a:t> detector </a:t>
            </a:r>
            <a:r>
              <a:rPr lang="it-IT" sz="1600" dirty="0" err="1"/>
              <a:t>will</a:t>
            </a:r>
            <a:r>
              <a:rPr lang="it-IT" sz="1600" dirty="0"/>
              <a:t> </a:t>
            </a:r>
            <a:r>
              <a:rPr lang="it-IT" sz="1600" dirty="0" err="1"/>
              <a:t>permit</a:t>
            </a:r>
            <a:r>
              <a:rPr lang="it-IT" sz="1600" dirty="0"/>
              <a:t> the </a:t>
            </a:r>
            <a:r>
              <a:rPr lang="it-IT" sz="1600" dirty="0" err="1"/>
              <a:t>increase</a:t>
            </a:r>
            <a:r>
              <a:rPr lang="it-IT" sz="1600" dirty="0"/>
              <a:t> of the </a:t>
            </a:r>
            <a:r>
              <a:rPr lang="it-IT" sz="1600" dirty="0" err="1"/>
              <a:t>resolution</a:t>
            </a:r>
            <a:r>
              <a:rPr lang="it-IT" sz="1600" dirty="0"/>
              <a:t> of a time of </a:t>
            </a:r>
            <a:r>
              <a:rPr lang="it-IT" sz="1600" dirty="0" err="1"/>
              <a:t>flight</a:t>
            </a:r>
            <a:r>
              <a:rPr lang="it-IT" sz="1600" dirty="0"/>
              <a:t> PET scanner.</a:t>
            </a:r>
          </a:p>
        </p:txBody>
      </p:sp>
      <p:pic>
        <p:nvPicPr>
          <p:cNvPr id="1026" name="Picture 2" descr="The Basics of Positron Emission Tomography (PET)">
            <a:extLst>
              <a:ext uri="{FF2B5EF4-FFF2-40B4-BE49-F238E27FC236}">
                <a16:creationId xmlns:a16="http://schemas.microsoft.com/office/drawing/2014/main" xmlns="" id="{A0AB976E-194D-B743-1A94-224735FC7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65341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DCE8C77E-9196-E06F-CD99-CDCFE1C18DCB}"/>
              </a:ext>
            </a:extLst>
          </p:cNvPr>
          <p:cNvGrpSpPr/>
          <p:nvPr/>
        </p:nvGrpSpPr>
        <p:grpSpPr>
          <a:xfrm>
            <a:off x="6286178" y="4501082"/>
            <a:ext cx="1143000" cy="457200"/>
            <a:chOff x="6781800" y="4849090"/>
            <a:chExt cx="1143000" cy="4572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xmlns="" id="{AF895DB6-2ECD-A80A-1172-CFBA5DB751B4}"/>
                </a:ext>
              </a:extLst>
            </p:cNvPr>
            <p:cNvSpPr/>
            <p:nvPr/>
          </p:nvSpPr>
          <p:spPr bwMode="auto">
            <a:xfrm>
              <a:off x="6781800" y="4849090"/>
              <a:ext cx="1143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xmlns="" id="{4795B60A-0DCA-A60E-D447-E5435B69DF9F}"/>
                </a:ext>
              </a:extLst>
            </p:cNvPr>
            <p:cNvSpPr txBox="1"/>
            <p:nvPr/>
          </p:nvSpPr>
          <p:spPr>
            <a:xfrm>
              <a:off x="7008526" y="4923801"/>
              <a:ext cx="689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aseline="0" dirty="0"/>
                <a:t>DET 2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6BB42DC9-F20A-9E43-D667-3CBD30E7FE9D}"/>
              </a:ext>
            </a:extLst>
          </p:cNvPr>
          <p:cNvGrpSpPr/>
          <p:nvPr/>
        </p:nvGrpSpPr>
        <p:grpSpPr>
          <a:xfrm>
            <a:off x="509982" y="4507510"/>
            <a:ext cx="1143000" cy="457200"/>
            <a:chOff x="1005604" y="4807028"/>
            <a:chExt cx="1143000" cy="457200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xmlns="" id="{20A864BB-FE86-2B38-CA24-3742E1D42F72}"/>
                </a:ext>
              </a:extLst>
            </p:cNvPr>
            <p:cNvSpPr/>
            <p:nvPr/>
          </p:nvSpPr>
          <p:spPr bwMode="auto">
            <a:xfrm>
              <a:off x="1005604" y="4807028"/>
              <a:ext cx="1143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xmlns="" id="{CB086D42-68F6-C37E-23D7-612A5363F6F4}"/>
                </a:ext>
              </a:extLst>
            </p:cNvPr>
            <p:cNvSpPr txBox="1"/>
            <p:nvPr/>
          </p:nvSpPr>
          <p:spPr>
            <a:xfrm>
              <a:off x="1232330" y="4881739"/>
              <a:ext cx="689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aseline="0" dirty="0"/>
                <a:t>DET 1</a:t>
              </a:r>
            </a:p>
          </p:txBody>
        </p:sp>
      </p:grpSp>
      <p:cxnSp>
        <p:nvCxnSpPr>
          <p:cNvPr id="11" name="Connettore 1 45">
            <a:extLst>
              <a:ext uri="{FF2B5EF4-FFF2-40B4-BE49-F238E27FC236}">
                <a16:creationId xmlns:a16="http://schemas.microsoft.com/office/drawing/2014/main" xmlns="" id="{605FBB6D-56B1-0171-2DBA-11D8178ABD3E}"/>
              </a:ext>
            </a:extLst>
          </p:cNvPr>
          <p:cNvCxnSpPr/>
          <p:nvPr/>
        </p:nvCxnSpPr>
        <p:spPr bwMode="auto">
          <a:xfrm flipV="1">
            <a:off x="1652982" y="4541652"/>
            <a:ext cx="4633196" cy="3414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F82D38E5-195B-7FC3-3E57-F6FB6AD89A48}"/>
              </a:ext>
            </a:extLst>
          </p:cNvPr>
          <p:cNvSpPr txBox="1"/>
          <p:nvPr/>
        </p:nvSpPr>
        <p:spPr>
          <a:xfrm>
            <a:off x="3542978" y="429137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aseline="0" dirty="0"/>
              <a:t>d</a:t>
            </a:r>
          </a:p>
        </p:txBody>
      </p:sp>
      <p:cxnSp>
        <p:nvCxnSpPr>
          <p:cNvPr id="13" name="Connettore 1 53">
            <a:extLst>
              <a:ext uri="{FF2B5EF4-FFF2-40B4-BE49-F238E27FC236}">
                <a16:creationId xmlns:a16="http://schemas.microsoft.com/office/drawing/2014/main" xmlns="" id="{5A2430E1-4381-5796-06D6-75CA442276A2}"/>
              </a:ext>
            </a:extLst>
          </p:cNvPr>
          <p:cNvCxnSpPr/>
          <p:nvPr/>
        </p:nvCxnSpPr>
        <p:spPr bwMode="auto">
          <a:xfrm>
            <a:off x="1637978" y="4728194"/>
            <a:ext cx="1020228" cy="7915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Stella a 5 punte 13">
            <a:extLst>
              <a:ext uri="{FF2B5EF4-FFF2-40B4-BE49-F238E27FC236}">
                <a16:creationId xmlns:a16="http://schemas.microsoft.com/office/drawing/2014/main" xmlns="" id="{EC4A2E84-7561-0622-A3A8-6EEEF8297C75}"/>
              </a:ext>
            </a:extLst>
          </p:cNvPr>
          <p:cNvSpPr/>
          <p:nvPr/>
        </p:nvSpPr>
        <p:spPr bwMode="auto">
          <a:xfrm>
            <a:off x="2582006" y="4651249"/>
            <a:ext cx="152400" cy="153889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Connettore 1 56">
            <a:extLst>
              <a:ext uri="{FF2B5EF4-FFF2-40B4-BE49-F238E27FC236}">
                <a16:creationId xmlns:a16="http://schemas.microsoft.com/office/drawing/2014/main" xmlns="" id="{F7E32789-A82B-A76F-A5FB-511DCA7DCA88}"/>
              </a:ext>
            </a:extLst>
          </p:cNvPr>
          <p:cNvCxnSpPr>
            <a:endCxn id="6" idx="1"/>
          </p:cNvCxnSpPr>
          <p:nvPr/>
        </p:nvCxnSpPr>
        <p:spPr bwMode="auto">
          <a:xfrm>
            <a:off x="2786978" y="4725724"/>
            <a:ext cx="3499200" cy="395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30220FA3-A508-2A29-8106-6BE70A597191}"/>
              </a:ext>
            </a:extLst>
          </p:cNvPr>
          <p:cNvSpPr txBox="1"/>
          <p:nvPr/>
        </p:nvSpPr>
        <p:spPr>
          <a:xfrm>
            <a:off x="1989892" y="4751498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aseline="0" dirty="0"/>
              <a:t>d</a:t>
            </a:r>
            <a:r>
              <a:rPr lang="it-IT" sz="1200" baseline="-25000" dirty="0"/>
              <a:t>1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D54CD4B8-7940-87C4-A724-3E76D66557E6}"/>
              </a:ext>
            </a:extLst>
          </p:cNvPr>
          <p:cNvSpPr txBox="1"/>
          <p:nvPr/>
        </p:nvSpPr>
        <p:spPr>
          <a:xfrm>
            <a:off x="5146860" y="4757483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aseline="0" dirty="0"/>
              <a:t>d</a:t>
            </a:r>
            <a:r>
              <a:rPr lang="it-IT" sz="1200" baseline="-25000" dirty="0"/>
              <a:t>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9FA6C173-3E45-5FA8-3A64-2822F029CF12}"/>
              </a:ext>
            </a:extLst>
          </p:cNvPr>
          <p:cNvSpPr txBox="1"/>
          <p:nvPr/>
        </p:nvSpPr>
        <p:spPr>
          <a:xfrm>
            <a:off x="532951" y="5108440"/>
            <a:ext cx="5594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aseline="0" dirty="0"/>
              <a:t>d=d</a:t>
            </a:r>
            <a:r>
              <a:rPr lang="it-IT" sz="1600" baseline="-25000" dirty="0"/>
              <a:t>1</a:t>
            </a:r>
            <a:r>
              <a:rPr lang="it-IT" sz="1600" baseline="0" dirty="0"/>
              <a:t>+d</a:t>
            </a:r>
            <a:r>
              <a:rPr lang="it-IT" sz="1600" baseline="-25000" dirty="0"/>
              <a:t>2</a:t>
            </a:r>
            <a:r>
              <a:rPr lang="it-IT" sz="1600" dirty="0"/>
              <a:t>        </a:t>
            </a:r>
            <a:r>
              <a:rPr lang="it-IT" sz="1600" baseline="0" dirty="0"/>
              <a:t>c = </a:t>
            </a:r>
            <a:r>
              <a:rPr lang="it-IT" sz="1600" baseline="0" dirty="0" err="1"/>
              <a:t>costant</a:t>
            </a:r>
            <a:r>
              <a:rPr lang="it-IT" sz="1600" baseline="0" dirty="0"/>
              <a:t>    </a:t>
            </a:r>
            <a:r>
              <a:rPr lang="it-IT" sz="1600" baseline="0" dirty="0">
                <a:latin typeface="Symbol" panose="05050102010706020507" pitchFamily="18" charset="2"/>
              </a:rPr>
              <a:t>D</a:t>
            </a:r>
            <a:r>
              <a:rPr lang="it-IT" sz="1600" baseline="0" dirty="0"/>
              <a:t>T=T</a:t>
            </a:r>
            <a:r>
              <a:rPr lang="it-IT" sz="1600" baseline="-25000" dirty="0"/>
              <a:t>2</a:t>
            </a:r>
            <a:r>
              <a:rPr lang="it-IT" sz="1600" dirty="0"/>
              <a:t> </a:t>
            </a:r>
            <a:r>
              <a:rPr lang="it-IT" sz="1600" baseline="0" dirty="0"/>
              <a:t>-T</a:t>
            </a:r>
            <a:r>
              <a:rPr lang="it-IT" sz="1600" baseline="-25000" dirty="0"/>
              <a:t>1</a:t>
            </a:r>
            <a:r>
              <a:rPr lang="it-IT" sz="1600" baseline="0" dirty="0"/>
              <a:t>= d</a:t>
            </a:r>
            <a:r>
              <a:rPr lang="it-IT" sz="1600" baseline="-25000" dirty="0"/>
              <a:t>2</a:t>
            </a:r>
            <a:r>
              <a:rPr lang="it-IT" sz="1600" baseline="0" dirty="0"/>
              <a:t>/c-d</a:t>
            </a:r>
            <a:r>
              <a:rPr lang="it-IT" sz="1600" baseline="-25000" dirty="0"/>
              <a:t>1</a:t>
            </a:r>
            <a:r>
              <a:rPr lang="it-IT" sz="1600" baseline="0" dirty="0"/>
              <a:t>/c = (d</a:t>
            </a:r>
            <a:r>
              <a:rPr lang="it-IT" sz="1600" baseline="-25000" dirty="0"/>
              <a:t>2</a:t>
            </a:r>
            <a:r>
              <a:rPr lang="it-IT" sz="1600" baseline="0" dirty="0"/>
              <a:t>-d</a:t>
            </a:r>
            <a:r>
              <a:rPr lang="it-IT" sz="1600" baseline="-25000" dirty="0"/>
              <a:t>1</a:t>
            </a:r>
            <a:r>
              <a:rPr lang="it-IT" sz="1600" baseline="0" dirty="0"/>
              <a:t>)/c</a:t>
            </a:r>
          </a:p>
          <a:p>
            <a:pPr>
              <a:lnSpc>
                <a:spcPct val="50000"/>
              </a:lnSpc>
            </a:pPr>
            <a:endParaRPr lang="it-IT" sz="1600" baseline="0" dirty="0"/>
          </a:p>
          <a:p>
            <a:r>
              <a:rPr lang="it-IT" sz="1600" baseline="0" dirty="0"/>
              <a:t>d</a:t>
            </a:r>
            <a:r>
              <a:rPr lang="it-IT" sz="1600" baseline="-25000" dirty="0"/>
              <a:t>2</a:t>
            </a:r>
            <a:r>
              <a:rPr lang="it-IT" sz="1600" baseline="0" dirty="0"/>
              <a:t>+d</a:t>
            </a:r>
            <a:r>
              <a:rPr lang="it-IT" sz="1600" baseline="-25000" dirty="0"/>
              <a:t>1</a:t>
            </a:r>
            <a:r>
              <a:rPr lang="it-IT" sz="1600" dirty="0"/>
              <a:t> </a:t>
            </a:r>
            <a:r>
              <a:rPr lang="it-IT" sz="1600" baseline="0" dirty="0"/>
              <a:t>=d                    d</a:t>
            </a:r>
            <a:r>
              <a:rPr lang="it-IT" sz="1600" baseline="-25000" dirty="0"/>
              <a:t>2</a:t>
            </a:r>
            <a:r>
              <a:rPr lang="it-IT" sz="1600" baseline="0" dirty="0"/>
              <a:t>=0.5*(d + c </a:t>
            </a:r>
            <a:r>
              <a:rPr lang="it-IT" sz="1600" baseline="0" dirty="0">
                <a:latin typeface="Symbol" panose="05050102010706020507" pitchFamily="18" charset="2"/>
              </a:rPr>
              <a:t>D</a:t>
            </a:r>
            <a:r>
              <a:rPr lang="it-IT" sz="1600" baseline="0" dirty="0"/>
              <a:t>T)    	=&gt;	</a:t>
            </a:r>
            <a:r>
              <a:rPr lang="it-IT" sz="1600" baseline="0" dirty="0">
                <a:latin typeface="Symbol" panose="05050102010706020507" pitchFamily="18" charset="2"/>
              </a:rPr>
              <a:t>s</a:t>
            </a:r>
            <a:r>
              <a:rPr lang="it-IT" sz="1600" baseline="-25000" dirty="0"/>
              <a:t>d2</a:t>
            </a:r>
            <a:r>
              <a:rPr lang="it-IT" sz="1600" dirty="0"/>
              <a:t> </a:t>
            </a:r>
            <a:r>
              <a:rPr lang="it-IT" sz="1600" baseline="0" dirty="0">
                <a:sym typeface="Symbol"/>
              </a:rPr>
              <a:t> </a:t>
            </a:r>
            <a:r>
              <a:rPr lang="it-IT" sz="1600" baseline="0" dirty="0" err="1">
                <a:latin typeface="Symbol" panose="05050102010706020507" pitchFamily="18" charset="2"/>
              </a:rPr>
              <a:t>s</a:t>
            </a:r>
            <a:r>
              <a:rPr lang="it-IT" sz="1600" baseline="-25000" dirty="0" err="1">
                <a:latin typeface="Symbol" panose="05050102010706020507" pitchFamily="18" charset="2"/>
              </a:rPr>
              <a:t>DT</a:t>
            </a:r>
            <a:endParaRPr lang="it-IT" sz="1600" baseline="-25000" dirty="0">
              <a:latin typeface="Symbol" panose="05050102010706020507" pitchFamily="18" charset="2"/>
            </a:endParaRPr>
          </a:p>
          <a:p>
            <a:r>
              <a:rPr lang="it-IT" sz="1600" baseline="0" dirty="0"/>
              <a:t>d</a:t>
            </a:r>
            <a:r>
              <a:rPr lang="it-IT" sz="1600" baseline="-25000" dirty="0"/>
              <a:t>2</a:t>
            </a:r>
            <a:r>
              <a:rPr lang="it-IT" sz="1600" dirty="0"/>
              <a:t> </a:t>
            </a:r>
            <a:r>
              <a:rPr lang="it-IT" sz="1600" baseline="0" dirty="0"/>
              <a:t>- d</a:t>
            </a:r>
            <a:r>
              <a:rPr lang="it-IT" sz="1600" baseline="-25000" dirty="0"/>
              <a:t>1</a:t>
            </a:r>
            <a:r>
              <a:rPr lang="it-IT" sz="1600" baseline="0" dirty="0"/>
              <a:t> = c </a:t>
            </a:r>
            <a:r>
              <a:rPr lang="it-IT" sz="1600" baseline="0" dirty="0">
                <a:latin typeface="Symbol" panose="05050102010706020507" pitchFamily="18" charset="2"/>
              </a:rPr>
              <a:t>D</a:t>
            </a:r>
            <a:r>
              <a:rPr lang="it-IT" sz="1600" baseline="0" dirty="0"/>
              <a:t>T            d</a:t>
            </a:r>
            <a:r>
              <a:rPr lang="it-IT" sz="1600" baseline="-25000" dirty="0"/>
              <a:t>1</a:t>
            </a:r>
            <a:r>
              <a:rPr lang="it-IT" sz="1600" baseline="0" dirty="0"/>
              <a:t>=0.5*(d - c </a:t>
            </a:r>
            <a:r>
              <a:rPr lang="it-IT" sz="1600" baseline="0" dirty="0">
                <a:latin typeface="Symbol" panose="05050102010706020507" pitchFamily="18" charset="2"/>
              </a:rPr>
              <a:t>D</a:t>
            </a:r>
            <a:r>
              <a:rPr lang="it-IT" sz="1600" baseline="0" dirty="0"/>
              <a:t>T)	=&gt;	</a:t>
            </a:r>
            <a:r>
              <a:rPr lang="it-IT" sz="1600" baseline="0" dirty="0">
                <a:latin typeface="Symbol" panose="05050102010706020507" pitchFamily="18" charset="2"/>
              </a:rPr>
              <a:t>s</a:t>
            </a:r>
            <a:r>
              <a:rPr lang="it-IT" sz="1600" baseline="-25000" dirty="0"/>
              <a:t>d1</a:t>
            </a:r>
            <a:r>
              <a:rPr lang="it-IT" sz="1600" dirty="0"/>
              <a:t> </a:t>
            </a:r>
            <a:r>
              <a:rPr lang="it-IT" sz="1600" baseline="0" dirty="0">
                <a:sym typeface="Symbol"/>
              </a:rPr>
              <a:t> </a:t>
            </a:r>
            <a:r>
              <a:rPr lang="it-IT" sz="1600" baseline="0" dirty="0" err="1">
                <a:latin typeface="Symbol" panose="05050102010706020507" pitchFamily="18" charset="2"/>
              </a:rPr>
              <a:t>s</a:t>
            </a:r>
            <a:r>
              <a:rPr lang="it-IT" sz="1600" baseline="-25000" dirty="0" err="1">
                <a:latin typeface="Symbol" panose="05050102010706020507" pitchFamily="18" charset="2"/>
              </a:rPr>
              <a:t>DT</a:t>
            </a:r>
            <a:endParaRPr lang="it-IT" sz="1600" baseline="-25000" dirty="0">
              <a:latin typeface="Symbol" panose="05050102010706020507" pitchFamily="18" charset="2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9F75DE25-3AFD-15CA-02E4-6C3F177808BB}"/>
              </a:ext>
            </a:extLst>
          </p:cNvPr>
          <p:cNvSpPr txBox="1"/>
          <p:nvPr/>
        </p:nvSpPr>
        <p:spPr>
          <a:xfrm>
            <a:off x="827584" y="6211140"/>
            <a:ext cx="2427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If</a:t>
            </a:r>
            <a:r>
              <a:rPr lang="it-IT" sz="1400" dirty="0"/>
              <a:t> </a:t>
            </a:r>
            <a:r>
              <a:rPr lang="it-IT" sz="1400" baseline="0" dirty="0" err="1">
                <a:latin typeface="Symbol" panose="05050102010706020507" pitchFamily="18" charset="2"/>
              </a:rPr>
              <a:t>s</a:t>
            </a:r>
            <a:r>
              <a:rPr lang="it-IT" sz="1400" baseline="-25000" dirty="0" err="1">
                <a:latin typeface="Symbol" panose="05050102010706020507" pitchFamily="18" charset="2"/>
              </a:rPr>
              <a:t>DT</a:t>
            </a:r>
            <a:r>
              <a:rPr lang="it-IT" sz="1400" baseline="-25000" dirty="0">
                <a:latin typeface="Symbol" panose="05050102010706020507" pitchFamily="18" charset="2"/>
              </a:rPr>
              <a:t> </a:t>
            </a:r>
            <a:r>
              <a:rPr lang="it-IT" sz="1400" dirty="0">
                <a:latin typeface="Symbol" panose="05050102010706020507" pitchFamily="18" charset="2"/>
                <a:sym typeface="Symbol" panose="05050102010706020507" pitchFamily="18" charset="2"/>
              </a:rPr>
              <a:t> </a:t>
            </a:r>
            <a:r>
              <a:rPr lang="it-IT" sz="1400" dirty="0"/>
              <a:t>100 </a:t>
            </a:r>
            <a:r>
              <a:rPr lang="it-IT" sz="1400" dirty="0" err="1"/>
              <a:t>ps</a:t>
            </a:r>
            <a:r>
              <a:rPr lang="it-IT" sz="1400" dirty="0"/>
              <a:t>  =&gt; </a:t>
            </a:r>
            <a:r>
              <a:rPr lang="it-IT" sz="1400" dirty="0" err="1">
                <a:latin typeface="Symbol" panose="05050102010706020507" pitchFamily="18" charset="2"/>
              </a:rPr>
              <a:t>s</a:t>
            </a:r>
            <a:r>
              <a:rPr lang="it-IT" sz="1400" baseline="-25000" dirty="0" err="1"/>
              <a:t>PET</a:t>
            </a:r>
            <a:r>
              <a:rPr lang="it-IT" sz="1400" dirty="0"/>
              <a:t> </a:t>
            </a:r>
            <a:r>
              <a:rPr lang="it-IT" sz="1400" dirty="0">
                <a:latin typeface="Symbol" panose="05050102010706020507" pitchFamily="18" charset="2"/>
                <a:sym typeface="Symbol" panose="05050102010706020507" pitchFamily="18" charset="2"/>
              </a:rPr>
              <a:t> </a:t>
            </a:r>
            <a:r>
              <a:rPr lang="it-IT" sz="1400" dirty="0"/>
              <a:t>mm 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90AFEBFD-EAEC-61BB-1788-710C1B75DD97}"/>
              </a:ext>
            </a:extLst>
          </p:cNvPr>
          <p:cNvSpPr txBox="1"/>
          <p:nvPr/>
        </p:nvSpPr>
        <p:spPr>
          <a:xfrm>
            <a:off x="3504205" y="6217567"/>
            <a:ext cx="2544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If</a:t>
            </a:r>
            <a:r>
              <a:rPr lang="it-IT" sz="1400" dirty="0"/>
              <a:t> </a:t>
            </a:r>
            <a:r>
              <a:rPr lang="it-IT" sz="1400" baseline="0" dirty="0" err="1">
                <a:latin typeface="Symbol" panose="05050102010706020507" pitchFamily="18" charset="2"/>
              </a:rPr>
              <a:t>s</a:t>
            </a:r>
            <a:r>
              <a:rPr lang="it-IT" sz="1400" baseline="-25000" dirty="0" err="1">
                <a:latin typeface="Symbol" panose="05050102010706020507" pitchFamily="18" charset="2"/>
              </a:rPr>
              <a:t>DT</a:t>
            </a:r>
            <a:r>
              <a:rPr lang="it-IT" sz="1400" baseline="-25000" dirty="0">
                <a:latin typeface="Symbol" panose="05050102010706020507" pitchFamily="18" charset="2"/>
              </a:rPr>
              <a:t> </a:t>
            </a:r>
            <a:r>
              <a:rPr lang="it-IT" sz="1400" dirty="0">
                <a:latin typeface="Symbol" panose="05050102010706020507" pitchFamily="18" charset="2"/>
                <a:sym typeface="Symbol" panose="05050102010706020507" pitchFamily="18" charset="2"/>
              </a:rPr>
              <a:t> </a:t>
            </a:r>
            <a:r>
              <a:rPr lang="it-IT" sz="1400" dirty="0"/>
              <a:t>10 </a:t>
            </a:r>
            <a:r>
              <a:rPr lang="it-IT" sz="1400" dirty="0" err="1"/>
              <a:t>ps</a:t>
            </a:r>
            <a:r>
              <a:rPr lang="it-IT" sz="1400" dirty="0"/>
              <a:t>  =&gt; </a:t>
            </a:r>
            <a:r>
              <a:rPr lang="it-IT" sz="1400" dirty="0" err="1">
                <a:latin typeface="Symbol" panose="05050102010706020507" pitchFamily="18" charset="2"/>
              </a:rPr>
              <a:t>s</a:t>
            </a:r>
            <a:r>
              <a:rPr lang="it-IT" sz="1400" baseline="-25000" dirty="0" err="1"/>
              <a:t>PET</a:t>
            </a:r>
            <a:r>
              <a:rPr lang="it-IT" sz="1400" dirty="0"/>
              <a:t> </a:t>
            </a:r>
            <a:r>
              <a:rPr lang="it-IT" sz="1400" dirty="0">
                <a:latin typeface="Symbol" panose="05050102010706020507" pitchFamily="18" charset="2"/>
                <a:sym typeface="Symbol" panose="05050102010706020507" pitchFamily="18" charset="2"/>
              </a:rPr>
              <a:t> 0.1 </a:t>
            </a:r>
            <a:r>
              <a:rPr lang="it-IT" sz="1400" dirty="0"/>
              <a:t>mm  </a:t>
            </a:r>
          </a:p>
        </p:txBody>
      </p:sp>
    </p:spTree>
    <p:extLst>
      <p:ext uri="{BB962C8B-B14F-4D97-AF65-F5344CB8AC3E}">
        <p14:creationId xmlns:p14="http://schemas.microsoft.com/office/powerpoint/2010/main" val="3624425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xmlns="" id="{FCAA2213-3597-71B6-CBAE-2FAF3F49DF72}"/>
              </a:ext>
            </a:extLst>
          </p:cNvPr>
          <p:cNvSpPr/>
          <p:nvPr/>
        </p:nvSpPr>
        <p:spPr>
          <a:xfrm>
            <a:off x="473134" y="5858108"/>
            <a:ext cx="8362275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B77AC29-0067-2C72-FAED-EFAE02333E4F}"/>
              </a:ext>
            </a:extLst>
          </p:cNvPr>
          <p:cNvSpPr txBox="1"/>
          <p:nvPr/>
        </p:nvSpPr>
        <p:spPr>
          <a:xfrm>
            <a:off x="156942" y="46365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Some </a:t>
            </a:r>
            <a:r>
              <a:rPr lang="it-IT" dirty="0" err="1"/>
              <a:t>Inorganic</a:t>
            </a:r>
            <a:r>
              <a:rPr lang="it-IT" dirty="0"/>
              <a:t> </a:t>
            </a:r>
            <a:r>
              <a:rPr lang="it-IT" dirty="0" err="1"/>
              <a:t>Scintillators</a:t>
            </a:r>
            <a:endParaRPr lang="it-IT" dirty="0"/>
          </a:p>
          <a:p>
            <a:pPr algn="ctr"/>
            <a:r>
              <a:rPr lang="it-IT" dirty="0" err="1"/>
              <a:t>This</a:t>
            </a:r>
            <a:r>
              <a:rPr lang="it-IT" dirty="0"/>
              <a:t> lists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exausitive</a:t>
            </a:r>
            <a:endParaRPr lang="it-IT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7FE2D84-476D-77FD-4338-96055601D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53305" r="1626" b="28087"/>
          <a:stretch>
            <a:fillRect/>
          </a:stretch>
        </p:blipFill>
        <p:spPr bwMode="auto">
          <a:xfrm>
            <a:off x="229251" y="656692"/>
            <a:ext cx="864396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2BE12BD-765C-A02E-D5BB-25E10B170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71913" r="1626" b="6515"/>
          <a:stretch>
            <a:fillRect/>
          </a:stretch>
        </p:blipFill>
        <p:spPr bwMode="auto">
          <a:xfrm>
            <a:off x="263451" y="1973926"/>
            <a:ext cx="8643966" cy="141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D23F5A6-64DF-CA4D-EB1B-76DBC1912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2742" t="25483" b="15057"/>
          <a:stretch>
            <a:fillRect/>
          </a:stretch>
        </p:blipFill>
        <p:spPr bwMode="auto">
          <a:xfrm>
            <a:off x="482481" y="4725144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D1D534B4-5621-A01E-AC9A-696BDF2A3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6988" t="4247" r="23552" b="32046"/>
          <a:stretch>
            <a:fillRect/>
          </a:stretch>
        </p:blipFill>
        <p:spPr bwMode="auto">
          <a:xfrm>
            <a:off x="1994649" y="4725144"/>
            <a:ext cx="100811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3292777-6272-0404-0CF5-8AE48D19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4769" y="4725144"/>
            <a:ext cx="109955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AE5540E8-F479-6B03-20E4-50B058C3DF2C}"/>
              </a:ext>
            </a:extLst>
          </p:cNvPr>
          <p:cNvSpPr txBox="1"/>
          <p:nvPr/>
        </p:nvSpPr>
        <p:spPr>
          <a:xfrm>
            <a:off x="626497" y="5877272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</a:rPr>
              <a:t>GYGAGG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9FDA4E7A-26E2-2E1F-9A2D-5EB5B9D9B1E9}"/>
              </a:ext>
            </a:extLst>
          </p:cNvPr>
          <p:cNvSpPr txBox="1"/>
          <p:nvPr/>
        </p:nvSpPr>
        <p:spPr>
          <a:xfrm>
            <a:off x="2066657" y="587727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CeBr</a:t>
            </a:r>
            <a:r>
              <a:rPr lang="it-IT" baseline="-25000" dirty="0">
                <a:solidFill>
                  <a:schemeClr val="bg1"/>
                </a:solidFill>
              </a:rPr>
              <a:t>3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6521EF64-03E3-0194-6465-9509EBF40769}"/>
              </a:ext>
            </a:extLst>
          </p:cNvPr>
          <p:cNvSpPr txBox="1"/>
          <p:nvPr/>
        </p:nvSpPr>
        <p:spPr>
          <a:xfrm>
            <a:off x="3290793" y="5877272"/>
            <a:ext cx="565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</a:rPr>
              <a:t>CLYC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D5B39A19-40B4-9063-C33B-79A49D165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130" t="7695" r="12789" b="11506"/>
          <a:stretch>
            <a:fillRect/>
          </a:stretch>
        </p:blipFill>
        <p:spPr bwMode="auto">
          <a:xfrm>
            <a:off x="6171113" y="4725144"/>
            <a:ext cx="822948" cy="1080120"/>
          </a:xfrm>
          <a:prstGeom prst="rect">
            <a:avLst/>
          </a:prstGeom>
          <a:noFill/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B90A8352-F861-B2C5-78D2-973065206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8733" t="32358" r="25634" b="16977"/>
          <a:stretch>
            <a:fillRect/>
          </a:stretch>
        </p:blipFill>
        <p:spPr bwMode="auto">
          <a:xfrm>
            <a:off x="4226896" y="4725144"/>
            <a:ext cx="889511" cy="1080120"/>
          </a:xfrm>
          <a:prstGeom prst="rect">
            <a:avLst/>
          </a:prstGeom>
          <a:noFill/>
        </p:spPr>
      </p:pic>
      <p:sp>
        <p:nvSpPr>
          <p:cNvPr id="15" name="CasellaDiTesto 16">
            <a:extLst>
              <a:ext uri="{FF2B5EF4-FFF2-40B4-BE49-F238E27FC236}">
                <a16:creationId xmlns:a16="http://schemas.microsoft.com/office/drawing/2014/main" xmlns="" id="{069B377B-E082-1417-C3C9-B4DDDB6E33CB}"/>
              </a:ext>
            </a:extLst>
          </p:cNvPr>
          <p:cNvSpPr txBox="1"/>
          <p:nvPr/>
        </p:nvSpPr>
        <p:spPr>
          <a:xfrm>
            <a:off x="6004411" y="5877272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dirty="0" err="1">
                <a:solidFill>
                  <a:schemeClr val="bg1"/>
                </a:solidFill>
              </a:rPr>
              <a:t>Co-Doped</a:t>
            </a:r>
            <a:endParaRPr lang="it-IT" sz="1400" dirty="0">
              <a:solidFill>
                <a:schemeClr val="bg1"/>
              </a:solidFill>
            </a:endParaRPr>
          </a:p>
          <a:p>
            <a:pPr algn="ctr"/>
            <a:r>
              <a:rPr lang="it-IT" sz="1400" dirty="0">
                <a:solidFill>
                  <a:schemeClr val="bg1"/>
                </a:solidFill>
              </a:rPr>
              <a:t>LaBr3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6" name="CasellaDiTesto 17">
            <a:extLst>
              <a:ext uri="{FF2B5EF4-FFF2-40B4-BE49-F238E27FC236}">
                <a16:creationId xmlns:a16="http://schemas.microsoft.com/office/drawing/2014/main" xmlns="" id="{8F8C18DD-721C-CDC8-88FE-5F5D0D2FD8F2}"/>
              </a:ext>
            </a:extLst>
          </p:cNvPr>
          <p:cNvSpPr txBox="1"/>
          <p:nvPr/>
        </p:nvSpPr>
        <p:spPr>
          <a:xfrm>
            <a:off x="4298905" y="5877272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</a:rPr>
              <a:t>CLLBC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7" name="CasellaDiTesto 19">
            <a:extLst>
              <a:ext uri="{FF2B5EF4-FFF2-40B4-BE49-F238E27FC236}">
                <a16:creationId xmlns:a16="http://schemas.microsoft.com/office/drawing/2014/main" xmlns="" id="{72381CE2-4632-2388-7BC5-648E146FD658}"/>
              </a:ext>
            </a:extLst>
          </p:cNvPr>
          <p:cNvSpPr txBox="1"/>
          <p:nvPr/>
        </p:nvSpPr>
        <p:spPr>
          <a:xfrm>
            <a:off x="8115329" y="5877272"/>
            <a:ext cx="555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</a:rPr>
              <a:t>TLYC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8" name="Picture 94">
            <a:extLst>
              <a:ext uri="{FF2B5EF4-FFF2-40B4-BE49-F238E27FC236}">
                <a16:creationId xmlns:a16="http://schemas.microsoft.com/office/drawing/2014/main" xmlns="" id="{80CF99C9-2111-4AEC-7925-1239E21B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31512" t="18289" r="27547" b="18254"/>
          <a:stretch>
            <a:fillRect/>
          </a:stretch>
        </p:blipFill>
        <p:spPr bwMode="auto">
          <a:xfrm>
            <a:off x="5163001" y="4725144"/>
            <a:ext cx="92842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sellaDiTesto 21">
            <a:extLst>
              <a:ext uri="{FF2B5EF4-FFF2-40B4-BE49-F238E27FC236}">
                <a16:creationId xmlns:a16="http://schemas.microsoft.com/office/drawing/2014/main" xmlns="" id="{872F5A11-9FD5-2121-D857-3410498C598D}"/>
              </a:ext>
            </a:extLst>
          </p:cNvPr>
          <p:cNvSpPr txBox="1"/>
          <p:nvPr/>
        </p:nvSpPr>
        <p:spPr>
          <a:xfrm>
            <a:off x="7179225" y="5949280"/>
            <a:ext cx="691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</a:rPr>
              <a:t>GAGG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FA9BFBD6-FF60-1F11-0CF1-7B1AB670E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20000" r="20000"/>
          <a:stretch>
            <a:fillRect/>
          </a:stretch>
        </p:blipFill>
        <p:spPr bwMode="auto">
          <a:xfrm>
            <a:off x="7035209" y="4725144"/>
            <a:ext cx="864096" cy="1080120"/>
          </a:xfrm>
          <a:prstGeom prst="rect">
            <a:avLst/>
          </a:prstGeom>
          <a:noFill/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56BB5DF8-F952-C8AA-E1A3-C094CF81A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0648" r="34229" b="61915"/>
          <a:stretch>
            <a:fillRect/>
          </a:stretch>
        </p:blipFill>
        <p:spPr bwMode="auto">
          <a:xfrm>
            <a:off x="8027459" y="4725144"/>
            <a:ext cx="807950" cy="103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67E848A7-D52D-BE92-4308-92EEF137E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3494708"/>
            <a:ext cx="8640960" cy="7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sellaDiTesto 24">
            <a:extLst>
              <a:ext uri="{FF2B5EF4-FFF2-40B4-BE49-F238E27FC236}">
                <a16:creationId xmlns:a16="http://schemas.microsoft.com/office/drawing/2014/main" xmlns="" id="{76DE7AC2-C046-C609-758C-EA43A1B85099}"/>
              </a:ext>
            </a:extLst>
          </p:cNvPr>
          <p:cNvSpPr txBox="1"/>
          <p:nvPr/>
        </p:nvSpPr>
        <p:spPr>
          <a:xfrm>
            <a:off x="5379025" y="5877272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dirty="0">
                <a:solidFill>
                  <a:schemeClr val="bg1"/>
                </a:solidFill>
              </a:rPr>
              <a:t>LaBr3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7611BFB5-BE32-89C3-D9DA-5F2FB604ADC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4327359"/>
            <a:ext cx="8648291" cy="28566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56942" y="3125912"/>
            <a:ext cx="8856984" cy="2670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528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DB53D03C-5419-C7AB-6F2E-C81679C49A45}"/>
              </a:ext>
            </a:extLst>
          </p:cNvPr>
          <p:cNvSpPr txBox="1"/>
          <p:nvPr/>
        </p:nvSpPr>
        <p:spPr>
          <a:xfrm>
            <a:off x="323528" y="6485743"/>
            <a:ext cx="3384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i="1" dirty="0" err="1"/>
              <a:t>A.Giaz</a:t>
            </a:r>
            <a:r>
              <a:rPr lang="it-IT" sz="1200" i="1" dirty="0"/>
              <a:t> et al., </a:t>
            </a:r>
            <a:r>
              <a:rPr lang="it-IT" sz="1200" i="1" dirty="0" err="1"/>
              <a:t>Nucl</a:t>
            </a:r>
            <a:r>
              <a:rPr lang="it-IT" sz="1200" i="1" dirty="0"/>
              <a:t>. </a:t>
            </a:r>
            <a:r>
              <a:rPr lang="it-IT" sz="1200" i="1" dirty="0" err="1"/>
              <a:t>Instr</a:t>
            </a:r>
            <a:r>
              <a:rPr lang="it-IT" sz="1200" i="1" dirty="0"/>
              <a:t>. and </a:t>
            </a:r>
            <a:r>
              <a:rPr lang="it-IT" sz="1200" i="1" dirty="0" err="1"/>
              <a:t>Meth</a:t>
            </a:r>
            <a:r>
              <a:rPr lang="it-IT" sz="1200" i="1" dirty="0"/>
              <a:t>. A 810(2016)132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C9D187B1-3B6A-D925-FC03-ADB8B0A06F3A}"/>
              </a:ext>
            </a:extLst>
          </p:cNvPr>
          <p:cNvSpPr txBox="1"/>
          <p:nvPr/>
        </p:nvSpPr>
        <p:spPr>
          <a:xfrm>
            <a:off x="179512" y="95258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CLYC Performance (Cs</a:t>
            </a:r>
            <a:r>
              <a:rPr lang="it-IT" b="1" baseline="-25000" dirty="0"/>
              <a:t>2</a:t>
            </a:r>
            <a:r>
              <a:rPr lang="it-IT" b="1" dirty="0"/>
              <a:t>LiYCl</a:t>
            </a:r>
            <a:r>
              <a:rPr lang="it-IT" b="1" baseline="-25000" dirty="0"/>
              <a:t>6</a:t>
            </a:r>
            <a:r>
              <a:rPr lang="it-IT" b="1" dirty="0"/>
              <a:t>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836CAC3-77E3-FA41-67F0-4A8008A67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12" t="47201" r="12200" b="16400"/>
          <a:stretch/>
        </p:blipFill>
        <p:spPr>
          <a:xfrm>
            <a:off x="1907704" y="548680"/>
            <a:ext cx="5666470" cy="223224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4AA8E6EC-C357-4BB2-EC55-DF4077768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50" t="19200" r="26375" b="37874"/>
          <a:stretch/>
        </p:blipFill>
        <p:spPr>
          <a:xfrm>
            <a:off x="390343" y="2891718"/>
            <a:ext cx="4181657" cy="35616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E784FC89-1619-A30A-264F-B43EA72F63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951" t="40398" r="12449" b="27076"/>
          <a:stretch/>
        </p:blipFill>
        <p:spPr>
          <a:xfrm>
            <a:off x="4805289" y="2891718"/>
            <a:ext cx="3583135" cy="260148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8AF8B6BA-5FAE-98CC-E6A0-CC5BB217C4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75" t="39200" r="85325" b="56800"/>
          <a:stretch/>
        </p:blipFill>
        <p:spPr>
          <a:xfrm>
            <a:off x="5636254" y="5541059"/>
            <a:ext cx="2104098" cy="48022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DAF5D23D-4E33-7799-8C98-B3013609C33A}"/>
              </a:ext>
            </a:extLst>
          </p:cNvPr>
          <p:cNvSpPr txBox="1"/>
          <p:nvPr/>
        </p:nvSpPr>
        <p:spPr>
          <a:xfrm>
            <a:off x="5220072" y="6177966"/>
            <a:ext cx="3422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W = </a:t>
            </a:r>
            <a:r>
              <a:rPr lang="it-IT" sz="1400" dirty="0" err="1"/>
              <a:t>integral</a:t>
            </a:r>
            <a:r>
              <a:rPr lang="it-IT" sz="1400" dirty="0"/>
              <a:t> of a </a:t>
            </a:r>
            <a:r>
              <a:rPr lang="it-IT" sz="1400" dirty="0" err="1"/>
              <a:t>signal</a:t>
            </a:r>
            <a:r>
              <a:rPr lang="it-IT" sz="1400" dirty="0"/>
              <a:t> in a </a:t>
            </a:r>
            <a:r>
              <a:rPr lang="it-IT" sz="1400" dirty="0" err="1"/>
              <a:t>specific</a:t>
            </a:r>
            <a:r>
              <a:rPr lang="it-IT" sz="1400" dirty="0"/>
              <a:t> window</a:t>
            </a:r>
          </a:p>
        </p:txBody>
      </p:sp>
    </p:spTree>
    <p:extLst>
      <p:ext uri="{BB962C8B-B14F-4D97-AF65-F5344CB8AC3E}">
        <p14:creationId xmlns:p14="http://schemas.microsoft.com/office/powerpoint/2010/main" val="208262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5867400" y="476672"/>
            <a:ext cx="1752600" cy="64807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b="1" dirty="0">
                <a:solidFill>
                  <a:schemeClr val="bg1"/>
                </a:solidFill>
              </a:rPr>
              <a:t>‘BIP’</a:t>
            </a:r>
          </a:p>
        </p:txBody>
      </p:sp>
      <p:sp>
        <p:nvSpPr>
          <p:cNvPr id="6" name="Oval 23"/>
          <p:cNvSpPr>
            <a:spLocks noChangeArrowheads="1"/>
          </p:cNvSpPr>
          <p:nvPr/>
        </p:nvSpPr>
        <p:spPr bwMode="auto">
          <a:xfrm>
            <a:off x="3707904" y="278160"/>
            <a:ext cx="1397496" cy="106260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b="1" dirty="0">
                <a:solidFill>
                  <a:schemeClr val="bg1"/>
                </a:solidFill>
              </a:rPr>
              <a:t>Scintillatore</a:t>
            </a:r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>
            <a:off x="2945904" y="836712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8" name="Line 26"/>
          <p:cNvSpPr>
            <a:spLocks noChangeShapeType="1"/>
          </p:cNvSpPr>
          <p:nvPr/>
        </p:nvSpPr>
        <p:spPr bwMode="auto">
          <a:xfrm>
            <a:off x="5105400" y="794048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051720" y="1628800"/>
            <a:ext cx="4603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Basically, a scintillator is a sensor of ionizing radiation</a:t>
            </a:r>
            <a:endParaRPr lang="it-IT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02854" y="1988840"/>
            <a:ext cx="79776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There are several scintillator materials, some of them have particularly ‘good’ properties, and,</a:t>
            </a:r>
          </a:p>
          <a:p>
            <a:r>
              <a:rPr lang="en-US" sz="1600" dirty="0"/>
              <a:t>therefore, they are used in specific applications but in general:</a:t>
            </a:r>
          </a:p>
          <a:p>
            <a:pPr>
              <a:lnSpc>
                <a:spcPct val="50000"/>
              </a:lnSpc>
            </a:pPr>
            <a:endParaRPr lang="it-IT" sz="1600" dirty="0"/>
          </a:p>
          <a:p>
            <a:r>
              <a:rPr lang="it-IT" sz="1600" dirty="0"/>
              <a:t>Water </a:t>
            </a:r>
            <a:r>
              <a:rPr lang="it-IT" sz="1600" dirty="0" err="1"/>
              <a:t>is</a:t>
            </a:r>
            <a:r>
              <a:rPr lang="it-IT" sz="1600" dirty="0"/>
              <a:t> a </a:t>
            </a:r>
            <a:r>
              <a:rPr lang="it-IT" sz="1600" dirty="0" err="1"/>
              <a:t>scintilllator</a:t>
            </a:r>
            <a:r>
              <a:rPr lang="it-IT" sz="1600" dirty="0"/>
              <a:t>  --------------------------------------- ‘Km3’</a:t>
            </a:r>
          </a:p>
          <a:p>
            <a:r>
              <a:rPr lang="it-IT" sz="1600" dirty="0"/>
              <a:t>Earth </a:t>
            </a:r>
            <a:r>
              <a:rPr lang="it-IT" sz="1600" dirty="0" err="1"/>
              <a:t>Atmosphere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a </a:t>
            </a:r>
            <a:r>
              <a:rPr lang="it-IT" sz="1600" dirty="0" err="1"/>
              <a:t>scintillator</a:t>
            </a:r>
            <a:r>
              <a:rPr lang="it-IT" sz="1600" dirty="0"/>
              <a:t> ------------------------  </a:t>
            </a:r>
            <a:r>
              <a:rPr lang="it-IT" sz="1600" dirty="0" err="1"/>
              <a:t>Northern</a:t>
            </a:r>
            <a:r>
              <a:rPr lang="it-IT" sz="1600" dirty="0"/>
              <a:t> </a:t>
            </a:r>
            <a:r>
              <a:rPr lang="it-IT" sz="1600" dirty="0" err="1"/>
              <a:t>Lights</a:t>
            </a:r>
            <a:endParaRPr lang="it-IT" sz="1600" dirty="0"/>
          </a:p>
          <a:p>
            <a:r>
              <a:rPr lang="it-IT" sz="1600" dirty="0"/>
              <a:t>                                                            ------------------------  ‘</a:t>
            </a:r>
            <a:r>
              <a:rPr lang="it-IT" sz="1600" dirty="0" err="1"/>
              <a:t>Auger</a:t>
            </a:r>
            <a:r>
              <a:rPr lang="it-IT" sz="1600" dirty="0"/>
              <a:t>’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56896" t="8400" r="7273" b="9701"/>
          <a:stretch>
            <a:fillRect/>
          </a:stretch>
        </p:blipFill>
        <p:spPr bwMode="auto">
          <a:xfrm>
            <a:off x="441272" y="3652438"/>
            <a:ext cx="3460855" cy="222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1281253" y="1380262"/>
            <a:ext cx="18325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err="1">
                <a:solidFill>
                  <a:srgbClr val="FF0000"/>
                </a:solidFill>
              </a:rPr>
              <a:t>Not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visible</a:t>
            </a:r>
            <a:r>
              <a:rPr lang="it-IT" sz="1100" dirty="0">
                <a:solidFill>
                  <a:srgbClr val="FF0000"/>
                </a:solidFill>
              </a:rPr>
              <a:t> to the human </a:t>
            </a:r>
            <a:r>
              <a:rPr lang="it-IT" sz="1100" dirty="0" err="1">
                <a:solidFill>
                  <a:srgbClr val="FF0000"/>
                </a:solidFill>
              </a:rPr>
              <a:t>eye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067944" y="1367190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rgbClr val="FF0000"/>
                </a:solidFill>
              </a:rPr>
              <a:t>Sensor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483853" y="1196643"/>
            <a:ext cx="519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err="1">
                <a:solidFill>
                  <a:srgbClr val="FF0000"/>
                </a:solidFill>
              </a:rPr>
              <a:t>Signal</a:t>
            </a:r>
            <a:endParaRPr lang="it-IT" sz="11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7" t="41287" r="10643" b="22540"/>
          <a:stretch/>
        </p:blipFill>
        <p:spPr bwMode="auto">
          <a:xfrm>
            <a:off x="4469239" y="3680710"/>
            <a:ext cx="3996144" cy="216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295400" y="260648"/>
            <a:ext cx="1752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b="1" dirty="0" err="1">
                <a:solidFill>
                  <a:schemeClr val="bg1"/>
                </a:solidFill>
              </a:rPr>
              <a:t>Ionizing</a:t>
            </a:r>
            <a:endParaRPr lang="it-IT" altLang="it-IT" b="1" dirty="0">
              <a:solidFill>
                <a:schemeClr val="bg1"/>
              </a:solidFill>
            </a:endParaRPr>
          </a:p>
          <a:p>
            <a:pPr algn="ctr"/>
            <a:r>
              <a:rPr lang="it-IT" altLang="it-IT" b="1" dirty="0" err="1">
                <a:solidFill>
                  <a:schemeClr val="bg1"/>
                </a:solidFill>
              </a:rPr>
              <a:t>Radiation</a:t>
            </a:r>
            <a:r>
              <a:rPr lang="it-IT" altLang="it-IT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35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AC78981F-A03B-BF10-395B-292752037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24800" r="58662" b="19859"/>
          <a:stretch/>
        </p:blipFill>
        <p:spPr>
          <a:xfrm>
            <a:off x="251520" y="692696"/>
            <a:ext cx="8364929" cy="403244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B84AAB5A-BB19-F3C4-FE36-A433B967F3A7}"/>
              </a:ext>
            </a:extLst>
          </p:cNvPr>
          <p:cNvSpPr txBox="1"/>
          <p:nvPr/>
        </p:nvSpPr>
        <p:spPr>
          <a:xfrm>
            <a:off x="6084168" y="6560666"/>
            <a:ext cx="32216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i="1" dirty="0" err="1"/>
              <a:t>A.Giaz</a:t>
            </a:r>
            <a:r>
              <a:rPr lang="it-IT" sz="1100" i="1" dirty="0"/>
              <a:t> et al., </a:t>
            </a:r>
            <a:r>
              <a:rPr lang="it-IT" sz="1100" i="1" dirty="0" err="1"/>
              <a:t>Nucl</a:t>
            </a:r>
            <a:r>
              <a:rPr lang="it-IT" sz="1100" i="1" dirty="0"/>
              <a:t>. </a:t>
            </a:r>
            <a:r>
              <a:rPr lang="it-IT" sz="1100" i="1" dirty="0" err="1"/>
              <a:t>Instr</a:t>
            </a:r>
            <a:r>
              <a:rPr lang="it-IT" sz="1100" i="1" dirty="0"/>
              <a:t>. and </a:t>
            </a:r>
            <a:r>
              <a:rPr lang="it-IT" sz="1100" i="1" dirty="0" err="1"/>
              <a:t>Meth</a:t>
            </a:r>
            <a:r>
              <a:rPr lang="it-IT" sz="1100" i="1" dirty="0"/>
              <a:t>. A 810(2016)132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00D53DB4-BC04-F0E8-9C38-4836EA4C91BF}"/>
              </a:ext>
            </a:extLst>
          </p:cNvPr>
          <p:cNvSpPr txBox="1"/>
          <p:nvPr/>
        </p:nvSpPr>
        <p:spPr>
          <a:xfrm>
            <a:off x="3905926" y="188640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CLYC </a:t>
            </a:r>
            <a:r>
              <a:rPr lang="it-IT" b="1" dirty="0" err="1"/>
              <a:t>Signal</a:t>
            </a:r>
            <a:endParaRPr lang="it-IT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F37FE86-62A1-AD2E-2977-8892C1D0E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75" t="39200" r="85325" b="56800"/>
          <a:stretch/>
        </p:blipFill>
        <p:spPr>
          <a:xfrm>
            <a:off x="2993824" y="4887850"/>
            <a:ext cx="2880320" cy="65739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A48EF5C9-84B7-6E4F-CB6F-0293F96DF9FC}"/>
              </a:ext>
            </a:extLst>
          </p:cNvPr>
          <p:cNvSpPr txBox="1"/>
          <p:nvPr/>
        </p:nvSpPr>
        <p:spPr>
          <a:xfrm>
            <a:off x="2722586" y="5555071"/>
            <a:ext cx="3422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W = </a:t>
            </a:r>
            <a:r>
              <a:rPr lang="it-IT" sz="1400" dirty="0" err="1"/>
              <a:t>integral</a:t>
            </a:r>
            <a:r>
              <a:rPr lang="it-IT" sz="1400" dirty="0"/>
              <a:t> of a </a:t>
            </a:r>
            <a:r>
              <a:rPr lang="it-IT" sz="1400" dirty="0" err="1"/>
              <a:t>signal</a:t>
            </a:r>
            <a:r>
              <a:rPr lang="it-IT" sz="1400" dirty="0"/>
              <a:t> in a </a:t>
            </a:r>
            <a:r>
              <a:rPr lang="it-IT" sz="1400" dirty="0" err="1"/>
              <a:t>specific</a:t>
            </a:r>
            <a:r>
              <a:rPr lang="it-IT" sz="1400" dirty="0"/>
              <a:t> window</a:t>
            </a:r>
          </a:p>
        </p:txBody>
      </p:sp>
    </p:spTree>
    <p:extLst>
      <p:ext uri="{BB962C8B-B14F-4D97-AF65-F5344CB8AC3E}">
        <p14:creationId xmlns:p14="http://schemas.microsoft.com/office/powerpoint/2010/main" val="2393089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8E65E5F-3C52-B692-BC92-0703388C7FF6}"/>
              </a:ext>
            </a:extLst>
          </p:cNvPr>
          <p:cNvSpPr txBox="1"/>
          <p:nvPr/>
        </p:nvSpPr>
        <p:spPr>
          <a:xfrm>
            <a:off x="4067944" y="5446965"/>
            <a:ext cx="339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/>
              <a:t>A.Giaz</a:t>
            </a:r>
            <a:r>
              <a:rPr lang="it-IT" sz="1200" i="1" dirty="0"/>
              <a:t> et al., </a:t>
            </a:r>
            <a:r>
              <a:rPr lang="it-IT" sz="1200" i="1" dirty="0" err="1"/>
              <a:t>Nucl</a:t>
            </a:r>
            <a:r>
              <a:rPr lang="it-IT" sz="1200" i="1" dirty="0"/>
              <a:t>. </a:t>
            </a:r>
            <a:r>
              <a:rPr lang="it-IT" sz="1200" i="1" dirty="0" err="1"/>
              <a:t>Instr</a:t>
            </a:r>
            <a:r>
              <a:rPr lang="it-IT" sz="1200" i="1" dirty="0"/>
              <a:t>. and </a:t>
            </a:r>
            <a:r>
              <a:rPr lang="it-IT" sz="1200" i="1" dirty="0" err="1"/>
              <a:t>Meth</a:t>
            </a:r>
            <a:r>
              <a:rPr lang="it-IT" sz="1200" i="1" dirty="0"/>
              <a:t>. A 810(2016)132</a:t>
            </a:r>
          </a:p>
          <a:p>
            <a:r>
              <a:rPr lang="it-IT" sz="1200" i="1" dirty="0" err="1"/>
              <a:t>A.Giaz</a:t>
            </a:r>
            <a:r>
              <a:rPr lang="it-IT" sz="1200" i="1" dirty="0"/>
              <a:t> et al., </a:t>
            </a:r>
            <a:r>
              <a:rPr lang="it-IT" sz="1200" i="1" dirty="0" err="1"/>
              <a:t>Nucl</a:t>
            </a:r>
            <a:r>
              <a:rPr lang="it-IT" sz="1200" i="1" dirty="0"/>
              <a:t>. </a:t>
            </a:r>
            <a:r>
              <a:rPr lang="it-IT" sz="1200" i="1" dirty="0" err="1"/>
              <a:t>Instr</a:t>
            </a:r>
            <a:r>
              <a:rPr lang="it-IT" sz="1200" i="1" dirty="0"/>
              <a:t>. and </a:t>
            </a:r>
            <a:r>
              <a:rPr lang="it-IT" sz="1200" i="1" dirty="0" err="1"/>
              <a:t>Meth</a:t>
            </a:r>
            <a:r>
              <a:rPr lang="it-IT" sz="1200" i="1" dirty="0"/>
              <a:t>. A 825(2016)51</a:t>
            </a:r>
          </a:p>
          <a:p>
            <a:r>
              <a:rPr lang="it-IT" sz="1200" i="1" dirty="0" err="1"/>
              <a:t>R.Woolf</a:t>
            </a:r>
            <a:r>
              <a:rPr lang="it-IT" sz="1200" i="1" dirty="0"/>
              <a:t> et al., </a:t>
            </a:r>
            <a:r>
              <a:rPr lang="it-IT" sz="1200" i="1" dirty="0" err="1"/>
              <a:t>Nucl</a:t>
            </a:r>
            <a:r>
              <a:rPr lang="it-IT" sz="1200" i="1" dirty="0"/>
              <a:t>. </a:t>
            </a:r>
            <a:r>
              <a:rPr lang="it-IT" sz="1200" i="1" dirty="0" err="1"/>
              <a:t>Instr</a:t>
            </a:r>
            <a:r>
              <a:rPr lang="it-IT" sz="1200" i="1" dirty="0"/>
              <a:t>. and </a:t>
            </a:r>
            <a:r>
              <a:rPr lang="it-IT" sz="1200" i="1" dirty="0" err="1"/>
              <a:t>Meth</a:t>
            </a:r>
            <a:r>
              <a:rPr lang="it-IT" sz="1200" i="1" dirty="0"/>
              <a:t>. A 825(2015)47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69C0ACDC-FF94-B5D5-601C-ABBD9F55D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07" t="59959" r="12005" b="3642"/>
          <a:stretch/>
        </p:blipFill>
        <p:spPr>
          <a:xfrm>
            <a:off x="323528" y="317443"/>
            <a:ext cx="7297196" cy="28746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D11F60E-8C4F-2A06-175E-8BBA8A34F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12" t="40051" r="10823" b="20050"/>
          <a:stretch/>
        </p:blipFill>
        <p:spPr>
          <a:xfrm>
            <a:off x="323528" y="3356992"/>
            <a:ext cx="3600400" cy="273630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3ED4D550-6809-CC2A-EF6E-8E054955EECE}"/>
              </a:ext>
            </a:extLst>
          </p:cNvPr>
          <p:cNvSpPr txBox="1"/>
          <p:nvPr/>
        </p:nvSpPr>
        <p:spPr>
          <a:xfrm>
            <a:off x="899592" y="476672"/>
            <a:ext cx="73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CLYC6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14AD5793-4FAE-D0EB-5A70-C3B1E515C5F0}"/>
              </a:ext>
            </a:extLst>
          </p:cNvPr>
          <p:cNvSpPr txBox="1"/>
          <p:nvPr/>
        </p:nvSpPr>
        <p:spPr>
          <a:xfrm>
            <a:off x="4355976" y="476672"/>
            <a:ext cx="73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CLYC7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98E65E5F-3C52-B692-BC92-0703388C7FF6}"/>
              </a:ext>
            </a:extLst>
          </p:cNvPr>
          <p:cNvSpPr txBox="1"/>
          <p:nvPr/>
        </p:nvSpPr>
        <p:spPr>
          <a:xfrm>
            <a:off x="4074615" y="3284984"/>
            <a:ext cx="3689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CLLB, CLLBC, TLYC are </a:t>
            </a:r>
            <a:r>
              <a:rPr lang="it-IT" sz="1600" dirty="0" err="1"/>
              <a:t>expected</a:t>
            </a:r>
            <a:r>
              <a:rPr lang="it-IT" sz="1600" dirty="0"/>
              <a:t> to </a:t>
            </a:r>
            <a:r>
              <a:rPr lang="it-IT" sz="1600" dirty="0" err="1"/>
              <a:t>behave</a:t>
            </a:r>
            <a:r>
              <a:rPr lang="it-IT" sz="1600" dirty="0"/>
              <a:t> </a:t>
            </a:r>
          </a:p>
          <a:p>
            <a:r>
              <a:rPr lang="it-IT" sz="1600" dirty="0"/>
              <a:t>in a </a:t>
            </a:r>
            <a:r>
              <a:rPr lang="it-IT" sz="1600" dirty="0" err="1"/>
              <a:t>very</a:t>
            </a:r>
            <a:r>
              <a:rPr lang="it-IT" sz="1600" dirty="0"/>
              <a:t> </a:t>
            </a:r>
            <a:r>
              <a:rPr lang="it-IT" sz="1600" dirty="0" err="1"/>
              <a:t>similar</a:t>
            </a:r>
            <a:r>
              <a:rPr lang="it-IT" sz="1600" dirty="0"/>
              <a:t> way. </a:t>
            </a:r>
          </a:p>
        </p:txBody>
      </p:sp>
    </p:spTree>
    <p:extLst>
      <p:ext uri="{BB962C8B-B14F-4D97-AF65-F5344CB8AC3E}">
        <p14:creationId xmlns:p14="http://schemas.microsoft.com/office/powerpoint/2010/main" val="3485388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3EF486F-EEF9-6252-A086-6BE525D5D041}"/>
              </a:ext>
            </a:extLst>
          </p:cNvPr>
          <p:cNvSpPr txBox="1"/>
          <p:nvPr/>
        </p:nvSpPr>
        <p:spPr>
          <a:xfrm>
            <a:off x="179512" y="116632"/>
            <a:ext cx="878497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 err="1"/>
              <a:t>Conclusions</a:t>
            </a: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Scintillators</a:t>
            </a:r>
            <a:r>
              <a:rPr lang="it-IT" sz="1600" dirty="0"/>
              <a:t> produce light </a:t>
            </a:r>
            <a:r>
              <a:rPr lang="it-IT" sz="1600" dirty="0" err="1"/>
              <a:t>indipendently</a:t>
            </a:r>
            <a:r>
              <a:rPr lang="it-IT" sz="1600" dirty="0"/>
              <a:t> from the </a:t>
            </a:r>
            <a:r>
              <a:rPr lang="it-IT" sz="1600" dirty="0" err="1"/>
              <a:t>fact</a:t>
            </a:r>
            <a:r>
              <a:rPr lang="it-IT" sz="1600" dirty="0"/>
              <a:t> </a:t>
            </a:r>
            <a:r>
              <a:rPr lang="it-IT" sz="1600" dirty="0" err="1"/>
              <a:t>they</a:t>
            </a:r>
            <a:r>
              <a:rPr lang="it-IT" sz="1600" dirty="0"/>
              <a:t> are </a:t>
            </a:r>
            <a:r>
              <a:rPr lang="it-IT" sz="1600" dirty="0" err="1"/>
              <a:t>used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detectors.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Scintillators</a:t>
            </a:r>
            <a:r>
              <a:rPr lang="it-IT" sz="1600" dirty="0"/>
              <a:t> </a:t>
            </a:r>
            <a:r>
              <a:rPr lang="it-IT" sz="1600" dirty="0" err="1"/>
              <a:t>requires</a:t>
            </a:r>
            <a:r>
              <a:rPr lang="it-IT" sz="1600" dirty="0"/>
              <a:t> a light </a:t>
            </a:r>
            <a:r>
              <a:rPr lang="it-IT" sz="1600" dirty="0" err="1"/>
              <a:t>sensor</a:t>
            </a:r>
            <a:r>
              <a:rPr lang="it-IT" sz="1600" dirty="0"/>
              <a:t>, a light tight housing and some power.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Scintillators</a:t>
            </a:r>
            <a:r>
              <a:rPr lang="it-IT" sz="1600" dirty="0"/>
              <a:t> </a:t>
            </a:r>
            <a:r>
              <a:rPr lang="it-IT" sz="1600" dirty="0" err="1"/>
              <a:t>detect</a:t>
            </a:r>
            <a:r>
              <a:rPr lang="it-IT" sz="1600" dirty="0"/>
              <a:t> </a:t>
            </a:r>
            <a:r>
              <a:rPr lang="it-IT" sz="1600" dirty="0" err="1"/>
              <a:t>ionizing</a:t>
            </a:r>
            <a:r>
              <a:rPr lang="it-IT" sz="1600" dirty="0"/>
              <a:t> </a:t>
            </a:r>
            <a:r>
              <a:rPr lang="it-IT" sz="1600" dirty="0" err="1"/>
              <a:t>radiation</a:t>
            </a:r>
            <a:r>
              <a:rPr lang="it-IT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In general, a </a:t>
            </a:r>
            <a:r>
              <a:rPr lang="it-IT" sz="1600" dirty="0" err="1"/>
              <a:t>scintillator</a:t>
            </a:r>
            <a:r>
              <a:rPr lang="it-IT" sz="1600" dirty="0"/>
              <a:t> detector can be cheap and </a:t>
            </a:r>
            <a:r>
              <a:rPr lang="it-IT" sz="1600" dirty="0" err="1"/>
              <a:t>could</a:t>
            </a:r>
            <a:r>
              <a:rPr lang="it-IT" sz="1600" dirty="0"/>
              <a:t>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need</a:t>
            </a:r>
            <a:r>
              <a:rPr lang="it-IT" sz="1600" dirty="0"/>
              <a:t> </a:t>
            </a:r>
            <a:r>
              <a:rPr lang="it-IT" sz="1600" dirty="0" err="1"/>
              <a:t>frequent</a:t>
            </a:r>
            <a:r>
              <a:rPr lang="it-IT" sz="1600" dirty="0"/>
              <a:t> </a:t>
            </a:r>
            <a:r>
              <a:rPr lang="it-IT" sz="1600" dirty="0" err="1"/>
              <a:t>maitenance</a:t>
            </a:r>
            <a:r>
              <a:rPr lang="it-IT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Depending</a:t>
            </a:r>
            <a:r>
              <a:rPr lang="it-IT" sz="1600" dirty="0"/>
              <a:t> on the information </a:t>
            </a:r>
            <a:r>
              <a:rPr lang="it-IT" sz="1600" dirty="0" err="1"/>
              <a:t>scintillators</a:t>
            </a:r>
            <a:r>
              <a:rPr lang="it-IT" sz="1600" dirty="0"/>
              <a:t> are </a:t>
            </a:r>
            <a:r>
              <a:rPr lang="it-IT" sz="1600" dirty="0" err="1"/>
              <a:t>expected</a:t>
            </a:r>
            <a:r>
              <a:rPr lang="it-IT" sz="1600" dirty="0"/>
              <a:t> to </a:t>
            </a:r>
            <a:r>
              <a:rPr lang="it-IT" sz="1600" dirty="0" err="1"/>
              <a:t>provide</a:t>
            </a:r>
            <a:r>
              <a:rPr lang="it-IT" sz="1600" dirty="0"/>
              <a:t>  </a:t>
            </a:r>
            <a:r>
              <a:rPr lang="it-IT" sz="1600" dirty="0" err="1"/>
              <a:t>they</a:t>
            </a:r>
            <a:r>
              <a:rPr lang="it-IT" sz="1600" dirty="0"/>
              <a:t> can be </a:t>
            </a:r>
            <a:r>
              <a:rPr lang="it-IT" sz="1600" dirty="0" err="1"/>
              <a:t>very</a:t>
            </a:r>
            <a:r>
              <a:rPr lang="it-IT" sz="1600" dirty="0"/>
              <a:t> small (mm</a:t>
            </a:r>
            <a:r>
              <a:rPr lang="it-IT" sz="1600" baseline="30000" dirty="0"/>
              <a:t>3</a:t>
            </a:r>
            <a:r>
              <a:rPr lang="it-IT" sz="1600" dirty="0"/>
              <a:t>) or </a:t>
            </a:r>
            <a:r>
              <a:rPr lang="it-IT" sz="1600" dirty="0" err="1"/>
              <a:t>very</a:t>
            </a:r>
            <a:r>
              <a:rPr lang="it-IT" sz="1600" dirty="0"/>
              <a:t> large (dm</a:t>
            </a:r>
            <a:r>
              <a:rPr lang="it-IT" sz="1600" baseline="30000" dirty="0"/>
              <a:t>3</a:t>
            </a:r>
            <a:r>
              <a:rPr lang="it-IT" sz="1600" dirty="0"/>
              <a:t>). </a:t>
            </a:r>
            <a:r>
              <a:rPr lang="it-IT" sz="1600" dirty="0" err="1"/>
              <a:t>Scintillators</a:t>
            </a:r>
            <a:r>
              <a:rPr lang="it-IT" sz="1600" dirty="0"/>
              <a:t> can </a:t>
            </a:r>
            <a:r>
              <a:rPr lang="it-IT" sz="1600" dirty="0" err="1"/>
              <a:t>provide</a:t>
            </a:r>
            <a:r>
              <a:rPr lang="it-IT" sz="1600" dirty="0"/>
              <a:t> information on:</a:t>
            </a:r>
          </a:p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The deposited</a:t>
            </a:r>
            <a:r>
              <a:rPr lang="it-IT" sz="1400" dirty="0"/>
              <a:t> Energy of the </a:t>
            </a:r>
            <a:r>
              <a:rPr lang="it-IT" sz="1400" dirty="0" err="1"/>
              <a:t>incident</a:t>
            </a:r>
            <a:r>
              <a:rPr lang="it-IT" sz="1400" dirty="0"/>
              <a:t> </a:t>
            </a:r>
            <a:r>
              <a:rPr lang="it-IT" sz="1400" dirty="0" err="1"/>
              <a:t>particles</a:t>
            </a:r>
            <a:endParaRPr lang="it-IT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/>
              <a:t>The nature of the </a:t>
            </a:r>
            <a:r>
              <a:rPr lang="it-IT" sz="1400" dirty="0" err="1"/>
              <a:t>incident</a:t>
            </a:r>
            <a:r>
              <a:rPr lang="it-IT" sz="1400" dirty="0"/>
              <a:t> </a:t>
            </a:r>
            <a:r>
              <a:rPr lang="it-IT" sz="1400" dirty="0" err="1"/>
              <a:t>particles</a:t>
            </a:r>
            <a:r>
              <a:rPr lang="it-IT" sz="1400" dirty="0"/>
              <a:t>  (gamma, </a:t>
            </a:r>
            <a:r>
              <a:rPr lang="it-IT" sz="1400" dirty="0" err="1"/>
              <a:t>proton</a:t>
            </a:r>
            <a:r>
              <a:rPr lang="it-IT" sz="1400" dirty="0"/>
              <a:t>, </a:t>
            </a:r>
            <a:r>
              <a:rPr lang="it-IT" sz="1400" dirty="0" err="1"/>
              <a:t>neutron</a:t>
            </a:r>
            <a:r>
              <a:rPr lang="it-IT" sz="1400" dirty="0"/>
              <a:t>, alpha, … 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/>
              <a:t>The </a:t>
            </a:r>
            <a:r>
              <a:rPr lang="it-IT" sz="1400" dirty="0" err="1"/>
              <a:t>angular</a:t>
            </a:r>
            <a:r>
              <a:rPr lang="it-IT" sz="1400" dirty="0"/>
              <a:t> </a:t>
            </a:r>
            <a:r>
              <a:rPr lang="it-IT" sz="1400" dirty="0" err="1"/>
              <a:t>distribution</a:t>
            </a:r>
            <a:r>
              <a:rPr lang="it-IT" sz="1400" dirty="0"/>
              <a:t>, the </a:t>
            </a:r>
            <a:r>
              <a:rPr lang="it-IT" sz="1400" dirty="0" err="1"/>
              <a:t>direction</a:t>
            </a:r>
            <a:r>
              <a:rPr lang="it-IT" sz="1400" dirty="0"/>
              <a:t>, the position of the </a:t>
            </a:r>
            <a:r>
              <a:rPr lang="it-IT" sz="1400" dirty="0" err="1"/>
              <a:t>incident</a:t>
            </a:r>
            <a:r>
              <a:rPr lang="it-IT" sz="1400" dirty="0"/>
              <a:t> </a:t>
            </a:r>
            <a:r>
              <a:rPr lang="it-IT" sz="1400" dirty="0" err="1"/>
              <a:t>particles</a:t>
            </a:r>
            <a:endParaRPr lang="it-IT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/>
              <a:t>Time information of the </a:t>
            </a:r>
            <a:r>
              <a:rPr lang="it-IT" sz="1400" dirty="0" err="1"/>
              <a:t>incident</a:t>
            </a:r>
            <a:r>
              <a:rPr lang="it-IT" sz="1400" dirty="0"/>
              <a:t> </a:t>
            </a:r>
            <a:r>
              <a:rPr lang="it-IT" sz="1400" dirty="0" err="1"/>
              <a:t>particles</a:t>
            </a:r>
            <a:r>
              <a:rPr lang="it-IT" sz="1400" dirty="0"/>
              <a:t>. </a:t>
            </a:r>
            <a:r>
              <a:rPr lang="it-IT" sz="1400" dirty="0" err="1"/>
              <a:t>They</a:t>
            </a:r>
            <a:r>
              <a:rPr lang="it-IT" sz="1400" dirty="0"/>
              <a:t> can </a:t>
            </a:r>
            <a:r>
              <a:rPr lang="it-IT" sz="1400" dirty="0" err="1"/>
              <a:t>apply</a:t>
            </a:r>
            <a:r>
              <a:rPr lang="it-IT" sz="1400" dirty="0"/>
              <a:t> </a:t>
            </a:r>
            <a:r>
              <a:rPr lang="it-IT" sz="1400" dirty="0" err="1"/>
              <a:t>very</a:t>
            </a:r>
            <a:r>
              <a:rPr lang="it-IT" sz="1400" dirty="0"/>
              <a:t> </a:t>
            </a:r>
            <a:r>
              <a:rPr lang="it-IT" sz="1400" dirty="0" err="1"/>
              <a:t>strict</a:t>
            </a:r>
            <a:r>
              <a:rPr lang="it-IT" sz="1400" dirty="0"/>
              <a:t> Time </a:t>
            </a:r>
            <a:r>
              <a:rPr lang="it-IT" sz="1400" dirty="0" err="1"/>
              <a:t>Coincidences</a:t>
            </a:r>
            <a:endParaRPr lang="it-IT" sz="1400" dirty="0"/>
          </a:p>
          <a:p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Scintillators</a:t>
            </a:r>
            <a:r>
              <a:rPr lang="it-IT" sz="1600" dirty="0"/>
              <a:t> are </a:t>
            </a:r>
            <a:r>
              <a:rPr lang="it-IT" sz="1600" dirty="0" err="1"/>
              <a:t>frequently</a:t>
            </a:r>
            <a:r>
              <a:rPr lang="it-IT" sz="1600" dirty="0"/>
              <a:t> </a:t>
            </a:r>
            <a:r>
              <a:rPr lang="it-IT" sz="1600" dirty="0" err="1"/>
              <a:t>used</a:t>
            </a:r>
            <a:r>
              <a:rPr lang="it-IT" sz="1600" dirty="0"/>
              <a:t> in </a:t>
            </a:r>
            <a:r>
              <a:rPr lang="it-IT" sz="1600" dirty="0" err="1"/>
              <a:t>applications</a:t>
            </a:r>
            <a:r>
              <a:rPr lang="it-IT" sz="1600" dirty="0"/>
              <a:t>, for </a:t>
            </a:r>
            <a:r>
              <a:rPr lang="it-IT" sz="1600" dirty="0" err="1"/>
              <a:t>example</a:t>
            </a:r>
            <a:r>
              <a:rPr lang="it-IT" sz="1600" dirty="0"/>
              <a:t>:</a:t>
            </a:r>
          </a:p>
          <a:p>
            <a:pPr>
              <a:lnSpc>
                <a:spcPct val="50000"/>
              </a:lnSpc>
            </a:pPr>
            <a:endParaRPr lang="it-I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/>
              <a:t>Oil </a:t>
            </a:r>
            <a:r>
              <a:rPr lang="it-IT" sz="1400" dirty="0" err="1"/>
              <a:t>research</a:t>
            </a:r>
            <a:r>
              <a:rPr lang="it-IT" sz="1400" dirty="0"/>
              <a:t> (temperature </a:t>
            </a:r>
            <a:r>
              <a:rPr lang="it-IT" sz="1400" dirty="0" err="1"/>
              <a:t>dependence</a:t>
            </a:r>
            <a:r>
              <a:rPr lang="it-IT" sz="1400" dirty="0"/>
              <a:t> of the </a:t>
            </a:r>
            <a:r>
              <a:rPr lang="it-IT" sz="1400" dirty="0" err="1"/>
              <a:t>scintillation</a:t>
            </a:r>
            <a:r>
              <a:rPr lang="it-IT" sz="1400" dirty="0"/>
              <a:t> light, … 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Medical</a:t>
            </a:r>
            <a:r>
              <a:rPr lang="it-IT" sz="1400" dirty="0"/>
              <a:t> </a:t>
            </a:r>
            <a:r>
              <a:rPr lang="it-IT" sz="1400" dirty="0" err="1"/>
              <a:t>physics</a:t>
            </a:r>
            <a:r>
              <a:rPr lang="it-IT" sz="1400" dirty="0"/>
              <a:t> (PET, TAC, </a:t>
            </a:r>
            <a:r>
              <a:rPr lang="it-IT" sz="1400" dirty="0" err="1"/>
              <a:t>Medical</a:t>
            </a:r>
            <a:r>
              <a:rPr lang="it-IT" sz="1400" dirty="0"/>
              <a:t> Imaging, 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/>
              <a:t>Energy (</a:t>
            </a:r>
            <a:r>
              <a:rPr lang="it-IT" sz="1400" dirty="0" err="1"/>
              <a:t>radioactive</a:t>
            </a:r>
            <a:r>
              <a:rPr lang="it-IT" sz="1400" dirty="0"/>
              <a:t> </a:t>
            </a:r>
            <a:r>
              <a:rPr lang="it-IT" sz="1400" dirty="0" err="1"/>
              <a:t>waste</a:t>
            </a:r>
            <a:r>
              <a:rPr lang="it-IT" sz="1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Explosive</a:t>
            </a:r>
            <a:r>
              <a:rPr lang="it-IT" sz="1400" dirty="0"/>
              <a:t> </a:t>
            </a:r>
            <a:r>
              <a:rPr lang="it-IT" sz="1400" dirty="0" err="1"/>
              <a:t>search</a:t>
            </a:r>
            <a:r>
              <a:rPr lang="it-IT" sz="1400" dirty="0"/>
              <a:t> and mine </a:t>
            </a:r>
            <a:r>
              <a:rPr lang="it-IT" sz="1400" dirty="0" err="1"/>
              <a:t>removal</a:t>
            </a:r>
            <a:endParaRPr lang="it-IT" sz="1400" dirty="0"/>
          </a:p>
          <a:p>
            <a:pPr algn="ctr"/>
            <a:endParaRPr lang="it-IT" sz="2400" dirty="0"/>
          </a:p>
          <a:p>
            <a:pPr marL="285750" indent="-285750">
              <a:buFontTx/>
              <a:buChar char="-"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898132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43CBCAD-5F2D-5592-946E-C597995F3C8B}"/>
              </a:ext>
            </a:extLst>
          </p:cNvPr>
          <p:cNvSpPr txBox="1"/>
          <p:nvPr/>
        </p:nvSpPr>
        <p:spPr>
          <a:xfrm>
            <a:off x="107504" y="116632"/>
            <a:ext cx="864096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The way to use and the performances of a </a:t>
            </a:r>
            <a:r>
              <a:rPr lang="en-GB" sz="1600" dirty="0"/>
              <a:t>scintillation</a:t>
            </a:r>
            <a:r>
              <a:rPr lang="it-IT" sz="1600" dirty="0"/>
              <a:t> detector </a:t>
            </a:r>
            <a:r>
              <a:rPr lang="en-GB" sz="1600" dirty="0"/>
              <a:t>depends</a:t>
            </a:r>
            <a:r>
              <a:rPr lang="it-IT" sz="1600" dirty="0"/>
              <a:t> on the information </a:t>
            </a:r>
            <a:r>
              <a:rPr lang="en-GB" sz="1600" dirty="0"/>
              <a:t>it</a:t>
            </a:r>
            <a:r>
              <a:rPr lang="it-IT" sz="1600" dirty="0"/>
              <a:t> is expected to provide:</a:t>
            </a:r>
          </a:p>
          <a:p>
            <a:pPr>
              <a:lnSpc>
                <a:spcPct val="50000"/>
              </a:lnSpc>
            </a:pPr>
            <a:endParaRPr lang="it-IT" sz="1600" dirty="0"/>
          </a:p>
          <a:p>
            <a:r>
              <a:rPr lang="it-IT" sz="1600" dirty="0"/>
              <a:t>Some </a:t>
            </a:r>
            <a:r>
              <a:rPr lang="en-GB" sz="1600" dirty="0"/>
              <a:t>examples</a:t>
            </a:r>
            <a:r>
              <a:rPr lang="it-IT" sz="1600" dirty="0"/>
              <a:t>:</a:t>
            </a:r>
          </a:p>
          <a:p>
            <a:pPr>
              <a:lnSpc>
                <a:spcPct val="50000"/>
              </a:lnSpc>
            </a:pPr>
            <a:endParaRPr lang="it-IT" sz="1600" dirty="0"/>
          </a:p>
          <a:p>
            <a:r>
              <a:rPr lang="it-IT" sz="1600" dirty="0"/>
              <a:t>-     </a:t>
            </a:r>
            <a:r>
              <a:rPr lang="en-GB" sz="1600" dirty="0"/>
              <a:t>Deposited</a:t>
            </a:r>
            <a:r>
              <a:rPr lang="it-IT" sz="1600" dirty="0"/>
              <a:t> Energy 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Particle</a:t>
            </a:r>
            <a:r>
              <a:rPr lang="it-IT" sz="1600" dirty="0"/>
              <a:t> </a:t>
            </a:r>
            <a:r>
              <a:rPr lang="it-IT" sz="1600" dirty="0" err="1"/>
              <a:t>identification</a:t>
            </a:r>
            <a:r>
              <a:rPr lang="it-IT" sz="1600" dirty="0"/>
              <a:t> (gamma, </a:t>
            </a:r>
            <a:r>
              <a:rPr lang="it-IT" sz="1600" dirty="0" err="1"/>
              <a:t>proton</a:t>
            </a:r>
            <a:r>
              <a:rPr lang="it-IT" sz="1600" dirty="0"/>
              <a:t>, </a:t>
            </a:r>
            <a:r>
              <a:rPr lang="it-IT" sz="1600" dirty="0" err="1"/>
              <a:t>neutron</a:t>
            </a:r>
            <a:r>
              <a:rPr lang="it-IT" sz="1600" dirty="0"/>
              <a:t>, alpha, … )</a:t>
            </a:r>
          </a:p>
          <a:p>
            <a:pPr marL="285750" indent="-285750">
              <a:buFontTx/>
              <a:buChar char="-"/>
            </a:pPr>
            <a:r>
              <a:rPr lang="it-IT" sz="1600" dirty="0" err="1"/>
              <a:t>Angular</a:t>
            </a:r>
            <a:r>
              <a:rPr lang="it-IT" sz="1600" dirty="0"/>
              <a:t> </a:t>
            </a:r>
            <a:r>
              <a:rPr lang="it-IT" sz="1600" dirty="0" err="1"/>
              <a:t>distribution</a:t>
            </a:r>
            <a:r>
              <a:rPr lang="it-IT" sz="1600" dirty="0"/>
              <a:t> of the </a:t>
            </a:r>
            <a:r>
              <a:rPr lang="it-IT" sz="1600" dirty="0" err="1"/>
              <a:t>radiation</a:t>
            </a:r>
            <a:r>
              <a:rPr lang="it-IT" sz="1600" dirty="0"/>
              <a:t> (for </a:t>
            </a:r>
            <a:r>
              <a:rPr lang="it-IT" sz="1600" dirty="0" err="1"/>
              <a:t>example</a:t>
            </a:r>
            <a:r>
              <a:rPr lang="it-IT" sz="1600" dirty="0"/>
              <a:t> beta+ </a:t>
            </a:r>
            <a:r>
              <a:rPr lang="it-IT" sz="1600" dirty="0" err="1"/>
              <a:t>decay</a:t>
            </a:r>
            <a:r>
              <a:rPr lang="it-IT" sz="1600" dirty="0"/>
              <a:t>) 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Time information - </a:t>
            </a:r>
            <a:r>
              <a:rPr lang="it-IT" sz="1600" dirty="0" err="1"/>
              <a:t>Coincidences</a:t>
            </a:r>
            <a:endParaRPr lang="it-IT" sz="1600" dirty="0"/>
          </a:p>
          <a:p>
            <a:pPr marL="285750" indent="-285750">
              <a:buFontTx/>
              <a:buChar char="-"/>
            </a:pPr>
            <a:r>
              <a:rPr lang="it-IT" sz="1600" dirty="0" err="1"/>
              <a:t>Radiation</a:t>
            </a:r>
            <a:r>
              <a:rPr lang="it-IT" sz="1600" dirty="0"/>
              <a:t> monitor or trigger: </a:t>
            </a:r>
          </a:p>
          <a:p>
            <a:pPr marL="285750" indent="-285750">
              <a:buFontTx/>
              <a:buChar char="-"/>
            </a:pPr>
            <a:endParaRPr lang="it-IT" sz="1600" dirty="0"/>
          </a:p>
          <a:p>
            <a:pPr algn="ctr"/>
            <a:r>
              <a:rPr lang="it-IT" sz="2000" dirty="0"/>
              <a:t>Some </a:t>
            </a:r>
            <a:r>
              <a:rPr lang="it-IT" sz="2000" dirty="0" err="1"/>
              <a:t>applications</a:t>
            </a:r>
            <a:r>
              <a:rPr lang="it-IT" sz="2000" dirty="0"/>
              <a:t>: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Oil </a:t>
            </a:r>
            <a:r>
              <a:rPr lang="it-IT" sz="2000" dirty="0" err="1"/>
              <a:t>research</a:t>
            </a:r>
            <a:r>
              <a:rPr lang="it-IT" sz="2000" dirty="0"/>
              <a:t> (temperature </a:t>
            </a:r>
            <a:r>
              <a:rPr lang="it-IT" sz="2000" dirty="0" err="1"/>
              <a:t>dependence</a:t>
            </a:r>
            <a:r>
              <a:rPr lang="it-IT" sz="2000" dirty="0"/>
              <a:t> of the </a:t>
            </a:r>
            <a:r>
              <a:rPr lang="it-IT" sz="2000" dirty="0" err="1"/>
              <a:t>scintillation</a:t>
            </a:r>
            <a:r>
              <a:rPr lang="it-IT" sz="2000" dirty="0"/>
              <a:t> light,…)</a:t>
            </a:r>
          </a:p>
          <a:p>
            <a:pPr algn="ctr"/>
            <a:r>
              <a:rPr lang="it-IT" sz="2000" dirty="0" err="1"/>
              <a:t>Medical</a:t>
            </a:r>
            <a:r>
              <a:rPr lang="it-IT" sz="2000" dirty="0"/>
              <a:t> </a:t>
            </a:r>
            <a:r>
              <a:rPr lang="it-IT" sz="2000" dirty="0" err="1"/>
              <a:t>physics</a:t>
            </a:r>
            <a:r>
              <a:rPr lang="it-IT" sz="2000" dirty="0"/>
              <a:t> (PET, TAC, </a:t>
            </a:r>
            <a:r>
              <a:rPr lang="it-IT" sz="2000" dirty="0" err="1"/>
              <a:t>Medical</a:t>
            </a:r>
            <a:r>
              <a:rPr lang="it-IT" sz="2000" dirty="0"/>
              <a:t> Imaging, …)</a:t>
            </a:r>
          </a:p>
          <a:p>
            <a:pPr algn="ctr"/>
            <a:r>
              <a:rPr lang="it-IT" sz="2000" dirty="0"/>
              <a:t>Energy (</a:t>
            </a:r>
            <a:r>
              <a:rPr lang="it-IT" sz="2000" dirty="0" err="1"/>
              <a:t>radioactive</a:t>
            </a:r>
            <a:r>
              <a:rPr lang="it-IT" sz="2000" dirty="0"/>
              <a:t> </a:t>
            </a:r>
            <a:r>
              <a:rPr lang="it-IT" sz="2000" dirty="0" err="1"/>
              <a:t>waste</a:t>
            </a:r>
            <a:r>
              <a:rPr lang="it-IT" sz="2000" dirty="0"/>
              <a:t>)</a:t>
            </a:r>
          </a:p>
          <a:p>
            <a:pPr algn="ctr"/>
            <a:r>
              <a:rPr lang="it-IT" sz="2000" dirty="0" err="1"/>
              <a:t>Explosive</a:t>
            </a:r>
            <a:r>
              <a:rPr lang="it-IT" sz="2000" dirty="0"/>
              <a:t> </a:t>
            </a:r>
            <a:r>
              <a:rPr lang="it-IT" sz="2000" dirty="0" err="1"/>
              <a:t>search</a:t>
            </a:r>
            <a:r>
              <a:rPr lang="it-IT" sz="2000" dirty="0"/>
              <a:t> and mine </a:t>
            </a:r>
            <a:r>
              <a:rPr lang="it-IT" sz="2000" dirty="0" err="1"/>
              <a:t>removal</a:t>
            </a:r>
            <a:endParaRPr lang="it-IT" sz="2000" dirty="0"/>
          </a:p>
          <a:p>
            <a:pPr algn="ctr"/>
            <a:endParaRPr lang="it-IT" sz="2000" dirty="0"/>
          </a:p>
          <a:p>
            <a:pPr marL="285750" indent="-285750">
              <a:buFontTx/>
              <a:buChar char="-"/>
            </a:pPr>
            <a:endParaRPr lang="it-IT" sz="1600" dirty="0"/>
          </a:p>
          <a:p>
            <a:pPr marL="285750" indent="-285750">
              <a:buFontTx/>
              <a:buChar char="-"/>
            </a:pP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245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107340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Working principle of a scintillator</a:t>
            </a:r>
          </a:p>
        </p:txBody>
      </p:sp>
      <p:sp>
        <p:nvSpPr>
          <p:cNvPr id="11" name="CasellaDiTesto 7"/>
          <p:cNvSpPr txBox="1">
            <a:spLocks noChangeArrowheads="1"/>
          </p:cNvSpPr>
          <p:nvPr/>
        </p:nvSpPr>
        <p:spPr bwMode="auto">
          <a:xfrm>
            <a:off x="395536" y="1917730"/>
            <a:ext cx="13347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dirty="0"/>
              <a:t>Applications</a:t>
            </a:r>
          </a:p>
        </p:txBody>
      </p:sp>
      <p:sp>
        <p:nvSpPr>
          <p:cNvPr id="14" name="Rettangolo 10"/>
          <p:cNvSpPr>
            <a:spLocks noChangeArrowheads="1"/>
          </p:cNvSpPr>
          <p:nvPr/>
        </p:nvSpPr>
        <p:spPr bwMode="auto">
          <a:xfrm>
            <a:off x="6732240" y="1154586"/>
            <a:ext cx="20034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200" baseline="0" dirty="0" err="1"/>
              <a:t>Emitter</a:t>
            </a:r>
            <a:endParaRPr lang="it-IT" sz="1200" baseline="0" dirty="0"/>
          </a:p>
          <a:p>
            <a:pPr algn="ctr"/>
            <a:r>
              <a:rPr lang="it-IT" sz="1200" dirty="0"/>
              <a:t>(</a:t>
            </a:r>
            <a:r>
              <a:rPr lang="it-IT" sz="1200" dirty="0" err="1"/>
              <a:t>ionizing</a:t>
            </a:r>
            <a:r>
              <a:rPr lang="it-IT" sz="1200" dirty="0"/>
              <a:t> </a:t>
            </a:r>
            <a:r>
              <a:rPr lang="it-IT" sz="1200" dirty="0" err="1"/>
              <a:t>radiation</a:t>
            </a:r>
            <a:r>
              <a:rPr lang="it-IT" sz="1200" dirty="0"/>
              <a:t>)</a:t>
            </a:r>
            <a:endParaRPr lang="it-IT" sz="1200" baseline="0" dirty="0"/>
          </a:p>
        </p:txBody>
      </p:sp>
      <p:sp>
        <p:nvSpPr>
          <p:cNvPr id="17" name="Rettangolo 16"/>
          <p:cNvSpPr/>
          <p:nvPr/>
        </p:nvSpPr>
        <p:spPr>
          <a:xfrm>
            <a:off x="2483768" y="692696"/>
            <a:ext cx="635775" cy="2819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Freccia in giù 18"/>
          <p:cNvSpPr/>
          <p:nvPr/>
        </p:nvSpPr>
        <p:spPr>
          <a:xfrm rot="5400000">
            <a:off x="1691701" y="1814364"/>
            <a:ext cx="79208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it-IT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20" name="CasellaDiTesto 19"/>
          <p:cNvSpPr txBox="1"/>
          <p:nvPr/>
        </p:nvSpPr>
        <p:spPr>
          <a:xfrm rot="16200000">
            <a:off x="1538361" y="1910407"/>
            <a:ext cx="2526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>
                <a:solidFill>
                  <a:schemeClr val="bg1"/>
                </a:solidFill>
              </a:rPr>
              <a:t>Visible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err="1">
                <a:solidFill>
                  <a:schemeClr val="bg1"/>
                </a:solidFill>
              </a:rPr>
              <a:t>Lights</a:t>
            </a:r>
            <a:r>
              <a:rPr lang="it-IT" sz="1400" b="1" dirty="0">
                <a:solidFill>
                  <a:schemeClr val="bg1"/>
                </a:solidFill>
              </a:rPr>
              <a:t>  =&gt;  </a:t>
            </a:r>
            <a:r>
              <a:rPr lang="it-IT" sz="1400" b="1" dirty="0" err="1">
                <a:solidFill>
                  <a:schemeClr val="bg1"/>
                </a:solidFill>
              </a:rPr>
              <a:t>Electric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err="1">
                <a:solidFill>
                  <a:schemeClr val="bg1"/>
                </a:solidFill>
              </a:rPr>
              <a:t>Signal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23" name="Freccia in giù 22"/>
          <p:cNvSpPr/>
          <p:nvPr/>
        </p:nvSpPr>
        <p:spPr>
          <a:xfrm rot="5400000">
            <a:off x="3095836" y="1849143"/>
            <a:ext cx="79208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it-IT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028" name="Picture 4" descr="Light effects. Vector light stars. Glow bursts isolated on black background. Illustration flash light effect, blue and whit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4" t="11341" r="3928" b="9749"/>
          <a:stretch/>
        </p:blipFill>
        <p:spPr bwMode="auto">
          <a:xfrm>
            <a:off x="7405583" y="1808586"/>
            <a:ext cx="656775" cy="7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tangolo 27"/>
          <p:cNvSpPr/>
          <p:nvPr/>
        </p:nvSpPr>
        <p:spPr>
          <a:xfrm>
            <a:off x="3923928" y="727474"/>
            <a:ext cx="1584176" cy="2819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Scintillator</a:t>
            </a:r>
            <a:endParaRPr lang="it-IT" dirty="0"/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xmlns="" id="{D0FC940F-8ED5-B678-2775-2C92157E4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4636786"/>
            <a:ext cx="9236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dirty="0"/>
              <a:t>Electric </a:t>
            </a:r>
          </a:p>
          <a:p>
            <a:pPr algn="ctr"/>
            <a:r>
              <a:rPr lang="it-IT" dirty="0" err="1"/>
              <a:t>Signal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EBB01815-114E-E361-301B-B71F54484471}"/>
              </a:ext>
            </a:extLst>
          </p:cNvPr>
          <p:cNvSpPr/>
          <p:nvPr/>
        </p:nvSpPr>
        <p:spPr>
          <a:xfrm>
            <a:off x="3539579" y="3686028"/>
            <a:ext cx="169820" cy="2819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xmlns="" id="{95968C70-E8D5-D2CE-8CF9-B69AE5C19B21}"/>
              </a:ext>
            </a:extLst>
          </p:cNvPr>
          <p:cNvSpPr/>
          <p:nvPr/>
        </p:nvSpPr>
        <p:spPr>
          <a:xfrm rot="5400000">
            <a:off x="2763760" y="4724878"/>
            <a:ext cx="792088" cy="57606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it-IT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DC0AB1EE-4321-A295-249A-4D963AC08C6A}"/>
              </a:ext>
            </a:extLst>
          </p:cNvPr>
          <p:cNvSpPr/>
          <p:nvPr/>
        </p:nvSpPr>
        <p:spPr>
          <a:xfrm>
            <a:off x="3923750" y="3686029"/>
            <a:ext cx="1584176" cy="2819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xmlns="" id="{835D8A8A-15EC-EAA5-8086-6EC8DA95204E}"/>
              </a:ext>
            </a:extLst>
          </p:cNvPr>
          <p:cNvSpPr/>
          <p:nvPr/>
        </p:nvSpPr>
        <p:spPr>
          <a:xfrm rot="11699639">
            <a:off x="5208534" y="4150931"/>
            <a:ext cx="1800200" cy="1477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xmlns="" id="{48AF5DDC-4C2A-505D-0698-229D1FD7BF8F}"/>
              </a:ext>
            </a:extLst>
          </p:cNvPr>
          <p:cNvSpPr/>
          <p:nvPr/>
        </p:nvSpPr>
        <p:spPr>
          <a:xfrm rot="4049727">
            <a:off x="4157466" y="5108859"/>
            <a:ext cx="1139066" cy="918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xmlns="" id="{59891224-6357-8A73-374C-F10AE58FC689}"/>
              </a:ext>
            </a:extLst>
          </p:cNvPr>
          <p:cNvSpPr/>
          <p:nvPr/>
        </p:nvSpPr>
        <p:spPr>
          <a:xfrm rot="8568997">
            <a:off x="4531681" y="4206003"/>
            <a:ext cx="469839" cy="128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C737B599-286E-7145-1A64-9335A653B750}"/>
              </a:ext>
            </a:extLst>
          </p:cNvPr>
          <p:cNvSpPr txBox="1"/>
          <p:nvPr/>
        </p:nvSpPr>
        <p:spPr>
          <a:xfrm>
            <a:off x="7115798" y="4305215"/>
            <a:ext cx="125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Gamma ray</a:t>
            </a:r>
          </a:p>
        </p:txBody>
      </p:sp>
      <p:sp>
        <p:nvSpPr>
          <p:cNvPr id="21" name="Stella a 7 punte 20">
            <a:extLst>
              <a:ext uri="{FF2B5EF4-FFF2-40B4-BE49-F238E27FC236}">
                <a16:creationId xmlns:a16="http://schemas.microsoft.com/office/drawing/2014/main" xmlns="" id="{B19BBA43-538C-9495-6310-B96A352480CB}"/>
              </a:ext>
            </a:extLst>
          </p:cNvPr>
          <p:cNvSpPr/>
          <p:nvPr/>
        </p:nvSpPr>
        <p:spPr>
          <a:xfrm>
            <a:off x="4992549" y="3889346"/>
            <a:ext cx="219962" cy="211378"/>
          </a:xfrm>
          <a:prstGeom prst="star7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22" name="Stella a 7 punte 21">
            <a:extLst>
              <a:ext uri="{FF2B5EF4-FFF2-40B4-BE49-F238E27FC236}">
                <a16:creationId xmlns:a16="http://schemas.microsoft.com/office/drawing/2014/main" xmlns="" id="{AC5B7365-FF21-3CCC-A68C-70A69652476E}"/>
              </a:ext>
            </a:extLst>
          </p:cNvPr>
          <p:cNvSpPr/>
          <p:nvPr/>
        </p:nvSpPr>
        <p:spPr>
          <a:xfrm>
            <a:off x="4343455" y="4357599"/>
            <a:ext cx="219962" cy="211378"/>
          </a:xfrm>
          <a:prstGeom prst="star7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24" name="Stella a 7 punte 23">
            <a:extLst>
              <a:ext uri="{FF2B5EF4-FFF2-40B4-BE49-F238E27FC236}">
                <a16:creationId xmlns:a16="http://schemas.microsoft.com/office/drawing/2014/main" xmlns="" id="{38E1CFF4-288A-E223-5CBD-EB54743C7C78}"/>
              </a:ext>
            </a:extLst>
          </p:cNvPr>
          <p:cNvSpPr/>
          <p:nvPr/>
        </p:nvSpPr>
        <p:spPr>
          <a:xfrm>
            <a:off x="4959360" y="5706770"/>
            <a:ext cx="219962" cy="211378"/>
          </a:xfrm>
          <a:prstGeom prst="star7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grpSp>
        <p:nvGrpSpPr>
          <p:cNvPr id="1049" name="Gruppo 1048">
            <a:extLst>
              <a:ext uri="{FF2B5EF4-FFF2-40B4-BE49-F238E27FC236}">
                <a16:creationId xmlns:a16="http://schemas.microsoft.com/office/drawing/2014/main" xmlns="" id="{B3B7BC0F-76F7-4216-379F-2D4452A0CF4A}"/>
              </a:ext>
            </a:extLst>
          </p:cNvPr>
          <p:cNvGrpSpPr/>
          <p:nvPr/>
        </p:nvGrpSpPr>
        <p:grpSpPr>
          <a:xfrm>
            <a:off x="4766600" y="5510177"/>
            <a:ext cx="612000" cy="612000"/>
            <a:chOff x="8043370" y="4893711"/>
            <a:chExt cx="1001542" cy="1015444"/>
          </a:xfrm>
        </p:grpSpPr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xmlns="" id="{D78630A7-A4B7-CA25-49FC-EFBCF3308A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0130" y="5029978"/>
              <a:ext cx="336522" cy="36260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xmlns="" id="{B620C248-1FC7-FA28-4106-D05802D83CB4}"/>
                </a:ext>
              </a:extLst>
            </p:cNvPr>
            <p:cNvCxnSpPr>
              <a:cxnSpLocks/>
            </p:cNvCxnSpPr>
            <p:nvPr/>
          </p:nvCxnSpPr>
          <p:spPr>
            <a:xfrm>
              <a:off x="8544141" y="5386184"/>
              <a:ext cx="354099" cy="37426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xmlns="" id="{B4326350-5F68-CE07-0BDF-9AA9E5D781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3370" y="5401433"/>
              <a:ext cx="507676" cy="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xmlns="" id="{5B34345C-5A0F-7EAE-44DC-16A2293D98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9144" y="4893711"/>
              <a:ext cx="4997" cy="50772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Connettore 2 1023">
              <a:extLst>
                <a:ext uri="{FF2B5EF4-FFF2-40B4-BE49-F238E27FC236}">
                  <a16:creationId xmlns:a16="http://schemas.microsoft.com/office/drawing/2014/main" xmlns="" id="{E9BA3756-4EC8-67CD-6E39-9EF7FCF5E8AF}"/>
                </a:ext>
              </a:extLst>
            </p:cNvPr>
            <p:cNvCxnSpPr>
              <a:cxnSpLocks/>
            </p:cNvCxnSpPr>
            <p:nvPr/>
          </p:nvCxnSpPr>
          <p:spPr>
            <a:xfrm>
              <a:off x="8541768" y="5392584"/>
              <a:ext cx="2373" cy="51657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Connettore 2 1024">
              <a:extLst>
                <a:ext uri="{FF2B5EF4-FFF2-40B4-BE49-F238E27FC236}">
                  <a16:creationId xmlns:a16="http://schemas.microsoft.com/office/drawing/2014/main" xmlns="" id="{BA8DC8E2-6A0E-0B5A-6E06-6CA42229EE08}"/>
                </a:ext>
              </a:extLst>
            </p:cNvPr>
            <p:cNvCxnSpPr>
              <a:cxnSpLocks/>
            </p:cNvCxnSpPr>
            <p:nvPr/>
          </p:nvCxnSpPr>
          <p:spPr>
            <a:xfrm>
              <a:off x="8539144" y="5392584"/>
              <a:ext cx="505768" cy="884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Connettore diritto 1029">
              <a:extLst>
                <a:ext uri="{FF2B5EF4-FFF2-40B4-BE49-F238E27FC236}">
                  <a16:creationId xmlns:a16="http://schemas.microsoft.com/office/drawing/2014/main" xmlns="" id="{A6DD4FDB-434B-3C3F-8633-A20BD317E56C}"/>
                </a:ext>
              </a:extLst>
            </p:cNvPr>
            <p:cNvCxnSpPr>
              <a:cxnSpLocks/>
            </p:cNvCxnSpPr>
            <p:nvPr/>
          </p:nvCxnSpPr>
          <p:spPr>
            <a:xfrm>
              <a:off x="8544141" y="4893711"/>
              <a:ext cx="0" cy="101544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Connettore 2 1041">
              <a:extLst>
                <a:ext uri="{FF2B5EF4-FFF2-40B4-BE49-F238E27FC236}">
                  <a16:creationId xmlns:a16="http://schemas.microsoft.com/office/drawing/2014/main" xmlns="" id="{1E852749-02C4-AF7F-A963-8D5DAA246D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0042" y="5402309"/>
              <a:ext cx="349102" cy="35813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Connettore 2 1046">
              <a:extLst>
                <a:ext uri="{FF2B5EF4-FFF2-40B4-BE49-F238E27FC236}">
                  <a16:creationId xmlns:a16="http://schemas.microsoft.com/office/drawing/2014/main" xmlns="" id="{72F98CAE-7578-434E-5CC1-7E88B8D893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57215" y="5065883"/>
              <a:ext cx="381929" cy="32582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0" name="Gruppo 1049">
            <a:extLst>
              <a:ext uri="{FF2B5EF4-FFF2-40B4-BE49-F238E27FC236}">
                <a16:creationId xmlns:a16="http://schemas.microsoft.com/office/drawing/2014/main" xmlns="" id="{506F02EA-B547-5C66-9129-7AA83768D64B}"/>
              </a:ext>
            </a:extLst>
          </p:cNvPr>
          <p:cNvGrpSpPr/>
          <p:nvPr/>
        </p:nvGrpSpPr>
        <p:grpSpPr>
          <a:xfrm>
            <a:off x="4147436" y="4161407"/>
            <a:ext cx="612000" cy="612000"/>
            <a:chOff x="8043370" y="4893711"/>
            <a:chExt cx="1001542" cy="1015444"/>
          </a:xfrm>
        </p:grpSpPr>
        <p:cxnSp>
          <p:nvCxnSpPr>
            <p:cNvPr id="1051" name="Connettore 2 1050">
              <a:extLst>
                <a:ext uri="{FF2B5EF4-FFF2-40B4-BE49-F238E27FC236}">
                  <a16:creationId xmlns:a16="http://schemas.microsoft.com/office/drawing/2014/main" xmlns="" id="{CA3F1687-972C-6EB7-96B7-04B27963C7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0130" y="5029978"/>
              <a:ext cx="336522" cy="36260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Connettore 2 1051">
              <a:extLst>
                <a:ext uri="{FF2B5EF4-FFF2-40B4-BE49-F238E27FC236}">
                  <a16:creationId xmlns:a16="http://schemas.microsoft.com/office/drawing/2014/main" xmlns="" id="{496650F3-8E6B-4BD3-2C75-08B4300875AE}"/>
                </a:ext>
              </a:extLst>
            </p:cNvPr>
            <p:cNvCxnSpPr>
              <a:cxnSpLocks/>
            </p:cNvCxnSpPr>
            <p:nvPr/>
          </p:nvCxnSpPr>
          <p:spPr>
            <a:xfrm>
              <a:off x="8544141" y="5386184"/>
              <a:ext cx="354099" cy="37426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Connettore 2 1052">
              <a:extLst>
                <a:ext uri="{FF2B5EF4-FFF2-40B4-BE49-F238E27FC236}">
                  <a16:creationId xmlns:a16="http://schemas.microsoft.com/office/drawing/2014/main" xmlns="" id="{2C27C662-E51F-250E-67BD-FE4DF051D0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3370" y="5401433"/>
              <a:ext cx="507676" cy="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Connettore 2 1053">
              <a:extLst>
                <a:ext uri="{FF2B5EF4-FFF2-40B4-BE49-F238E27FC236}">
                  <a16:creationId xmlns:a16="http://schemas.microsoft.com/office/drawing/2014/main" xmlns="" id="{113333E9-B476-BE6B-838B-F428E8851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9144" y="4893711"/>
              <a:ext cx="4997" cy="50772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Connettore 2 1054">
              <a:extLst>
                <a:ext uri="{FF2B5EF4-FFF2-40B4-BE49-F238E27FC236}">
                  <a16:creationId xmlns:a16="http://schemas.microsoft.com/office/drawing/2014/main" xmlns="" id="{0764E8A9-3FC0-0325-1B96-EC622C6CC848}"/>
                </a:ext>
              </a:extLst>
            </p:cNvPr>
            <p:cNvCxnSpPr>
              <a:cxnSpLocks/>
            </p:cNvCxnSpPr>
            <p:nvPr/>
          </p:nvCxnSpPr>
          <p:spPr>
            <a:xfrm>
              <a:off x="8541768" y="5392584"/>
              <a:ext cx="2373" cy="51657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Connettore 2 1055">
              <a:extLst>
                <a:ext uri="{FF2B5EF4-FFF2-40B4-BE49-F238E27FC236}">
                  <a16:creationId xmlns:a16="http://schemas.microsoft.com/office/drawing/2014/main" xmlns="" id="{4B79EF65-4858-8863-B26E-3420088949CC}"/>
                </a:ext>
              </a:extLst>
            </p:cNvPr>
            <p:cNvCxnSpPr>
              <a:cxnSpLocks/>
            </p:cNvCxnSpPr>
            <p:nvPr/>
          </p:nvCxnSpPr>
          <p:spPr>
            <a:xfrm>
              <a:off x="8539144" y="5392584"/>
              <a:ext cx="505768" cy="884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Connettore diritto 1056">
              <a:extLst>
                <a:ext uri="{FF2B5EF4-FFF2-40B4-BE49-F238E27FC236}">
                  <a16:creationId xmlns:a16="http://schemas.microsoft.com/office/drawing/2014/main" xmlns="" id="{204EDFA2-6D60-5EB9-6815-A43E55511570}"/>
                </a:ext>
              </a:extLst>
            </p:cNvPr>
            <p:cNvCxnSpPr>
              <a:cxnSpLocks/>
            </p:cNvCxnSpPr>
            <p:nvPr/>
          </p:nvCxnSpPr>
          <p:spPr>
            <a:xfrm>
              <a:off x="8544141" y="4893711"/>
              <a:ext cx="0" cy="101544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Connettore 2 1057">
              <a:extLst>
                <a:ext uri="{FF2B5EF4-FFF2-40B4-BE49-F238E27FC236}">
                  <a16:creationId xmlns:a16="http://schemas.microsoft.com/office/drawing/2014/main" xmlns="" id="{7808BC18-C7F7-9F59-A6C2-E148B3331C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0042" y="5402309"/>
              <a:ext cx="349102" cy="35813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Connettore 2 1058">
              <a:extLst>
                <a:ext uri="{FF2B5EF4-FFF2-40B4-BE49-F238E27FC236}">
                  <a16:creationId xmlns:a16="http://schemas.microsoft.com/office/drawing/2014/main" xmlns="" id="{08A51A40-6C9D-9960-A830-58FE3B46B3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57215" y="5065883"/>
              <a:ext cx="381929" cy="32582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0" name="Gruppo 1059">
            <a:extLst>
              <a:ext uri="{FF2B5EF4-FFF2-40B4-BE49-F238E27FC236}">
                <a16:creationId xmlns:a16="http://schemas.microsoft.com/office/drawing/2014/main" xmlns="" id="{289F72E5-EF85-2793-20AF-472AC5EE62C9}"/>
              </a:ext>
            </a:extLst>
          </p:cNvPr>
          <p:cNvGrpSpPr/>
          <p:nvPr/>
        </p:nvGrpSpPr>
        <p:grpSpPr>
          <a:xfrm>
            <a:off x="4789254" y="3700700"/>
            <a:ext cx="612000" cy="612000"/>
            <a:chOff x="8043370" y="4893711"/>
            <a:chExt cx="1001542" cy="1015444"/>
          </a:xfrm>
        </p:grpSpPr>
        <p:cxnSp>
          <p:nvCxnSpPr>
            <p:cNvPr id="1061" name="Connettore 2 1060">
              <a:extLst>
                <a:ext uri="{FF2B5EF4-FFF2-40B4-BE49-F238E27FC236}">
                  <a16:creationId xmlns:a16="http://schemas.microsoft.com/office/drawing/2014/main" xmlns="" id="{8BDE26D8-C3AD-3F0A-A9EF-3E0B850B16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0130" y="5029978"/>
              <a:ext cx="336522" cy="36260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Connettore 2 1061">
              <a:extLst>
                <a:ext uri="{FF2B5EF4-FFF2-40B4-BE49-F238E27FC236}">
                  <a16:creationId xmlns:a16="http://schemas.microsoft.com/office/drawing/2014/main" xmlns="" id="{797D2383-2026-72BB-D1E6-07FB4A77A9E1}"/>
                </a:ext>
              </a:extLst>
            </p:cNvPr>
            <p:cNvCxnSpPr>
              <a:cxnSpLocks/>
            </p:cNvCxnSpPr>
            <p:nvPr/>
          </p:nvCxnSpPr>
          <p:spPr>
            <a:xfrm>
              <a:off x="8544141" y="5386184"/>
              <a:ext cx="354099" cy="37426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Connettore 2 1062">
              <a:extLst>
                <a:ext uri="{FF2B5EF4-FFF2-40B4-BE49-F238E27FC236}">
                  <a16:creationId xmlns:a16="http://schemas.microsoft.com/office/drawing/2014/main" xmlns="" id="{E1453886-020D-F22D-C008-AE5E0204B3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3370" y="5401433"/>
              <a:ext cx="507676" cy="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Connettore 2 1063">
              <a:extLst>
                <a:ext uri="{FF2B5EF4-FFF2-40B4-BE49-F238E27FC236}">
                  <a16:creationId xmlns:a16="http://schemas.microsoft.com/office/drawing/2014/main" xmlns="" id="{672F9953-97D5-AA7E-C4DA-360DC74D27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9144" y="4893711"/>
              <a:ext cx="4997" cy="50772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Connettore 2 1064">
              <a:extLst>
                <a:ext uri="{FF2B5EF4-FFF2-40B4-BE49-F238E27FC236}">
                  <a16:creationId xmlns:a16="http://schemas.microsoft.com/office/drawing/2014/main" xmlns="" id="{A335BFA5-3F00-8D69-5351-DF76F57FC301}"/>
                </a:ext>
              </a:extLst>
            </p:cNvPr>
            <p:cNvCxnSpPr>
              <a:cxnSpLocks/>
            </p:cNvCxnSpPr>
            <p:nvPr/>
          </p:nvCxnSpPr>
          <p:spPr>
            <a:xfrm>
              <a:off x="8541768" y="5392584"/>
              <a:ext cx="2373" cy="51657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Connettore 2 1065">
              <a:extLst>
                <a:ext uri="{FF2B5EF4-FFF2-40B4-BE49-F238E27FC236}">
                  <a16:creationId xmlns:a16="http://schemas.microsoft.com/office/drawing/2014/main" xmlns="" id="{C5FD497E-8D25-12A0-C604-8B711FE247F9}"/>
                </a:ext>
              </a:extLst>
            </p:cNvPr>
            <p:cNvCxnSpPr>
              <a:cxnSpLocks/>
            </p:cNvCxnSpPr>
            <p:nvPr/>
          </p:nvCxnSpPr>
          <p:spPr>
            <a:xfrm>
              <a:off x="8539144" y="5392584"/>
              <a:ext cx="505768" cy="884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Connettore diritto 1066">
              <a:extLst>
                <a:ext uri="{FF2B5EF4-FFF2-40B4-BE49-F238E27FC236}">
                  <a16:creationId xmlns:a16="http://schemas.microsoft.com/office/drawing/2014/main" xmlns="" id="{A272D224-040A-D44B-D424-15698522D09F}"/>
                </a:ext>
              </a:extLst>
            </p:cNvPr>
            <p:cNvCxnSpPr>
              <a:cxnSpLocks/>
            </p:cNvCxnSpPr>
            <p:nvPr/>
          </p:nvCxnSpPr>
          <p:spPr>
            <a:xfrm>
              <a:off x="8544141" y="4893711"/>
              <a:ext cx="0" cy="101544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Connettore 2 1067">
              <a:extLst>
                <a:ext uri="{FF2B5EF4-FFF2-40B4-BE49-F238E27FC236}">
                  <a16:creationId xmlns:a16="http://schemas.microsoft.com/office/drawing/2014/main" xmlns="" id="{EDCC545F-3995-3EA0-CB50-109A5469E8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0042" y="5402309"/>
              <a:ext cx="349102" cy="35813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Connettore 2 1068">
              <a:extLst>
                <a:ext uri="{FF2B5EF4-FFF2-40B4-BE49-F238E27FC236}">
                  <a16:creationId xmlns:a16="http://schemas.microsoft.com/office/drawing/2014/main" xmlns="" id="{784AAB28-154C-37D2-BEF9-A2F01304C9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57215" y="5065883"/>
              <a:ext cx="381929" cy="32582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4" name="Connettore 2 1073">
            <a:extLst>
              <a:ext uri="{FF2B5EF4-FFF2-40B4-BE49-F238E27FC236}">
                <a16:creationId xmlns:a16="http://schemas.microsoft.com/office/drawing/2014/main" xmlns="" id="{BCC2343F-9349-4BA0-379A-A2CADB5F32CE}"/>
              </a:ext>
            </a:extLst>
          </p:cNvPr>
          <p:cNvCxnSpPr>
            <a:cxnSpLocks/>
          </p:cNvCxnSpPr>
          <p:nvPr/>
        </p:nvCxnSpPr>
        <p:spPr>
          <a:xfrm flipH="1" flipV="1">
            <a:off x="3595501" y="3956601"/>
            <a:ext cx="400435" cy="2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5" name="Connettore 2 1074">
            <a:extLst>
              <a:ext uri="{FF2B5EF4-FFF2-40B4-BE49-F238E27FC236}">
                <a16:creationId xmlns:a16="http://schemas.microsoft.com/office/drawing/2014/main" xmlns="" id="{3AC412B8-0F9D-D041-F9C0-A9F0156A5BD5}"/>
              </a:ext>
            </a:extLst>
          </p:cNvPr>
          <p:cNvCxnSpPr>
            <a:cxnSpLocks/>
          </p:cNvCxnSpPr>
          <p:nvPr/>
        </p:nvCxnSpPr>
        <p:spPr>
          <a:xfrm flipH="1" flipV="1">
            <a:off x="3595501" y="4148814"/>
            <a:ext cx="400435" cy="2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Connettore 2 1075">
            <a:extLst>
              <a:ext uri="{FF2B5EF4-FFF2-40B4-BE49-F238E27FC236}">
                <a16:creationId xmlns:a16="http://schemas.microsoft.com/office/drawing/2014/main" xmlns="" id="{41048611-B915-6FC3-1123-A7ED29068AFA}"/>
              </a:ext>
            </a:extLst>
          </p:cNvPr>
          <p:cNvCxnSpPr>
            <a:cxnSpLocks/>
          </p:cNvCxnSpPr>
          <p:nvPr/>
        </p:nvCxnSpPr>
        <p:spPr>
          <a:xfrm flipH="1" flipV="1">
            <a:off x="3595501" y="4364838"/>
            <a:ext cx="400435" cy="2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Connettore 2 1076">
            <a:extLst>
              <a:ext uri="{FF2B5EF4-FFF2-40B4-BE49-F238E27FC236}">
                <a16:creationId xmlns:a16="http://schemas.microsoft.com/office/drawing/2014/main" xmlns="" id="{3646B46B-D2D8-F0B4-73F4-743CD743D8BB}"/>
              </a:ext>
            </a:extLst>
          </p:cNvPr>
          <p:cNvCxnSpPr>
            <a:cxnSpLocks/>
          </p:cNvCxnSpPr>
          <p:nvPr/>
        </p:nvCxnSpPr>
        <p:spPr>
          <a:xfrm flipH="1" flipV="1">
            <a:off x="3595501" y="4580862"/>
            <a:ext cx="400435" cy="2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Connettore 2 1077">
            <a:extLst>
              <a:ext uri="{FF2B5EF4-FFF2-40B4-BE49-F238E27FC236}">
                <a16:creationId xmlns:a16="http://schemas.microsoft.com/office/drawing/2014/main" xmlns="" id="{C292249E-6065-E112-8854-B0810B545FF0}"/>
              </a:ext>
            </a:extLst>
          </p:cNvPr>
          <p:cNvCxnSpPr>
            <a:cxnSpLocks/>
          </p:cNvCxnSpPr>
          <p:nvPr/>
        </p:nvCxnSpPr>
        <p:spPr>
          <a:xfrm flipH="1" flipV="1">
            <a:off x="3595501" y="4796886"/>
            <a:ext cx="400435" cy="2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9" name="Connettore 2 1078">
            <a:extLst>
              <a:ext uri="{FF2B5EF4-FFF2-40B4-BE49-F238E27FC236}">
                <a16:creationId xmlns:a16="http://schemas.microsoft.com/office/drawing/2014/main" xmlns="" id="{238BD693-C843-3528-29EA-8767579D0581}"/>
              </a:ext>
            </a:extLst>
          </p:cNvPr>
          <p:cNvCxnSpPr>
            <a:cxnSpLocks/>
          </p:cNvCxnSpPr>
          <p:nvPr/>
        </p:nvCxnSpPr>
        <p:spPr>
          <a:xfrm flipH="1" flipV="1">
            <a:off x="3595501" y="5012910"/>
            <a:ext cx="400435" cy="2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0" name="Connettore 2 1079">
            <a:extLst>
              <a:ext uri="{FF2B5EF4-FFF2-40B4-BE49-F238E27FC236}">
                <a16:creationId xmlns:a16="http://schemas.microsoft.com/office/drawing/2014/main" xmlns="" id="{EF113072-7D0A-E599-5826-1DE9614D0F0B}"/>
              </a:ext>
            </a:extLst>
          </p:cNvPr>
          <p:cNvCxnSpPr>
            <a:cxnSpLocks/>
          </p:cNvCxnSpPr>
          <p:nvPr/>
        </p:nvCxnSpPr>
        <p:spPr>
          <a:xfrm flipH="1" flipV="1">
            <a:off x="3595501" y="5228934"/>
            <a:ext cx="400435" cy="2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1" name="Connettore 2 1080">
            <a:extLst>
              <a:ext uri="{FF2B5EF4-FFF2-40B4-BE49-F238E27FC236}">
                <a16:creationId xmlns:a16="http://schemas.microsoft.com/office/drawing/2014/main" xmlns="" id="{34EA6345-34AF-A8D5-2A12-D59672A6061A}"/>
              </a:ext>
            </a:extLst>
          </p:cNvPr>
          <p:cNvCxnSpPr>
            <a:cxnSpLocks/>
          </p:cNvCxnSpPr>
          <p:nvPr/>
        </p:nvCxnSpPr>
        <p:spPr>
          <a:xfrm flipH="1" flipV="1">
            <a:off x="3595501" y="5444958"/>
            <a:ext cx="400435" cy="2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2" name="Connettore 2 1081">
            <a:extLst>
              <a:ext uri="{FF2B5EF4-FFF2-40B4-BE49-F238E27FC236}">
                <a16:creationId xmlns:a16="http://schemas.microsoft.com/office/drawing/2014/main" xmlns="" id="{668A67F3-7873-7873-AAF9-206C8D0505F1}"/>
              </a:ext>
            </a:extLst>
          </p:cNvPr>
          <p:cNvCxnSpPr>
            <a:cxnSpLocks/>
          </p:cNvCxnSpPr>
          <p:nvPr/>
        </p:nvCxnSpPr>
        <p:spPr>
          <a:xfrm flipH="1" flipV="1">
            <a:off x="3595501" y="5660982"/>
            <a:ext cx="400435" cy="2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3" name="Connettore 2 1082">
            <a:extLst>
              <a:ext uri="{FF2B5EF4-FFF2-40B4-BE49-F238E27FC236}">
                <a16:creationId xmlns:a16="http://schemas.microsoft.com/office/drawing/2014/main" xmlns="" id="{5BF27259-AD27-3BDE-F30F-3DB7EDB5236A}"/>
              </a:ext>
            </a:extLst>
          </p:cNvPr>
          <p:cNvCxnSpPr>
            <a:cxnSpLocks/>
          </p:cNvCxnSpPr>
          <p:nvPr/>
        </p:nvCxnSpPr>
        <p:spPr>
          <a:xfrm flipH="1" flipV="1">
            <a:off x="3595501" y="5877006"/>
            <a:ext cx="400435" cy="2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4" name="Connettore 2 1083">
            <a:extLst>
              <a:ext uri="{FF2B5EF4-FFF2-40B4-BE49-F238E27FC236}">
                <a16:creationId xmlns:a16="http://schemas.microsoft.com/office/drawing/2014/main" xmlns="" id="{9CEE3109-40F5-0D1A-BC1A-A37FADBB6EC1}"/>
              </a:ext>
            </a:extLst>
          </p:cNvPr>
          <p:cNvCxnSpPr>
            <a:cxnSpLocks/>
          </p:cNvCxnSpPr>
          <p:nvPr/>
        </p:nvCxnSpPr>
        <p:spPr>
          <a:xfrm flipH="1" flipV="1">
            <a:off x="3595501" y="6093030"/>
            <a:ext cx="400435" cy="2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Connettore 2 1084">
            <a:extLst>
              <a:ext uri="{FF2B5EF4-FFF2-40B4-BE49-F238E27FC236}">
                <a16:creationId xmlns:a16="http://schemas.microsoft.com/office/drawing/2014/main" xmlns="" id="{60E8B646-9395-3D44-E002-0FEB66580627}"/>
              </a:ext>
            </a:extLst>
          </p:cNvPr>
          <p:cNvCxnSpPr>
            <a:cxnSpLocks/>
          </p:cNvCxnSpPr>
          <p:nvPr/>
        </p:nvCxnSpPr>
        <p:spPr>
          <a:xfrm flipH="1" flipV="1">
            <a:off x="3595501" y="6309054"/>
            <a:ext cx="400435" cy="2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6" name="Freccia in giù 1085">
            <a:extLst>
              <a:ext uri="{FF2B5EF4-FFF2-40B4-BE49-F238E27FC236}">
                <a16:creationId xmlns:a16="http://schemas.microsoft.com/office/drawing/2014/main" xmlns="" id="{A4DA9405-F340-C929-C99F-58EC3851608A}"/>
              </a:ext>
            </a:extLst>
          </p:cNvPr>
          <p:cNvSpPr/>
          <p:nvPr/>
        </p:nvSpPr>
        <p:spPr>
          <a:xfrm rot="5400000">
            <a:off x="1295636" y="4683870"/>
            <a:ext cx="792088" cy="57606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it-IT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087" name="CasellaDiTesto 1086">
            <a:extLst>
              <a:ext uri="{FF2B5EF4-FFF2-40B4-BE49-F238E27FC236}">
                <a16:creationId xmlns:a16="http://schemas.microsoft.com/office/drawing/2014/main" xmlns="" id="{951AAD6A-9F58-D1DC-210E-E9E6D764E1C6}"/>
              </a:ext>
            </a:extLst>
          </p:cNvPr>
          <p:cNvSpPr txBox="1"/>
          <p:nvPr/>
        </p:nvSpPr>
        <p:spPr>
          <a:xfrm>
            <a:off x="2556594" y="6558759"/>
            <a:ext cx="2077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PMT or </a:t>
            </a:r>
            <a:r>
              <a:rPr lang="it-IT" sz="1400" dirty="0" err="1"/>
              <a:t>SiPM</a:t>
            </a:r>
            <a:r>
              <a:rPr lang="it-IT" sz="1400" dirty="0"/>
              <a:t> or APD or ….</a:t>
            </a:r>
          </a:p>
        </p:txBody>
      </p:sp>
      <p:sp>
        <p:nvSpPr>
          <p:cNvPr id="1088" name="CasellaDiTesto 7">
            <a:extLst>
              <a:ext uri="{FF2B5EF4-FFF2-40B4-BE49-F238E27FC236}">
                <a16:creationId xmlns:a16="http://schemas.microsoft.com/office/drawing/2014/main" xmlns="" id="{939C3C0D-D224-C996-2E24-9D58455F7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076" y="4726396"/>
            <a:ext cx="620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dirty="0"/>
              <a:t>Data</a:t>
            </a:r>
          </a:p>
        </p:txBody>
      </p:sp>
      <p:cxnSp>
        <p:nvCxnSpPr>
          <p:cNvPr id="1089" name="Connettore 2 1088">
            <a:extLst>
              <a:ext uri="{FF2B5EF4-FFF2-40B4-BE49-F238E27FC236}">
                <a16:creationId xmlns:a16="http://schemas.microsoft.com/office/drawing/2014/main" xmlns="" id="{C965D50B-14E0-3CC8-ACA9-F833C0DE6A15}"/>
              </a:ext>
            </a:extLst>
          </p:cNvPr>
          <p:cNvCxnSpPr>
            <a:cxnSpLocks/>
          </p:cNvCxnSpPr>
          <p:nvPr/>
        </p:nvCxnSpPr>
        <p:spPr>
          <a:xfrm flipH="1">
            <a:off x="4179443" y="3700700"/>
            <a:ext cx="204030" cy="2192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1" name="Connettore 2 1090">
            <a:extLst>
              <a:ext uri="{FF2B5EF4-FFF2-40B4-BE49-F238E27FC236}">
                <a16:creationId xmlns:a16="http://schemas.microsoft.com/office/drawing/2014/main" xmlns="" id="{50F99280-97E2-034B-9226-808902B39265}"/>
              </a:ext>
            </a:extLst>
          </p:cNvPr>
          <p:cNvCxnSpPr>
            <a:cxnSpLocks/>
          </p:cNvCxnSpPr>
          <p:nvPr/>
        </p:nvCxnSpPr>
        <p:spPr>
          <a:xfrm flipH="1">
            <a:off x="5297310" y="4796886"/>
            <a:ext cx="204030" cy="2192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2" name="Connettore 2 1091">
            <a:extLst>
              <a:ext uri="{FF2B5EF4-FFF2-40B4-BE49-F238E27FC236}">
                <a16:creationId xmlns:a16="http://schemas.microsoft.com/office/drawing/2014/main" xmlns="" id="{DA33010C-CC76-6D9F-909F-1E38F670843C}"/>
              </a:ext>
            </a:extLst>
          </p:cNvPr>
          <p:cNvCxnSpPr>
            <a:cxnSpLocks/>
          </p:cNvCxnSpPr>
          <p:nvPr/>
        </p:nvCxnSpPr>
        <p:spPr>
          <a:xfrm flipH="1" flipV="1">
            <a:off x="4424978" y="6206313"/>
            <a:ext cx="231347" cy="30326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5" name="Connettore diritto 1094">
            <a:extLst>
              <a:ext uri="{FF2B5EF4-FFF2-40B4-BE49-F238E27FC236}">
                <a16:creationId xmlns:a16="http://schemas.microsoft.com/office/drawing/2014/main" xmlns="" id="{F0203D6C-E40E-845F-45F1-C42D72BAEF8D}"/>
              </a:ext>
            </a:extLst>
          </p:cNvPr>
          <p:cNvCxnSpPr/>
          <p:nvPr/>
        </p:nvCxnSpPr>
        <p:spPr>
          <a:xfrm>
            <a:off x="4397661" y="3685502"/>
            <a:ext cx="163962" cy="26724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6" name="Connettore diritto 1095">
            <a:extLst>
              <a:ext uri="{FF2B5EF4-FFF2-40B4-BE49-F238E27FC236}">
                <a16:creationId xmlns:a16="http://schemas.microsoft.com/office/drawing/2014/main" xmlns="" id="{4217A950-6064-D8B6-D583-A8FDE82D91F3}"/>
              </a:ext>
            </a:extLst>
          </p:cNvPr>
          <p:cNvCxnSpPr/>
          <p:nvPr/>
        </p:nvCxnSpPr>
        <p:spPr>
          <a:xfrm>
            <a:off x="5343964" y="4540926"/>
            <a:ext cx="163962" cy="26724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7" name="Connettore diritto 1096">
            <a:extLst>
              <a:ext uri="{FF2B5EF4-FFF2-40B4-BE49-F238E27FC236}">
                <a16:creationId xmlns:a16="http://schemas.microsoft.com/office/drawing/2014/main" xmlns="" id="{3410E7FA-7971-6424-C709-03D11D93D80E}"/>
              </a:ext>
            </a:extLst>
          </p:cNvPr>
          <p:cNvCxnSpPr>
            <a:cxnSpLocks/>
          </p:cNvCxnSpPr>
          <p:nvPr/>
        </p:nvCxnSpPr>
        <p:spPr>
          <a:xfrm flipH="1">
            <a:off x="4686890" y="6251284"/>
            <a:ext cx="149276" cy="26721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81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F7B0099F-531D-B78C-CD77-6B917EF9A4CF}"/>
              </a:ext>
            </a:extLst>
          </p:cNvPr>
          <p:cNvSpPr txBox="1"/>
          <p:nvPr/>
        </p:nvSpPr>
        <p:spPr>
          <a:xfrm>
            <a:off x="179512" y="116632"/>
            <a:ext cx="6601423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Some general rules:</a:t>
            </a:r>
          </a:p>
          <a:p>
            <a:r>
              <a:rPr lang="it-IT" sz="1600" dirty="0"/>
              <a:t>	- </a:t>
            </a:r>
            <a:r>
              <a:rPr lang="it-IT" sz="1400" dirty="0"/>
              <a:t>The </a:t>
            </a:r>
            <a:r>
              <a:rPr lang="it-IT" sz="1400" dirty="0" err="1"/>
              <a:t>scintillator</a:t>
            </a:r>
            <a:r>
              <a:rPr lang="it-IT" sz="1400" dirty="0"/>
              <a:t> MUST be </a:t>
            </a:r>
            <a:r>
              <a:rPr lang="it-IT" sz="1400" dirty="0" err="1"/>
              <a:t>transparent</a:t>
            </a:r>
            <a:r>
              <a:rPr lang="it-IT" sz="1400" dirty="0"/>
              <a:t> to </a:t>
            </a:r>
            <a:r>
              <a:rPr lang="it-IT" sz="1400" dirty="0" err="1"/>
              <a:t>its</a:t>
            </a:r>
            <a:r>
              <a:rPr lang="it-IT" sz="1400" dirty="0"/>
              <a:t> </a:t>
            </a:r>
            <a:r>
              <a:rPr lang="it-IT" sz="1400" dirty="0" err="1"/>
              <a:t>scintillation</a:t>
            </a:r>
            <a:r>
              <a:rPr lang="it-IT" sz="1400" dirty="0"/>
              <a:t> light</a:t>
            </a:r>
          </a:p>
          <a:p>
            <a:r>
              <a:rPr lang="it-IT" sz="1400" dirty="0"/>
              <a:t>		- </a:t>
            </a:r>
            <a:r>
              <a:rPr lang="it-IT" sz="1400" dirty="0" err="1"/>
              <a:t>Otherwise</a:t>
            </a:r>
            <a:r>
              <a:rPr lang="it-IT" sz="1400" dirty="0"/>
              <a:t> the </a:t>
            </a:r>
            <a:r>
              <a:rPr lang="it-IT" sz="1400" dirty="0" err="1"/>
              <a:t>scintillator</a:t>
            </a:r>
            <a:r>
              <a:rPr lang="it-IT" sz="1400" dirty="0"/>
              <a:t> MUST be small in volume.</a:t>
            </a:r>
          </a:p>
          <a:p>
            <a:r>
              <a:rPr lang="it-IT" sz="1400" dirty="0"/>
              <a:t>		- </a:t>
            </a:r>
            <a:r>
              <a:rPr lang="it-IT" sz="1400" dirty="0" err="1"/>
              <a:t>Otherwise</a:t>
            </a:r>
            <a:r>
              <a:rPr lang="it-IT" sz="1400" dirty="0"/>
              <a:t> the </a:t>
            </a:r>
            <a:r>
              <a:rPr lang="it-IT" sz="1400" dirty="0" err="1"/>
              <a:t>response</a:t>
            </a:r>
            <a:r>
              <a:rPr lang="it-IT" sz="1400" dirty="0"/>
              <a:t> of the </a:t>
            </a:r>
            <a:r>
              <a:rPr lang="it-IT" sz="1400" dirty="0" err="1"/>
              <a:t>scintillator</a:t>
            </a:r>
            <a:r>
              <a:rPr lang="it-IT" sz="1400" dirty="0"/>
              <a:t> </a:t>
            </a:r>
            <a:r>
              <a:rPr lang="it-IT" sz="1400" dirty="0" err="1"/>
              <a:t>will</a:t>
            </a:r>
            <a:r>
              <a:rPr lang="it-IT" sz="1400" dirty="0"/>
              <a:t> </a:t>
            </a:r>
            <a:r>
              <a:rPr lang="it-IT" sz="1400" dirty="0" err="1"/>
              <a:t>depend</a:t>
            </a:r>
            <a:r>
              <a:rPr lang="it-IT" sz="1400" dirty="0"/>
              <a:t> on the </a:t>
            </a:r>
          </a:p>
          <a:p>
            <a:r>
              <a:rPr lang="it-IT" sz="1400" dirty="0"/>
              <a:t>			position of interaction of the </a:t>
            </a:r>
            <a:r>
              <a:rPr lang="it-IT" sz="1400" dirty="0" err="1"/>
              <a:t>radiation</a:t>
            </a:r>
            <a:r>
              <a:rPr lang="it-IT" sz="1400" dirty="0"/>
              <a:t>.</a:t>
            </a:r>
          </a:p>
          <a:p>
            <a:pPr>
              <a:lnSpc>
                <a:spcPct val="50000"/>
              </a:lnSpc>
            </a:pPr>
            <a:endParaRPr lang="it-IT" sz="1400" dirty="0"/>
          </a:p>
          <a:p>
            <a:pPr>
              <a:lnSpc>
                <a:spcPct val="50000"/>
              </a:lnSpc>
            </a:pPr>
            <a:endParaRPr lang="it-IT" sz="14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pPr>
              <a:lnSpc>
                <a:spcPct val="50000"/>
              </a:lnSpc>
            </a:pPr>
            <a:r>
              <a:rPr lang="it-IT" sz="1600" dirty="0"/>
              <a:t>		</a:t>
            </a:r>
            <a:r>
              <a:rPr lang="it-IT" sz="1600" dirty="0" err="1"/>
              <a:t>Organic</a:t>
            </a:r>
            <a:r>
              <a:rPr lang="it-IT" sz="1600" dirty="0"/>
              <a:t> </a:t>
            </a:r>
            <a:r>
              <a:rPr lang="it-IT" sz="1600" dirty="0" err="1"/>
              <a:t>scintillators</a:t>
            </a:r>
            <a:endParaRPr lang="it-IT" sz="1600" dirty="0"/>
          </a:p>
          <a:p>
            <a:pPr>
              <a:lnSpc>
                <a:spcPct val="50000"/>
              </a:lnSpc>
            </a:pPr>
            <a:endParaRPr lang="it-IT" sz="1600" dirty="0"/>
          </a:p>
          <a:p>
            <a:r>
              <a:rPr lang="it-IT" sz="1600" dirty="0"/>
              <a:t>		</a:t>
            </a:r>
            <a:r>
              <a:rPr lang="it-IT" sz="1600" dirty="0" err="1"/>
              <a:t>Inorganic</a:t>
            </a:r>
            <a:r>
              <a:rPr lang="it-IT" sz="1600" dirty="0"/>
              <a:t> </a:t>
            </a:r>
            <a:r>
              <a:rPr lang="it-IT" sz="1600" dirty="0" err="1"/>
              <a:t>scintillators</a:t>
            </a:r>
            <a:endParaRPr lang="it-IT" sz="1600" dirty="0"/>
          </a:p>
          <a:p>
            <a:pPr lvl="4"/>
            <a:r>
              <a:rPr lang="it-IT" sz="1600" dirty="0"/>
              <a:t>	- Doping technique</a:t>
            </a:r>
          </a:p>
          <a:p>
            <a:endParaRPr lang="it-IT" sz="1600" dirty="0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xmlns="" id="{7223E011-56CC-1192-9787-4ADEE8D50DCB}"/>
              </a:ext>
            </a:extLst>
          </p:cNvPr>
          <p:cNvCxnSpPr>
            <a:cxnSpLocks/>
          </p:cNvCxnSpPr>
          <p:nvPr/>
        </p:nvCxnSpPr>
        <p:spPr>
          <a:xfrm>
            <a:off x="1259632" y="3645024"/>
            <a:ext cx="19442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xmlns="" id="{65C4DC3A-C297-B61E-E858-9994BAE6A6B7}"/>
              </a:ext>
            </a:extLst>
          </p:cNvPr>
          <p:cNvCxnSpPr>
            <a:cxnSpLocks/>
          </p:cNvCxnSpPr>
          <p:nvPr/>
        </p:nvCxnSpPr>
        <p:spPr>
          <a:xfrm>
            <a:off x="1259632" y="1772816"/>
            <a:ext cx="1512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xmlns="" id="{483E469C-7321-8A0F-D960-C61B1C64B825}"/>
              </a:ext>
            </a:extLst>
          </p:cNvPr>
          <p:cNvCxnSpPr>
            <a:cxnSpLocks/>
          </p:cNvCxnSpPr>
          <p:nvPr/>
        </p:nvCxnSpPr>
        <p:spPr>
          <a:xfrm>
            <a:off x="1259632" y="2924944"/>
            <a:ext cx="2808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xmlns="" id="{B0FA74BA-E2C2-6326-8EF9-5381C7C8CCE1}"/>
              </a:ext>
            </a:extLst>
          </p:cNvPr>
          <p:cNvCxnSpPr>
            <a:cxnSpLocks/>
          </p:cNvCxnSpPr>
          <p:nvPr/>
        </p:nvCxnSpPr>
        <p:spPr>
          <a:xfrm>
            <a:off x="1272106" y="3501008"/>
            <a:ext cx="38759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4">
            <a:extLst>
              <a:ext uri="{FF2B5EF4-FFF2-40B4-BE49-F238E27FC236}">
                <a16:creationId xmlns:a16="http://schemas.microsoft.com/office/drawing/2014/main" xmlns="" id="{D2F25E8F-7B32-1F64-0DCC-E580DF14A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925" t="18289" r="27546" b="18254"/>
          <a:stretch/>
        </p:blipFill>
        <p:spPr bwMode="auto">
          <a:xfrm>
            <a:off x="1691680" y="1471848"/>
            <a:ext cx="3240360" cy="242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82ADED8-E28A-3DDD-E426-84D67E636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0000" r="20000"/>
          <a:stretch>
            <a:fillRect/>
          </a:stretch>
        </p:blipFill>
        <p:spPr bwMode="auto">
          <a:xfrm>
            <a:off x="4980678" y="3284984"/>
            <a:ext cx="475253" cy="594066"/>
          </a:xfrm>
          <a:prstGeom prst="rect">
            <a:avLst/>
          </a:prstGeom>
          <a:noFill/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CB925D2D-DB43-CE63-DBA3-9E9C79E51341}"/>
              </a:ext>
            </a:extLst>
          </p:cNvPr>
          <p:cNvSpPr txBox="1"/>
          <p:nvPr/>
        </p:nvSpPr>
        <p:spPr>
          <a:xfrm>
            <a:off x="755576" y="1612533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20 cm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xmlns="" id="{3AA3C2B4-4B0A-12E4-7F34-4E6DD88F5192}"/>
              </a:ext>
            </a:extLst>
          </p:cNvPr>
          <p:cNvSpPr txBox="1"/>
          <p:nvPr/>
        </p:nvSpPr>
        <p:spPr>
          <a:xfrm>
            <a:off x="784479" y="2762288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8 cm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91119B35-9541-7D64-612D-634A3D7A6A5B}"/>
              </a:ext>
            </a:extLst>
          </p:cNvPr>
          <p:cNvSpPr txBox="1"/>
          <p:nvPr/>
        </p:nvSpPr>
        <p:spPr>
          <a:xfrm>
            <a:off x="827584" y="3356992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 cm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xmlns="" id="{925B64CD-2FAD-13BE-2B6E-FC82D8184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6988" t="4247" r="23552" b="32046"/>
          <a:stretch>
            <a:fillRect/>
          </a:stretch>
        </p:blipFill>
        <p:spPr bwMode="auto">
          <a:xfrm>
            <a:off x="6824358" y="116632"/>
            <a:ext cx="100811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A5866411-B397-C955-9DEA-0C9C6CA6C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74280" y="116632"/>
            <a:ext cx="109955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833FE20B-DC38-8919-9BC5-4021306E3BAF}"/>
              </a:ext>
            </a:extLst>
          </p:cNvPr>
          <p:cNvSpPr txBox="1"/>
          <p:nvPr/>
        </p:nvSpPr>
        <p:spPr>
          <a:xfrm>
            <a:off x="7036334" y="1169698"/>
            <a:ext cx="7159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CeBr</a:t>
            </a:r>
            <a:r>
              <a:rPr lang="it-IT" sz="1600" baseline="-25000" dirty="0"/>
              <a:t>3</a:t>
            </a:r>
            <a:endParaRPr lang="en-GB" sz="1600" baseline="-25000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xmlns="" id="{4E64C92C-F1AF-06A6-B9F0-0C51076F6E59}"/>
              </a:ext>
            </a:extLst>
          </p:cNvPr>
          <p:cNvSpPr txBox="1"/>
          <p:nvPr/>
        </p:nvSpPr>
        <p:spPr>
          <a:xfrm>
            <a:off x="8135079" y="1178989"/>
            <a:ext cx="7331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CLYC</a:t>
            </a:r>
            <a:endParaRPr lang="en-GB" sz="1600" dirty="0"/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xmlns="" id="{C4B14C18-F5DE-1652-D2EC-D8834EC6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8733" t="32358" r="25634" b="16977"/>
          <a:stretch>
            <a:fillRect/>
          </a:stretch>
        </p:blipFill>
        <p:spPr bwMode="auto">
          <a:xfrm>
            <a:off x="6836472" y="1467021"/>
            <a:ext cx="1008112" cy="1224135"/>
          </a:xfrm>
          <a:prstGeom prst="rect">
            <a:avLst/>
          </a:prstGeom>
          <a:noFill/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xmlns="" id="{8D085A8A-C9E7-8CB7-63CB-D2B25C7E1427}"/>
              </a:ext>
            </a:extLst>
          </p:cNvPr>
          <p:cNvSpPr txBox="1"/>
          <p:nvPr/>
        </p:nvSpPr>
        <p:spPr>
          <a:xfrm>
            <a:off x="6908480" y="2712643"/>
            <a:ext cx="813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CLLBC</a:t>
            </a:r>
            <a:endParaRPr lang="en-GB" sz="1600" dirty="0"/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83D5C3B-A171-BA24-5105-78905398F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0648" r="34229" b="61915"/>
          <a:stretch>
            <a:fillRect/>
          </a:stretch>
        </p:blipFill>
        <p:spPr bwMode="auto">
          <a:xfrm>
            <a:off x="8002048" y="1451074"/>
            <a:ext cx="1008111" cy="129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xmlns="" id="{8613BB8A-F768-09C5-F90F-AD5E8DEFC68E}"/>
              </a:ext>
            </a:extLst>
          </p:cNvPr>
          <p:cNvSpPr txBox="1"/>
          <p:nvPr/>
        </p:nvSpPr>
        <p:spPr>
          <a:xfrm>
            <a:off x="8061171" y="2691157"/>
            <a:ext cx="7331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TLYC</a:t>
            </a:r>
            <a:endParaRPr lang="en-GB" sz="1600" dirty="0"/>
          </a:p>
        </p:txBody>
      </p:sp>
      <p:pic>
        <p:nvPicPr>
          <p:cNvPr id="42" name="Immagine 41" descr="Immagine che contiene Blu elettrico, Blu cobalto, Blu intenso, schermata&#10;&#10;Descrizione generata automaticamente">
            <a:extLst>
              <a:ext uri="{FF2B5EF4-FFF2-40B4-BE49-F238E27FC236}">
                <a16:creationId xmlns:a16="http://schemas.microsoft.com/office/drawing/2014/main" xmlns="" id="{90D8D837-F415-B1DA-74C7-C3F2EAC05D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48397"/>
          <a:stretch/>
        </p:blipFill>
        <p:spPr>
          <a:xfrm>
            <a:off x="6444208" y="2980377"/>
            <a:ext cx="2984552" cy="1194853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xmlns="" id="{9B345E0D-C86E-FDAD-BB88-095B16C68D83}"/>
              </a:ext>
            </a:extLst>
          </p:cNvPr>
          <p:cNvSpPr txBox="1"/>
          <p:nvPr/>
        </p:nvSpPr>
        <p:spPr>
          <a:xfrm>
            <a:off x="6770733" y="4224811"/>
            <a:ext cx="2233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Organic</a:t>
            </a:r>
            <a:r>
              <a:rPr lang="it-IT" sz="1600" dirty="0"/>
              <a:t> Glass </a:t>
            </a:r>
            <a:r>
              <a:rPr lang="it-IT" sz="1600" dirty="0" err="1"/>
              <a:t>Scintillator</a:t>
            </a:r>
            <a:endParaRPr lang="it-IT" sz="1600" dirty="0"/>
          </a:p>
        </p:txBody>
      </p:sp>
      <p:pic>
        <p:nvPicPr>
          <p:cNvPr id="50" name="Immagine 49" descr="Immagine che contiene edificio, cupola, interno, tetto&#10;&#10;Descrizione generata automaticamente">
            <a:extLst>
              <a:ext uri="{FF2B5EF4-FFF2-40B4-BE49-F238E27FC236}">
                <a16:creationId xmlns:a16="http://schemas.microsoft.com/office/drawing/2014/main" xmlns="" id="{39ECE4B1-488F-4862-386C-BAD802C68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653136"/>
            <a:ext cx="2021960" cy="1136992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xmlns="" id="{1289FB12-028B-80E7-4277-DF0142E751FE}"/>
              </a:ext>
            </a:extLst>
          </p:cNvPr>
          <p:cNvSpPr txBox="1"/>
          <p:nvPr/>
        </p:nvSpPr>
        <p:spPr>
          <a:xfrm>
            <a:off x="7127320" y="5790128"/>
            <a:ext cx="1618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Liquid </a:t>
            </a:r>
            <a:r>
              <a:rPr lang="it-IT" sz="1600" dirty="0" err="1"/>
              <a:t>Scintillator</a:t>
            </a:r>
            <a:endParaRPr lang="it-IT" sz="1600"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xmlns="" id="{C75A3F35-5815-D6BD-05A2-AEAC65B16B71}"/>
              </a:ext>
            </a:extLst>
          </p:cNvPr>
          <p:cNvSpPr txBox="1"/>
          <p:nvPr/>
        </p:nvSpPr>
        <p:spPr>
          <a:xfrm>
            <a:off x="827584" y="3495491"/>
            <a:ext cx="451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zero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C10EC6A-E3C0-B55E-0F2E-29E3816B0DDA}"/>
              </a:ext>
            </a:extLst>
          </p:cNvPr>
          <p:cNvSpPr txBox="1"/>
          <p:nvPr/>
        </p:nvSpPr>
        <p:spPr>
          <a:xfrm>
            <a:off x="179512" y="5876414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It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important</a:t>
            </a:r>
            <a:r>
              <a:rPr lang="it-IT" sz="1600" dirty="0"/>
              <a:t> to </a:t>
            </a:r>
            <a:r>
              <a:rPr lang="it-IT" sz="1600" dirty="0" err="1"/>
              <a:t>remind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scintillators</a:t>
            </a:r>
            <a:r>
              <a:rPr lang="it-IT" sz="1600" dirty="0"/>
              <a:t> produce light </a:t>
            </a:r>
            <a:r>
              <a:rPr lang="it-IT" sz="1600" dirty="0" err="1"/>
              <a:t>whether</a:t>
            </a:r>
            <a:r>
              <a:rPr lang="it-IT" sz="1600" dirty="0"/>
              <a:t> or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they</a:t>
            </a:r>
            <a:r>
              <a:rPr lang="it-IT" sz="1600" dirty="0"/>
              <a:t> are </a:t>
            </a:r>
            <a:r>
              <a:rPr lang="it-IT" sz="1600" dirty="0" err="1"/>
              <a:t>used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detectors. In </a:t>
            </a:r>
            <a:r>
              <a:rPr lang="it-IT" sz="1600" dirty="0" err="1"/>
              <a:t>other</a:t>
            </a:r>
            <a:r>
              <a:rPr lang="it-IT" sz="1600" dirty="0"/>
              <a:t> words to produce </a:t>
            </a:r>
            <a:r>
              <a:rPr lang="it-IT" sz="1600" dirty="0" err="1"/>
              <a:t>scintillation</a:t>
            </a:r>
            <a:r>
              <a:rPr lang="it-IT" sz="1600" dirty="0"/>
              <a:t> light no </a:t>
            </a:r>
            <a:r>
              <a:rPr lang="it-IT" sz="1600" dirty="0" err="1"/>
              <a:t>particular</a:t>
            </a:r>
            <a:r>
              <a:rPr lang="it-IT" sz="1600" dirty="0"/>
              <a:t> </a:t>
            </a:r>
            <a:r>
              <a:rPr lang="it-IT" sz="1600" dirty="0" err="1"/>
              <a:t>process</a:t>
            </a:r>
            <a:r>
              <a:rPr lang="it-IT" sz="1600" dirty="0"/>
              <a:t>, treatment or </a:t>
            </a:r>
            <a:r>
              <a:rPr lang="it-IT" sz="1600" dirty="0" err="1"/>
              <a:t>applied</a:t>
            </a:r>
            <a:r>
              <a:rPr lang="it-IT" sz="1600" dirty="0"/>
              <a:t> power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needed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9932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8">
            <a:extLst>
              <a:ext uri="{FF2B5EF4-FFF2-40B4-BE49-F238E27FC236}">
                <a16:creationId xmlns:a16="http://schemas.microsoft.com/office/drawing/2014/main" xmlns="" id="{16D56D98-A186-D0E9-F020-DB1E5F0E6A0D}"/>
              </a:ext>
            </a:extLst>
          </p:cNvPr>
          <p:cNvGrpSpPr>
            <a:grpSpLocks/>
          </p:cNvGrpSpPr>
          <p:nvPr/>
        </p:nvGrpSpPr>
        <p:grpSpPr bwMode="auto">
          <a:xfrm>
            <a:off x="755576" y="1052736"/>
            <a:ext cx="3600400" cy="3312368"/>
            <a:chOff x="3120" y="864"/>
            <a:chExt cx="2256" cy="2592"/>
          </a:xfrm>
        </p:grpSpPr>
        <p:sp>
          <p:nvSpPr>
            <p:cNvPr id="25" name="Rectangle 7">
              <a:extLst>
                <a:ext uri="{FF2B5EF4-FFF2-40B4-BE49-F238E27FC236}">
                  <a16:creationId xmlns:a16="http://schemas.microsoft.com/office/drawing/2014/main" xmlns="" id="{6D877C49-F849-128F-BD65-75195DFA6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864"/>
              <a:ext cx="2256" cy="25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26" name="Picture 5" descr="fig5-1">
              <a:extLst>
                <a:ext uri="{FF2B5EF4-FFF2-40B4-BE49-F238E27FC236}">
                  <a16:creationId xmlns:a16="http://schemas.microsoft.com/office/drawing/2014/main" xmlns="" id="{E54B01DD-7A74-181C-E1A3-518711AF7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11813" t="3891"/>
            <a:stretch>
              <a:fillRect/>
            </a:stretch>
          </p:blipFill>
          <p:spPr bwMode="auto">
            <a:xfrm rot="-60000">
              <a:off x="3167" y="959"/>
              <a:ext cx="2150" cy="2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" name="Group 9">
            <a:extLst>
              <a:ext uri="{FF2B5EF4-FFF2-40B4-BE49-F238E27FC236}">
                <a16:creationId xmlns:a16="http://schemas.microsoft.com/office/drawing/2014/main" xmlns="" id="{D98243E8-CFD5-89E7-00F5-C1EB24318DEB}"/>
              </a:ext>
            </a:extLst>
          </p:cNvPr>
          <p:cNvGrpSpPr>
            <a:grpSpLocks/>
          </p:cNvGrpSpPr>
          <p:nvPr/>
        </p:nvGrpSpPr>
        <p:grpSpPr bwMode="auto">
          <a:xfrm>
            <a:off x="4514900" y="1037706"/>
            <a:ext cx="3600400" cy="2068542"/>
            <a:chOff x="2160" y="864"/>
            <a:chExt cx="3264" cy="2160"/>
          </a:xfrm>
        </p:grpSpPr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xmlns="" id="{5403DCD2-D9DA-2DC1-35F6-5284AB178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864"/>
              <a:ext cx="3264" cy="21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29" name="Picture 4" descr="fig5-2">
              <a:extLst>
                <a:ext uri="{FF2B5EF4-FFF2-40B4-BE49-F238E27FC236}">
                  <a16:creationId xmlns:a16="http://schemas.microsoft.com/office/drawing/2014/main" xmlns="" id="{A92F3938-FD36-0DAE-AF09-8CADF2096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19588"/>
            <a:stretch>
              <a:fillRect/>
            </a:stretch>
          </p:blipFill>
          <p:spPr bwMode="auto">
            <a:xfrm>
              <a:off x="2208" y="912"/>
              <a:ext cx="3168" cy="2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42C62CCE-0B37-CAAE-F2EB-F66DEB18A86A}"/>
              </a:ext>
            </a:extLst>
          </p:cNvPr>
          <p:cNvSpPr txBox="1"/>
          <p:nvPr/>
        </p:nvSpPr>
        <p:spPr>
          <a:xfrm>
            <a:off x="3563888" y="140731"/>
            <a:ext cx="3064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Organic</a:t>
            </a:r>
            <a:r>
              <a:rPr lang="it-IT" sz="2800" dirty="0"/>
              <a:t> </a:t>
            </a:r>
            <a:r>
              <a:rPr lang="it-IT" sz="2800" dirty="0" err="1"/>
              <a:t>Scintillators</a:t>
            </a:r>
            <a:endParaRPr lang="it-IT" sz="2800" dirty="0"/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xmlns="" id="{42BB6647-2C0F-F0F5-F4F1-BF0C043FFF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665" y="1516976"/>
            <a:ext cx="304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7" name="Line 17">
            <a:extLst>
              <a:ext uri="{FF2B5EF4-FFF2-40B4-BE49-F238E27FC236}">
                <a16:creationId xmlns:a16="http://schemas.microsoft.com/office/drawing/2014/main" xmlns="" id="{87EA662A-DA99-484C-23FB-379C834E09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249" y="2071977"/>
            <a:ext cx="304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8" name="Line 18">
            <a:extLst>
              <a:ext uri="{FF2B5EF4-FFF2-40B4-BE49-F238E27FC236}">
                <a16:creationId xmlns:a16="http://schemas.microsoft.com/office/drawing/2014/main" xmlns="" id="{98016B4A-A0C7-BD37-AF6C-675331C83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665" y="2852936"/>
            <a:ext cx="304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9" name="Line 19">
            <a:extLst>
              <a:ext uri="{FF2B5EF4-FFF2-40B4-BE49-F238E27FC236}">
                <a16:creationId xmlns:a16="http://schemas.microsoft.com/office/drawing/2014/main" xmlns="" id="{00C1E81F-592C-A744-3791-84F861E1AF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195" y="1516976"/>
            <a:ext cx="17470" cy="4360287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0" name="Line 20">
            <a:extLst>
              <a:ext uri="{FF2B5EF4-FFF2-40B4-BE49-F238E27FC236}">
                <a16:creationId xmlns:a16="http://schemas.microsoft.com/office/drawing/2014/main" xmlns="" id="{9D912944-6B96-8F4D-75BD-BD22DB5BCD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195" y="5877272"/>
            <a:ext cx="3810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1" name="Line 18">
            <a:extLst>
              <a:ext uri="{FF2B5EF4-FFF2-40B4-BE49-F238E27FC236}">
                <a16:creationId xmlns:a16="http://schemas.microsoft.com/office/drawing/2014/main" xmlns="" id="{3695B76E-0D22-433A-E228-C7C08EE61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665" y="4149080"/>
            <a:ext cx="304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xmlns="" id="{2153FE4B-5853-BE20-7E02-C4ADFB78C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195" y="5683900"/>
            <a:ext cx="29944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it-IT" sz="1600" baseline="0" dirty="0">
                <a:solidFill>
                  <a:srgbClr val="FF0000"/>
                </a:solidFill>
              </a:rPr>
              <a:t> </a:t>
            </a:r>
            <a:r>
              <a:rPr lang="it-IT" sz="1600" baseline="0" dirty="0" err="1">
                <a:solidFill>
                  <a:srgbClr val="FF0000"/>
                </a:solidFill>
              </a:rPr>
              <a:t>electronics</a:t>
            </a:r>
            <a:r>
              <a:rPr lang="it-IT" sz="1600" baseline="0" dirty="0">
                <a:solidFill>
                  <a:srgbClr val="FF0000"/>
                </a:solidFill>
              </a:rPr>
              <a:t> </a:t>
            </a:r>
            <a:r>
              <a:rPr lang="it-IT" sz="1600" baseline="0" dirty="0" err="1">
                <a:solidFill>
                  <a:srgbClr val="FF0000"/>
                </a:solidFill>
              </a:rPr>
              <a:t>structures</a:t>
            </a:r>
            <a:r>
              <a:rPr lang="it-IT" sz="1600" baseline="0" dirty="0">
                <a:solidFill>
                  <a:srgbClr val="FF0000"/>
                </a:solidFill>
              </a:rPr>
              <a:t> (</a:t>
            </a:r>
            <a:r>
              <a:rPr lang="en-US" sz="1600" baseline="0" dirty="0">
                <a:solidFill>
                  <a:srgbClr val="FF0000"/>
                </a:solidFill>
              </a:rPr>
              <a:t>~ 3-4 eV)</a:t>
            </a:r>
          </a:p>
        </p:txBody>
      </p:sp>
      <p:sp>
        <p:nvSpPr>
          <p:cNvPr id="43" name="Parentesi graffa aperta 42">
            <a:extLst>
              <a:ext uri="{FF2B5EF4-FFF2-40B4-BE49-F238E27FC236}">
                <a16:creationId xmlns:a16="http://schemas.microsoft.com/office/drawing/2014/main" xmlns="" id="{E6B327FA-0CBA-5D04-27EA-7A47CDB98C60}"/>
              </a:ext>
            </a:extLst>
          </p:cNvPr>
          <p:cNvSpPr/>
          <p:nvPr/>
        </p:nvSpPr>
        <p:spPr>
          <a:xfrm>
            <a:off x="1091808" y="3697119"/>
            <a:ext cx="72008" cy="451961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Parentesi graffa aperta 43">
            <a:extLst>
              <a:ext uri="{FF2B5EF4-FFF2-40B4-BE49-F238E27FC236}">
                <a16:creationId xmlns:a16="http://schemas.microsoft.com/office/drawing/2014/main" xmlns="" id="{937085C9-54ED-E532-5E05-8B00EDAAD34E}"/>
              </a:ext>
            </a:extLst>
          </p:cNvPr>
          <p:cNvSpPr/>
          <p:nvPr/>
        </p:nvSpPr>
        <p:spPr>
          <a:xfrm>
            <a:off x="1091808" y="2400975"/>
            <a:ext cx="72008" cy="451961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Parentesi graffa aperta 44">
            <a:extLst>
              <a:ext uri="{FF2B5EF4-FFF2-40B4-BE49-F238E27FC236}">
                <a16:creationId xmlns:a16="http://schemas.microsoft.com/office/drawing/2014/main" xmlns="" id="{BF896C7B-8AE1-5C15-49D6-2674E9CAA2AA}"/>
              </a:ext>
            </a:extLst>
          </p:cNvPr>
          <p:cNvSpPr/>
          <p:nvPr/>
        </p:nvSpPr>
        <p:spPr>
          <a:xfrm>
            <a:off x="1075960" y="1914796"/>
            <a:ext cx="72008" cy="205377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Parentesi graffa aperta 48">
            <a:extLst>
              <a:ext uri="{FF2B5EF4-FFF2-40B4-BE49-F238E27FC236}">
                <a16:creationId xmlns:a16="http://schemas.microsoft.com/office/drawing/2014/main" xmlns="" id="{2A394C1C-820D-869D-5AD7-A332A2D90CBD}"/>
              </a:ext>
            </a:extLst>
          </p:cNvPr>
          <p:cNvSpPr/>
          <p:nvPr/>
        </p:nvSpPr>
        <p:spPr>
          <a:xfrm>
            <a:off x="852191" y="4558476"/>
            <a:ext cx="72008" cy="451961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xmlns="" id="{AB196C3D-97F1-902A-C71E-35392507C7D1}"/>
              </a:ext>
            </a:extLst>
          </p:cNvPr>
          <p:cNvSpPr txBox="1"/>
          <p:nvPr/>
        </p:nvSpPr>
        <p:spPr>
          <a:xfrm>
            <a:off x="4091706" y="3944296"/>
            <a:ext cx="140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3">
                    <a:lumMod val="75000"/>
                  </a:schemeClr>
                </a:solidFill>
              </a:rPr>
              <a:t>Ground state</a:t>
            </a:r>
          </a:p>
        </p:txBody>
      </p: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xmlns="" id="{A8D78767-AB2D-1EDE-E054-B3EBC2866020}"/>
              </a:ext>
            </a:extLst>
          </p:cNvPr>
          <p:cNvCxnSpPr>
            <a:cxnSpLocks/>
          </p:cNvCxnSpPr>
          <p:nvPr/>
        </p:nvCxnSpPr>
        <p:spPr>
          <a:xfrm>
            <a:off x="1267067" y="4149080"/>
            <a:ext cx="2800877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xmlns="" id="{9584B610-EFA8-8959-6B02-467DB1DCE9F2}"/>
              </a:ext>
            </a:extLst>
          </p:cNvPr>
          <p:cNvCxnSpPr>
            <a:cxnSpLocks/>
          </p:cNvCxnSpPr>
          <p:nvPr/>
        </p:nvCxnSpPr>
        <p:spPr>
          <a:xfrm>
            <a:off x="2483768" y="2809833"/>
            <a:ext cx="0" cy="13392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xmlns="" id="{8435297B-ED01-9C8D-1762-18AA899349E7}"/>
              </a:ext>
            </a:extLst>
          </p:cNvPr>
          <p:cNvCxnSpPr>
            <a:cxnSpLocks/>
          </p:cNvCxnSpPr>
          <p:nvPr/>
        </p:nvCxnSpPr>
        <p:spPr>
          <a:xfrm>
            <a:off x="2555776" y="2809833"/>
            <a:ext cx="0" cy="11952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xmlns="" id="{66A3F26F-F914-D7AD-1205-AE419EE5C070}"/>
              </a:ext>
            </a:extLst>
          </p:cNvPr>
          <p:cNvCxnSpPr>
            <a:cxnSpLocks/>
          </p:cNvCxnSpPr>
          <p:nvPr/>
        </p:nvCxnSpPr>
        <p:spPr>
          <a:xfrm flipH="1">
            <a:off x="2662059" y="2809833"/>
            <a:ext cx="8904" cy="11132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xmlns="" id="{CB679B1C-2DC2-D9D1-3A7B-62B74FC954F5}"/>
              </a:ext>
            </a:extLst>
          </p:cNvPr>
          <p:cNvCxnSpPr>
            <a:cxnSpLocks/>
          </p:cNvCxnSpPr>
          <p:nvPr/>
        </p:nvCxnSpPr>
        <p:spPr>
          <a:xfrm>
            <a:off x="2771800" y="2809833"/>
            <a:ext cx="0" cy="9792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9" name="Freccia angolare in su 68">
            <a:extLst>
              <a:ext uri="{FF2B5EF4-FFF2-40B4-BE49-F238E27FC236}">
                <a16:creationId xmlns:a16="http://schemas.microsoft.com/office/drawing/2014/main" xmlns="" id="{4679C7A8-045C-7FB6-170C-D7C24B36C987}"/>
              </a:ext>
            </a:extLst>
          </p:cNvPr>
          <p:cNvSpPr/>
          <p:nvPr/>
        </p:nvSpPr>
        <p:spPr>
          <a:xfrm>
            <a:off x="2987824" y="2245085"/>
            <a:ext cx="4374680" cy="1121381"/>
          </a:xfrm>
          <a:prstGeom prst="bentUpArrow">
            <a:avLst>
              <a:gd name="adj1" fmla="val 17831"/>
              <a:gd name="adj2" fmla="val 25000"/>
              <a:gd name="adj3" fmla="val 25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Freccia angolare in su 71">
            <a:extLst>
              <a:ext uri="{FF2B5EF4-FFF2-40B4-BE49-F238E27FC236}">
                <a16:creationId xmlns:a16="http://schemas.microsoft.com/office/drawing/2014/main" xmlns="" id="{4D4C32BE-2024-7C7A-B40E-94298E2F1C02}"/>
              </a:ext>
            </a:extLst>
          </p:cNvPr>
          <p:cNvSpPr/>
          <p:nvPr/>
        </p:nvSpPr>
        <p:spPr>
          <a:xfrm>
            <a:off x="1886221" y="2245086"/>
            <a:ext cx="4293763" cy="2408050"/>
          </a:xfrm>
          <a:prstGeom prst="bentUpArrow">
            <a:avLst>
              <a:gd name="adj1" fmla="val 8353"/>
              <a:gd name="adj2" fmla="val 10683"/>
              <a:gd name="adj3" fmla="val 240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xmlns="" id="{B5012537-A67C-5AFE-12EB-877F32DEEE6E}"/>
              </a:ext>
            </a:extLst>
          </p:cNvPr>
          <p:cNvSpPr/>
          <p:nvPr/>
        </p:nvSpPr>
        <p:spPr>
          <a:xfrm>
            <a:off x="1886221" y="4313629"/>
            <a:ext cx="184573" cy="294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xmlns="" id="{DCBB1B0F-E8A2-0BD0-6BF5-5019CA9E9B8C}"/>
              </a:ext>
            </a:extLst>
          </p:cNvPr>
          <p:cNvSpPr txBox="1"/>
          <p:nvPr/>
        </p:nvSpPr>
        <p:spPr>
          <a:xfrm>
            <a:off x="888195" y="4607665"/>
            <a:ext cx="3328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aseline="0" dirty="0">
                <a:solidFill>
                  <a:schemeClr val="tx2"/>
                </a:solidFill>
              </a:rPr>
              <a:t>=&gt; Roto-</a:t>
            </a:r>
            <a:r>
              <a:rPr lang="it-IT" sz="1600" baseline="0" dirty="0" err="1">
                <a:solidFill>
                  <a:schemeClr val="tx2"/>
                </a:solidFill>
              </a:rPr>
              <a:t>Vibrational</a:t>
            </a:r>
            <a:r>
              <a:rPr lang="it-IT" sz="1600" baseline="0" dirty="0">
                <a:solidFill>
                  <a:schemeClr val="tx2"/>
                </a:solidFill>
              </a:rPr>
              <a:t> </a:t>
            </a:r>
            <a:r>
              <a:rPr lang="it-IT" sz="1600" baseline="0" dirty="0" err="1">
                <a:solidFill>
                  <a:schemeClr val="tx2"/>
                </a:solidFill>
              </a:rPr>
              <a:t>states</a:t>
            </a:r>
            <a:r>
              <a:rPr lang="it-IT" sz="1600" baseline="0" dirty="0">
                <a:solidFill>
                  <a:schemeClr val="tx2"/>
                </a:solidFill>
              </a:rPr>
              <a:t> (</a:t>
            </a:r>
            <a:r>
              <a:rPr lang="en-US" sz="1600" baseline="0" dirty="0">
                <a:solidFill>
                  <a:schemeClr val="tx2"/>
                </a:solidFill>
              </a:rPr>
              <a:t>~ 0.15 eV)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D998C66-15AA-5779-6D49-E606074E5676}"/>
              </a:ext>
            </a:extLst>
          </p:cNvPr>
          <p:cNvSpPr txBox="1"/>
          <p:nvPr/>
        </p:nvSpPr>
        <p:spPr>
          <a:xfrm>
            <a:off x="84160" y="6476444"/>
            <a:ext cx="4602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Glenn Knoll </a:t>
            </a:r>
            <a:r>
              <a:rPr lang="it-IT" sz="1200" i="1" dirty="0" err="1"/>
              <a:t>Radiation</a:t>
            </a:r>
            <a:r>
              <a:rPr lang="it-IT" sz="1200" i="1" dirty="0"/>
              <a:t> detector and </a:t>
            </a:r>
            <a:r>
              <a:rPr lang="it-IT" sz="1200" i="1" dirty="0" err="1"/>
              <a:t>measurements</a:t>
            </a:r>
            <a:r>
              <a:rPr lang="it-IT" sz="1200" i="1" dirty="0"/>
              <a:t>   John Wiley &amp; </a:t>
            </a:r>
            <a:r>
              <a:rPr lang="it-IT" sz="1200" i="1" dirty="0" err="1"/>
              <a:t>sons</a:t>
            </a:r>
            <a:r>
              <a:rPr lang="it-IT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6279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>
            <a:extLst>
              <a:ext uri="{FF2B5EF4-FFF2-40B4-BE49-F238E27FC236}">
                <a16:creationId xmlns:a16="http://schemas.microsoft.com/office/drawing/2014/main" xmlns="" id="{AF486129-2744-5513-9FB6-7DF5D45FD5E6}"/>
              </a:ext>
            </a:extLst>
          </p:cNvPr>
          <p:cNvGrpSpPr>
            <a:grpSpLocks/>
          </p:cNvGrpSpPr>
          <p:nvPr/>
        </p:nvGrpSpPr>
        <p:grpSpPr bwMode="auto">
          <a:xfrm>
            <a:off x="251520" y="908720"/>
            <a:ext cx="4876800" cy="2024536"/>
            <a:chOff x="1536" y="816"/>
            <a:chExt cx="2640" cy="1056"/>
          </a:xfrm>
        </p:grpSpPr>
        <p:sp>
          <p:nvSpPr>
            <p:cNvPr id="5" name="Rectangle 28">
              <a:extLst>
                <a:ext uri="{FF2B5EF4-FFF2-40B4-BE49-F238E27FC236}">
                  <a16:creationId xmlns:a16="http://schemas.microsoft.com/office/drawing/2014/main" xmlns="" id="{FE69029D-4F2F-A7DC-8784-5E70F721F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816"/>
              <a:ext cx="2640" cy="10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6" name="Picture 26" descr="fig5-7">
              <a:extLst>
                <a:ext uri="{FF2B5EF4-FFF2-40B4-BE49-F238E27FC236}">
                  <a16:creationId xmlns:a16="http://schemas.microsoft.com/office/drawing/2014/main" xmlns="" id="{94091403-8C69-C4FE-E2D6-DB11B3FF5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r="3636"/>
            <a:stretch>
              <a:fillRect/>
            </a:stretch>
          </p:blipFill>
          <p:spPr bwMode="auto">
            <a:xfrm rot="-60000">
              <a:off x="1584" y="864"/>
              <a:ext cx="2544" cy="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EF602E21-6DA5-EFCD-20AD-CBD64912656A}"/>
              </a:ext>
            </a:extLst>
          </p:cNvPr>
          <p:cNvSpPr txBox="1"/>
          <p:nvPr/>
        </p:nvSpPr>
        <p:spPr>
          <a:xfrm>
            <a:off x="3563888" y="140731"/>
            <a:ext cx="3295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Inorganic</a:t>
            </a:r>
            <a:r>
              <a:rPr lang="it-IT" sz="2800" dirty="0"/>
              <a:t> </a:t>
            </a:r>
            <a:r>
              <a:rPr lang="it-IT" sz="2800" dirty="0" err="1"/>
              <a:t>Scintillators</a:t>
            </a:r>
            <a:endParaRPr lang="it-IT" sz="2800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17BAAB99-6001-CF8C-6B85-FFC70CA6E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1119" y="764704"/>
            <a:ext cx="383537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A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dopant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(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activator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is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added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dirty="0" err="1">
                <a:latin typeface="Arial Unicode MS" panose="020B0604020202020204" pitchFamily="34" charset="-128"/>
              </a:rPr>
              <a:t>This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dopant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creates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energy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states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between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the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valence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and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conduction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bands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.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These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states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create  a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privileged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decay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path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for the electron-hole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pair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1600" dirty="0">
              <a:latin typeface="Arial Unicode MS" panose="020B060402020202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dirty="0">
                <a:latin typeface="Arial Unicode MS" panose="020B0604020202020204" pitchFamily="34" charset="-128"/>
              </a:rPr>
              <a:t>LaBr3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has</a:t>
            </a:r>
            <a:r>
              <a:rPr lang="it-IT" altLang="it-IT" sz="1600" dirty="0">
                <a:latin typeface="Arial Unicode MS" panose="020B0604020202020204" pitchFamily="34" charset="-128"/>
              </a:rPr>
              <a:t> 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NaI</a:t>
            </a:r>
            <a:r>
              <a:rPr kumimoji="0" lang="it-IT" altLang="it-IT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it-IT" altLang="it-IT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has</a:t>
            </a:r>
            <a:r>
              <a:rPr kumimoji="0" lang="it-IT" altLang="it-IT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it-IT" altLang="it-IT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Tl</a:t>
            </a:r>
            <a:endParaRPr kumimoji="0" lang="it-IT" altLang="it-IT" sz="16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baseline="0" dirty="0">
                <a:latin typeface="Arial Unicode MS" panose="020B0604020202020204" pitchFamily="34" charset="-128"/>
              </a:rPr>
              <a:t>…………………..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xmlns="" id="{9C180AC3-EBE1-19D6-4333-291524334BE1}"/>
              </a:ext>
            </a:extLst>
          </p:cNvPr>
          <p:cNvGrpSpPr/>
          <p:nvPr/>
        </p:nvGrpSpPr>
        <p:grpSpPr>
          <a:xfrm>
            <a:off x="251520" y="3105685"/>
            <a:ext cx="4876800" cy="3454400"/>
            <a:chOff x="251520" y="3070944"/>
            <a:chExt cx="4876800" cy="3454400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xmlns="" id="{91C10D0E-9030-4625-C0E9-1C7314A25D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3070944"/>
              <a:ext cx="4876800" cy="3454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xmlns="" id="{85B0A217-1E9E-14A2-A1C4-79308F2041BC}"/>
                </a:ext>
              </a:extLst>
            </p:cNvPr>
            <p:cNvSpPr/>
            <p:nvPr/>
          </p:nvSpPr>
          <p:spPr>
            <a:xfrm>
              <a:off x="1115616" y="3070944"/>
              <a:ext cx="3816424" cy="502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Rectangle 1">
            <a:extLst>
              <a:ext uri="{FF2B5EF4-FFF2-40B4-BE49-F238E27FC236}">
                <a16:creationId xmlns:a16="http://schemas.microsoft.com/office/drawing/2014/main" xmlns="" id="{505B8D23-CDBD-0CD5-C08C-6E0B13F5B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422" y="3017858"/>
            <a:ext cx="3835377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A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ionizing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particle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deposits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some energy in the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crystal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. A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ionizing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particle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creates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therefore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particle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-hole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excitations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.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Particles</a:t>
            </a:r>
            <a:r>
              <a:rPr lang="it-IT" altLang="it-IT" sz="1600" dirty="0">
                <a:latin typeface="Arial Unicode MS" panose="020B0604020202020204" pitchFamily="34" charset="-128"/>
              </a:rPr>
              <a:t> and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holes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move</a:t>
            </a:r>
            <a:r>
              <a:rPr lang="it-IT" altLang="it-IT" sz="1600" dirty="0">
                <a:latin typeface="Arial Unicode MS" panose="020B0604020202020204" pitchFamily="34" charset="-128"/>
              </a:rPr>
              <a:t> in the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crystal</a:t>
            </a:r>
            <a:r>
              <a:rPr lang="it-IT" altLang="it-IT" sz="1600" dirty="0">
                <a:latin typeface="Arial Unicode MS" panose="020B0604020202020204" pitchFamily="34" charset="-128"/>
              </a:rPr>
              <a:t> band up to the moment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they</a:t>
            </a:r>
            <a:r>
              <a:rPr lang="it-IT" altLang="it-IT" sz="1600" dirty="0">
                <a:latin typeface="Arial Unicode MS" panose="020B0604020202020204" pitchFamily="34" charset="-128"/>
              </a:rPr>
              <a:t> ‘hit’ an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activator</a:t>
            </a:r>
            <a:r>
              <a:rPr lang="it-IT" altLang="it-IT" sz="1600" dirty="0">
                <a:latin typeface="Arial Unicode MS" panose="020B0604020202020204" pitchFamily="34" charset="-128"/>
              </a:rPr>
              <a:t> site.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They</a:t>
            </a:r>
            <a:r>
              <a:rPr lang="it-IT" altLang="it-IT" sz="1600" dirty="0">
                <a:latin typeface="Arial Unicode MS" panose="020B0604020202020204" pitchFamily="34" charset="-128"/>
              </a:rPr>
              <a:t> de-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excite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emitting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scintillation</a:t>
            </a:r>
            <a:r>
              <a:rPr lang="it-IT" altLang="it-IT" sz="1600" dirty="0">
                <a:latin typeface="Arial Unicode MS" panose="020B0604020202020204" pitchFamily="34" charset="-128"/>
              </a:rPr>
              <a:t> light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which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cannot</a:t>
            </a:r>
            <a:r>
              <a:rPr lang="it-IT" altLang="it-IT" sz="1600" dirty="0">
                <a:latin typeface="Arial Unicode MS" panose="020B0604020202020204" pitchFamily="34" charset="-128"/>
              </a:rPr>
              <a:t> be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absorbed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as</a:t>
            </a:r>
            <a:r>
              <a:rPr lang="it-IT" altLang="it-IT" sz="1600" dirty="0">
                <a:latin typeface="Arial Unicode MS" panose="020B0604020202020204" pitchFamily="34" charset="-128"/>
              </a:rPr>
              <a:t> the energy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is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smaller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than</a:t>
            </a:r>
            <a:r>
              <a:rPr lang="it-IT" altLang="it-IT" sz="1600" dirty="0">
                <a:latin typeface="Arial Unicode MS" panose="020B0604020202020204" pitchFamily="34" charset="-128"/>
              </a:rPr>
              <a:t> the band-gap.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dirty="0" err="1">
                <a:latin typeface="Arial Unicode MS" panose="020B0604020202020204" pitchFamily="34" charset="-128"/>
              </a:rPr>
              <a:t>Obviously</a:t>
            </a:r>
            <a:r>
              <a:rPr lang="it-IT" altLang="it-IT" sz="1600" dirty="0">
                <a:latin typeface="Arial Unicode MS" panose="020B0604020202020204" pitchFamily="34" charset="-128"/>
              </a:rPr>
              <a:t>,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this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process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is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slower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than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that</a:t>
            </a:r>
            <a:r>
              <a:rPr lang="it-IT" altLang="it-IT" sz="1600" dirty="0">
                <a:latin typeface="Arial Unicode MS" panose="020B0604020202020204" pitchFamily="34" charset="-128"/>
              </a:rPr>
              <a:t> of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organic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scintillators</a:t>
            </a:r>
            <a:r>
              <a:rPr lang="it-IT" altLang="it-IT" sz="1600" dirty="0">
                <a:latin typeface="Arial Unicode MS" panose="020B0604020202020204" pitchFamily="34" charset="-128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Obv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iously</a:t>
            </a:r>
            <a:r>
              <a:rPr lang="it-IT" altLang="it-IT" sz="1600" dirty="0">
                <a:latin typeface="Arial Unicode MS" panose="020B0604020202020204" pitchFamily="34" charset="-128"/>
              </a:rPr>
              <a:t>,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it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is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not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necessary</a:t>
            </a:r>
            <a:r>
              <a:rPr lang="it-IT" altLang="it-IT" sz="1600" dirty="0">
                <a:latin typeface="Arial Unicode MS" panose="020B0604020202020204" pitchFamily="34" charset="-128"/>
              </a:rPr>
              <a:t> to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have</a:t>
            </a:r>
            <a:r>
              <a:rPr lang="it-IT" altLang="it-IT" sz="1600" dirty="0">
                <a:latin typeface="Arial Unicode MS" panose="020B0604020202020204" pitchFamily="34" charset="-128"/>
              </a:rPr>
              <a:t> the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same</a:t>
            </a:r>
            <a:r>
              <a:rPr lang="it-IT" altLang="it-IT" sz="1600" dirty="0">
                <a:latin typeface="Arial Unicode MS" panose="020B0604020202020204" pitchFamily="34" charset="-128"/>
              </a:rPr>
              <a:t> p-h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created</a:t>
            </a:r>
            <a:r>
              <a:rPr lang="it-IT" altLang="it-IT" sz="1600" dirty="0">
                <a:latin typeface="Arial Unicode MS" panose="020B0604020202020204" pitchFamily="34" charset="-128"/>
              </a:rPr>
              <a:t>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before</a:t>
            </a:r>
            <a:r>
              <a:rPr lang="it-IT" altLang="it-IT" sz="1600" dirty="0">
                <a:latin typeface="Arial Unicode MS" panose="020B0604020202020204" pitchFamily="34" charset="-128"/>
              </a:rPr>
              <a:t> to produce </a:t>
            </a:r>
            <a:r>
              <a:rPr lang="it-IT" altLang="it-IT" sz="1600" dirty="0" err="1">
                <a:latin typeface="Arial Unicode MS" panose="020B0604020202020204" pitchFamily="34" charset="-128"/>
              </a:rPr>
              <a:t>scintillation</a:t>
            </a:r>
            <a:r>
              <a:rPr lang="it-IT" altLang="it-IT" sz="1600" dirty="0">
                <a:latin typeface="Arial Unicode MS" panose="020B0604020202020204" pitchFamily="34" charset="-128"/>
              </a:rPr>
              <a:t> light. 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34" charset="-128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CEA5A599-20EB-3DF1-13F7-7CC858510A7E}"/>
              </a:ext>
            </a:extLst>
          </p:cNvPr>
          <p:cNvSpPr txBox="1"/>
          <p:nvPr/>
        </p:nvSpPr>
        <p:spPr>
          <a:xfrm>
            <a:off x="-30478" y="6533515"/>
            <a:ext cx="4602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Glenn Knoll </a:t>
            </a:r>
            <a:r>
              <a:rPr lang="it-IT" sz="1200" i="1" dirty="0" err="1"/>
              <a:t>Radiation</a:t>
            </a:r>
            <a:r>
              <a:rPr lang="it-IT" sz="1200" i="1" dirty="0"/>
              <a:t> detector and </a:t>
            </a:r>
            <a:r>
              <a:rPr lang="it-IT" sz="1200" i="1" dirty="0" err="1"/>
              <a:t>measurements</a:t>
            </a:r>
            <a:r>
              <a:rPr lang="it-IT" sz="1200" i="1" dirty="0"/>
              <a:t>   John Wiley &amp; </a:t>
            </a:r>
            <a:r>
              <a:rPr lang="it-IT" sz="1200" i="1" dirty="0" err="1"/>
              <a:t>sons</a:t>
            </a:r>
            <a:r>
              <a:rPr lang="it-IT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2710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5D65E23D-CB89-29D4-97FE-AA11D9EC8998}"/>
              </a:ext>
            </a:extLst>
          </p:cNvPr>
          <p:cNvSpPr txBox="1"/>
          <p:nvPr/>
        </p:nvSpPr>
        <p:spPr>
          <a:xfrm>
            <a:off x="1619672" y="44624"/>
            <a:ext cx="6727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Things</a:t>
            </a:r>
            <a:r>
              <a:rPr lang="it-IT" sz="2800" dirty="0"/>
              <a:t> are </a:t>
            </a:r>
            <a:r>
              <a:rPr lang="it-IT" sz="2800" dirty="0" err="1"/>
              <a:t>much</a:t>
            </a:r>
            <a:r>
              <a:rPr lang="it-IT" sz="2800" dirty="0"/>
              <a:t> more </a:t>
            </a:r>
            <a:r>
              <a:rPr lang="it-IT" sz="2800" dirty="0" err="1"/>
              <a:t>complicated</a:t>
            </a:r>
            <a:r>
              <a:rPr lang="it-IT" sz="2800" dirty="0"/>
              <a:t> </a:t>
            </a:r>
            <a:r>
              <a:rPr lang="it-IT" sz="2800" dirty="0" err="1"/>
              <a:t>than</a:t>
            </a:r>
            <a:r>
              <a:rPr lang="it-IT" sz="2800" dirty="0"/>
              <a:t> </a:t>
            </a:r>
            <a:r>
              <a:rPr lang="it-IT" sz="2800" dirty="0" err="1"/>
              <a:t>that</a:t>
            </a:r>
            <a:endParaRPr lang="it-IT" sz="2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8077FEF9-DE2B-A9DC-F66C-ED9202706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50000" r="74412" b="19200"/>
          <a:stretch/>
        </p:blipFill>
        <p:spPr>
          <a:xfrm>
            <a:off x="404844" y="764704"/>
            <a:ext cx="4320480" cy="475252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6F690863-E170-DD87-79DB-5BE89AB3F052}"/>
              </a:ext>
            </a:extLst>
          </p:cNvPr>
          <p:cNvSpPr txBox="1"/>
          <p:nvPr/>
        </p:nvSpPr>
        <p:spPr>
          <a:xfrm>
            <a:off x="4725324" y="4149080"/>
            <a:ext cx="373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CVL =&gt; Core to Valence </a:t>
            </a:r>
            <a:r>
              <a:rPr lang="it-IT" dirty="0" err="1"/>
              <a:t>Luminescence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3805D081-962C-AABB-0080-D8F671F601F0}"/>
              </a:ext>
            </a:extLst>
          </p:cNvPr>
          <p:cNvSpPr txBox="1"/>
          <p:nvPr/>
        </p:nvSpPr>
        <p:spPr>
          <a:xfrm>
            <a:off x="4680184" y="2524254"/>
            <a:ext cx="281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STE =&gt; self-</a:t>
            </a:r>
            <a:r>
              <a:rPr lang="it-IT" dirty="0" err="1"/>
              <a:t>trapped</a:t>
            </a:r>
            <a:r>
              <a:rPr lang="it-IT" dirty="0"/>
              <a:t> </a:t>
            </a:r>
            <a:r>
              <a:rPr lang="it-IT" dirty="0" err="1"/>
              <a:t>excitons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1D349936-0692-32EB-BFE3-F83FFFC0E465}"/>
              </a:ext>
            </a:extLst>
          </p:cNvPr>
          <p:cNvSpPr txBox="1"/>
          <p:nvPr/>
        </p:nvSpPr>
        <p:spPr>
          <a:xfrm>
            <a:off x="179512" y="5831976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In general, in BaF</a:t>
            </a:r>
            <a:r>
              <a:rPr lang="it-IT" baseline="-25000" dirty="0"/>
              <a:t>2</a:t>
            </a:r>
            <a:r>
              <a:rPr lang="it-IT" dirty="0"/>
              <a:t> </a:t>
            </a:r>
            <a:r>
              <a:rPr lang="it-IT" dirty="0" err="1"/>
              <a:t>scintillator</a:t>
            </a:r>
            <a:r>
              <a:rPr lang="it-IT" dirty="0"/>
              <a:t> the CVL </a:t>
            </a:r>
            <a:r>
              <a:rPr lang="it-IT" dirty="0" err="1"/>
              <a:t>emission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in 15% of the events.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5804124F-219D-EF61-0518-2A9D30FABD03}"/>
              </a:ext>
            </a:extLst>
          </p:cNvPr>
          <p:cNvSpPr txBox="1"/>
          <p:nvPr/>
        </p:nvSpPr>
        <p:spPr>
          <a:xfrm>
            <a:off x="0" y="6516512"/>
            <a:ext cx="3183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1" dirty="0" err="1"/>
              <a:t>V.Khanin</a:t>
            </a:r>
            <a:r>
              <a:rPr lang="it-IT" sz="1100" i="1" dirty="0"/>
              <a:t> et al., Optical </a:t>
            </a:r>
            <a:r>
              <a:rPr lang="it-IT" sz="1100" i="1" dirty="0" err="1"/>
              <a:t>Matherials</a:t>
            </a:r>
            <a:r>
              <a:rPr lang="it-IT" sz="1100" i="1" dirty="0"/>
              <a:t> 136(2023)113399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50185DD0-04E9-B50D-4497-A58F3737C7A6}"/>
              </a:ext>
            </a:extLst>
          </p:cNvPr>
          <p:cNvSpPr txBox="1"/>
          <p:nvPr/>
        </p:nvSpPr>
        <p:spPr>
          <a:xfrm>
            <a:off x="2915816" y="687760"/>
            <a:ext cx="4445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CVL </a:t>
            </a:r>
            <a:r>
              <a:rPr lang="it-IT" sz="1600" dirty="0" err="1"/>
              <a:t>emission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in general </a:t>
            </a:r>
            <a:r>
              <a:rPr lang="it-IT" sz="1600" dirty="0" err="1"/>
              <a:t>much</a:t>
            </a:r>
            <a:r>
              <a:rPr lang="it-IT" sz="1600" dirty="0"/>
              <a:t> </a:t>
            </a:r>
            <a:r>
              <a:rPr lang="it-IT" sz="1600" dirty="0" err="1"/>
              <a:t>faster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STE one</a:t>
            </a:r>
          </a:p>
        </p:txBody>
      </p:sp>
    </p:spTree>
    <p:extLst>
      <p:ext uri="{BB962C8B-B14F-4D97-AF65-F5344CB8AC3E}">
        <p14:creationId xmlns:p14="http://schemas.microsoft.com/office/powerpoint/2010/main" val="1903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087B03DC-20D8-0925-8408-33BBC5232E74}"/>
              </a:ext>
            </a:extLst>
          </p:cNvPr>
          <p:cNvSpPr txBox="1"/>
          <p:nvPr/>
        </p:nvSpPr>
        <p:spPr>
          <a:xfrm>
            <a:off x="16102" y="260648"/>
            <a:ext cx="642810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Scintillation</a:t>
            </a:r>
            <a:r>
              <a:rPr lang="it-IT" b="1" dirty="0"/>
              <a:t> Assembly</a:t>
            </a:r>
          </a:p>
          <a:p>
            <a:pPr algn="ctr"/>
            <a:endParaRPr lang="it-IT" b="1" dirty="0"/>
          </a:p>
          <a:p>
            <a:r>
              <a:rPr lang="it-IT" sz="1600" dirty="0"/>
              <a:t>- The procedure to follow </a:t>
            </a:r>
            <a:r>
              <a:rPr lang="it-IT" sz="1600" dirty="0" err="1"/>
              <a:t>depends</a:t>
            </a:r>
            <a:r>
              <a:rPr lang="it-IT" sz="1600" dirty="0"/>
              <a:t> </a:t>
            </a:r>
            <a:r>
              <a:rPr lang="it-IT" sz="1600" dirty="0" err="1"/>
              <a:t>strongly</a:t>
            </a:r>
            <a:r>
              <a:rPr lang="it-IT" sz="1600" dirty="0"/>
              <a:t> on use of the detector.</a:t>
            </a:r>
          </a:p>
          <a:p>
            <a:pPr>
              <a:lnSpc>
                <a:spcPct val="50000"/>
              </a:lnSpc>
            </a:pPr>
            <a:endParaRPr lang="it-IT" sz="1600" dirty="0"/>
          </a:p>
          <a:p>
            <a:r>
              <a:rPr lang="it-IT" sz="1600" dirty="0" err="1"/>
              <a:t>It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absolutely</a:t>
            </a:r>
            <a:r>
              <a:rPr lang="it-IT" sz="1600" dirty="0"/>
              <a:t> </a:t>
            </a:r>
            <a:r>
              <a:rPr lang="it-IT" sz="1600" dirty="0" err="1"/>
              <a:t>needed</a:t>
            </a:r>
            <a:r>
              <a:rPr lang="it-IT" sz="1600" dirty="0"/>
              <a:t>: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To </a:t>
            </a:r>
            <a:r>
              <a:rPr lang="it-IT" sz="1600" dirty="0" err="1"/>
              <a:t>seal</a:t>
            </a:r>
            <a:r>
              <a:rPr lang="it-IT" sz="1600" dirty="0"/>
              <a:t> the </a:t>
            </a:r>
            <a:r>
              <a:rPr lang="it-IT" sz="1600" dirty="0" err="1"/>
              <a:t>scintillator+light</a:t>
            </a:r>
            <a:r>
              <a:rPr lang="it-IT" sz="1600" dirty="0"/>
              <a:t> </a:t>
            </a:r>
            <a:r>
              <a:rPr lang="it-IT" sz="1600" dirty="0" err="1"/>
              <a:t>sensor</a:t>
            </a:r>
            <a:r>
              <a:rPr lang="it-IT" sz="1600" dirty="0"/>
              <a:t> in some light tight housing.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To power the PMT, the </a:t>
            </a:r>
            <a:r>
              <a:rPr lang="it-IT" sz="1600" dirty="0" err="1"/>
              <a:t>SiPM</a:t>
            </a:r>
            <a:r>
              <a:rPr lang="it-IT" sz="1600" dirty="0"/>
              <a:t>, or the light </a:t>
            </a:r>
            <a:r>
              <a:rPr lang="it-IT" sz="1600" dirty="0" err="1"/>
              <a:t>sensor</a:t>
            </a:r>
            <a:r>
              <a:rPr lang="it-IT" sz="1600" dirty="0"/>
              <a:t>.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To </a:t>
            </a:r>
            <a:r>
              <a:rPr lang="it-IT" sz="1600" dirty="0" err="1"/>
              <a:t>collect</a:t>
            </a:r>
            <a:r>
              <a:rPr lang="it-IT" sz="1600" dirty="0"/>
              <a:t> the </a:t>
            </a:r>
            <a:r>
              <a:rPr lang="it-IT" sz="1600" dirty="0" err="1"/>
              <a:t>signal</a:t>
            </a:r>
            <a:r>
              <a:rPr lang="it-IT" sz="1600" dirty="0"/>
              <a:t> </a:t>
            </a:r>
            <a:r>
              <a:rPr lang="it-IT" sz="1600" dirty="0" err="1"/>
              <a:t>produced</a:t>
            </a:r>
            <a:r>
              <a:rPr lang="it-IT" sz="1600" dirty="0"/>
              <a:t> by the light </a:t>
            </a:r>
            <a:r>
              <a:rPr lang="it-IT" sz="1600" dirty="0" err="1"/>
              <a:t>sensor</a:t>
            </a:r>
            <a:r>
              <a:rPr lang="it-IT" sz="1600" dirty="0"/>
              <a:t>.</a:t>
            </a:r>
          </a:p>
          <a:p>
            <a:pPr>
              <a:lnSpc>
                <a:spcPct val="50000"/>
              </a:lnSpc>
            </a:pPr>
            <a:endParaRPr lang="it-IT" sz="1600" dirty="0"/>
          </a:p>
          <a:p>
            <a:pPr algn="just"/>
            <a:r>
              <a:rPr lang="it-IT" sz="1600" dirty="0"/>
              <a:t>The light </a:t>
            </a:r>
            <a:r>
              <a:rPr lang="it-IT" sz="1600" dirty="0" err="1"/>
              <a:t>reflector</a:t>
            </a:r>
            <a:r>
              <a:rPr lang="it-IT" sz="1600" dirty="0"/>
              <a:t> and the optical </a:t>
            </a:r>
            <a:r>
              <a:rPr lang="it-IT" sz="1600" dirty="0" err="1"/>
              <a:t>grease</a:t>
            </a:r>
            <a:r>
              <a:rPr lang="it-IT" sz="1600" dirty="0"/>
              <a:t> can be </a:t>
            </a:r>
            <a:r>
              <a:rPr lang="it-IT" sz="1600" dirty="0" err="1"/>
              <a:t>very</a:t>
            </a:r>
            <a:r>
              <a:rPr lang="it-IT" sz="1600" dirty="0"/>
              <a:t> </a:t>
            </a:r>
            <a:r>
              <a:rPr lang="it-IT" sz="1600" dirty="0" err="1"/>
              <a:t>useful</a:t>
            </a:r>
            <a:r>
              <a:rPr lang="it-IT" sz="1600" dirty="0"/>
              <a:t> </a:t>
            </a:r>
            <a:r>
              <a:rPr lang="it-IT" sz="1600" dirty="0" err="1"/>
              <a:t>but</a:t>
            </a:r>
            <a:r>
              <a:rPr lang="it-IT" sz="1600" dirty="0"/>
              <a:t> </a:t>
            </a:r>
            <a:r>
              <a:rPr lang="it-IT" sz="1600" dirty="0" err="1"/>
              <a:t>they</a:t>
            </a:r>
            <a:r>
              <a:rPr lang="it-IT" sz="1600" dirty="0"/>
              <a:t> are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compulsory</a:t>
            </a:r>
            <a:r>
              <a:rPr lang="it-IT" sz="1600" dirty="0"/>
              <a:t>. The light </a:t>
            </a:r>
            <a:r>
              <a:rPr lang="it-IT" sz="1600" dirty="0" err="1"/>
              <a:t>reflector</a:t>
            </a:r>
            <a:r>
              <a:rPr lang="it-IT" sz="1600" dirty="0"/>
              <a:t> </a:t>
            </a:r>
            <a:r>
              <a:rPr lang="it-IT" sz="1600" dirty="0" err="1"/>
              <a:t>increases</a:t>
            </a:r>
            <a:r>
              <a:rPr lang="it-IT" sz="1600" dirty="0"/>
              <a:t> the </a:t>
            </a:r>
            <a:r>
              <a:rPr lang="it-IT" sz="1600" dirty="0" err="1"/>
              <a:t>number</a:t>
            </a:r>
            <a:r>
              <a:rPr lang="it-IT" sz="1600" dirty="0"/>
              <a:t> of </a:t>
            </a:r>
            <a:r>
              <a:rPr lang="it-IT" sz="1600" dirty="0" err="1"/>
              <a:t>detected</a:t>
            </a:r>
            <a:r>
              <a:rPr lang="it-IT" sz="1600" dirty="0"/>
              <a:t> </a:t>
            </a:r>
            <a:r>
              <a:rPr lang="it-IT" sz="1600" dirty="0" err="1"/>
              <a:t>scintillation</a:t>
            </a:r>
            <a:r>
              <a:rPr lang="it-IT" sz="1600" dirty="0"/>
              <a:t> </a:t>
            </a:r>
            <a:r>
              <a:rPr lang="it-IT" sz="1600" dirty="0" err="1"/>
              <a:t>photons</a:t>
            </a:r>
            <a:r>
              <a:rPr lang="it-IT" sz="1600" dirty="0"/>
              <a:t> </a:t>
            </a:r>
            <a:r>
              <a:rPr lang="it-IT" sz="1600" dirty="0" err="1"/>
              <a:t>but</a:t>
            </a:r>
            <a:r>
              <a:rPr lang="it-IT" sz="1600" dirty="0"/>
              <a:t> ‘</a:t>
            </a:r>
            <a:r>
              <a:rPr lang="it-IT" sz="1600" dirty="0" err="1"/>
              <a:t>remove</a:t>
            </a:r>
            <a:r>
              <a:rPr lang="it-IT" sz="1600" dirty="0"/>
              <a:t>’ </a:t>
            </a:r>
            <a:r>
              <a:rPr lang="it-IT" sz="1600" dirty="0" err="1"/>
              <a:t>most</a:t>
            </a:r>
            <a:r>
              <a:rPr lang="it-IT" sz="1600" dirty="0"/>
              <a:t> of the position </a:t>
            </a:r>
            <a:r>
              <a:rPr lang="it-IT" sz="1600" dirty="0" err="1"/>
              <a:t>sensitivity</a:t>
            </a:r>
            <a:r>
              <a:rPr lang="it-IT" sz="1600" dirty="0"/>
              <a:t>.</a:t>
            </a:r>
          </a:p>
          <a:p>
            <a:pPr algn="just"/>
            <a:r>
              <a:rPr lang="it-IT" sz="1600" dirty="0"/>
              <a:t>The optical </a:t>
            </a:r>
            <a:r>
              <a:rPr lang="it-IT" sz="1600" dirty="0" err="1"/>
              <a:t>grease</a:t>
            </a:r>
            <a:r>
              <a:rPr lang="it-IT" sz="1600" dirty="0"/>
              <a:t> </a:t>
            </a:r>
            <a:r>
              <a:rPr lang="it-IT" sz="1600" dirty="0" err="1"/>
              <a:t>avoid</a:t>
            </a:r>
            <a:r>
              <a:rPr lang="it-IT" sz="1600" dirty="0"/>
              <a:t> the </a:t>
            </a:r>
            <a:r>
              <a:rPr lang="it-IT" sz="1600" dirty="0" err="1"/>
              <a:t>reflection</a:t>
            </a:r>
            <a:r>
              <a:rPr lang="it-IT" sz="1600" dirty="0"/>
              <a:t> of </a:t>
            </a:r>
            <a:r>
              <a:rPr lang="it-IT" sz="1600" dirty="0" err="1"/>
              <a:t>most</a:t>
            </a:r>
            <a:r>
              <a:rPr lang="it-IT" sz="1600" dirty="0"/>
              <a:t> of the </a:t>
            </a:r>
            <a:r>
              <a:rPr lang="it-IT" sz="1600" dirty="0" err="1"/>
              <a:t>scintillation</a:t>
            </a:r>
            <a:r>
              <a:rPr lang="it-IT" sz="1600" dirty="0"/>
              <a:t> </a:t>
            </a:r>
            <a:r>
              <a:rPr lang="it-IT" sz="1600" dirty="0" err="1"/>
              <a:t>photons</a:t>
            </a:r>
            <a:r>
              <a:rPr lang="it-IT" sz="1600" dirty="0"/>
              <a:t> </a:t>
            </a:r>
            <a:r>
              <a:rPr lang="it-IT" sz="1600" dirty="0" err="1"/>
              <a:t>but</a:t>
            </a:r>
            <a:r>
              <a:rPr lang="it-IT" sz="1600" dirty="0"/>
              <a:t> aging </a:t>
            </a:r>
            <a:r>
              <a:rPr lang="it-IT" sz="1600" dirty="0" err="1"/>
              <a:t>effects</a:t>
            </a:r>
            <a:r>
              <a:rPr lang="it-IT" sz="1600" dirty="0"/>
              <a:t> are </a:t>
            </a:r>
            <a:r>
              <a:rPr lang="it-IT" sz="1600" dirty="0" err="1"/>
              <a:t>enhanced</a:t>
            </a:r>
            <a:r>
              <a:rPr lang="it-IT" sz="1600" dirty="0"/>
              <a:t> (some </a:t>
            </a:r>
            <a:r>
              <a:rPr lang="it-IT" sz="1600" dirty="0" err="1"/>
              <a:t>kind</a:t>
            </a:r>
            <a:r>
              <a:rPr lang="it-IT" sz="1600" dirty="0"/>
              <a:t> of </a:t>
            </a:r>
            <a:r>
              <a:rPr lang="it-IT" sz="1600" dirty="0" err="1"/>
              <a:t>maintenance</a:t>
            </a:r>
            <a:r>
              <a:rPr lang="it-IT" sz="1600" dirty="0"/>
              <a:t> </a:t>
            </a:r>
            <a:r>
              <a:rPr lang="it-IT" sz="1600" dirty="0" err="1"/>
              <a:t>should</a:t>
            </a:r>
            <a:r>
              <a:rPr lang="it-IT" sz="1600" dirty="0"/>
              <a:t> be made </a:t>
            </a:r>
            <a:r>
              <a:rPr lang="it-IT" sz="1600" dirty="0" err="1"/>
              <a:t>regularly</a:t>
            </a:r>
            <a:r>
              <a:rPr lang="it-IT" sz="1600" dirty="0"/>
              <a:t>). In </a:t>
            </a:r>
            <a:r>
              <a:rPr lang="it-IT" sz="1600" dirty="0" err="1"/>
              <a:t>addition</a:t>
            </a:r>
            <a:r>
              <a:rPr lang="it-IT" sz="1600" dirty="0"/>
              <a:t> a non </a:t>
            </a:r>
            <a:r>
              <a:rPr lang="it-IT" sz="1600" dirty="0" err="1"/>
              <a:t>uniform</a:t>
            </a:r>
            <a:r>
              <a:rPr lang="it-IT" sz="1600" dirty="0"/>
              <a:t> </a:t>
            </a:r>
            <a:r>
              <a:rPr lang="it-IT" sz="1600" dirty="0" err="1"/>
              <a:t>thickness</a:t>
            </a:r>
            <a:r>
              <a:rPr lang="it-IT" sz="1600" dirty="0"/>
              <a:t> can induce a non </a:t>
            </a:r>
            <a:r>
              <a:rPr lang="it-IT" sz="1600" dirty="0" err="1"/>
              <a:t>uniform</a:t>
            </a:r>
            <a:r>
              <a:rPr lang="it-IT" sz="1600" dirty="0"/>
              <a:t> </a:t>
            </a:r>
            <a:r>
              <a:rPr lang="it-IT" sz="1600" dirty="0" err="1"/>
              <a:t>response</a:t>
            </a:r>
            <a:r>
              <a:rPr lang="it-IT" sz="1600" dirty="0"/>
              <a:t> of the light </a:t>
            </a:r>
            <a:r>
              <a:rPr lang="it-IT" sz="1600" dirty="0" err="1"/>
              <a:t>sensor</a:t>
            </a:r>
            <a:r>
              <a:rPr lang="it-IT" sz="1600" dirty="0"/>
              <a:t> and the detector </a:t>
            </a:r>
            <a:r>
              <a:rPr lang="it-IT" sz="1600" dirty="0" err="1"/>
              <a:t>response</a:t>
            </a:r>
            <a:r>
              <a:rPr lang="it-IT" sz="1600" dirty="0"/>
              <a:t> </a:t>
            </a:r>
            <a:r>
              <a:rPr lang="it-IT" sz="1600" dirty="0" err="1"/>
              <a:t>might</a:t>
            </a:r>
            <a:r>
              <a:rPr lang="it-IT" sz="1600" dirty="0"/>
              <a:t> </a:t>
            </a:r>
            <a:r>
              <a:rPr lang="it-IT" sz="1600" dirty="0" err="1"/>
              <a:t>depend</a:t>
            </a:r>
            <a:r>
              <a:rPr lang="it-IT" sz="1600" dirty="0"/>
              <a:t> on the detector position (</a:t>
            </a:r>
            <a:r>
              <a:rPr lang="it-IT" sz="1600" dirty="0" err="1"/>
              <a:t>vertical</a:t>
            </a:r>
            <a:r>
              <a:rPr lang="it-IT" sz="1600" dirty="0"/>
              <a:t>, </a:t>
            </a:r>
            <a:r>
              <a:rPr lang="it-IT" sz="1600" dirty="0" err="1"/>
              <a:t>horizontal</a:t>
            </a:r>
            <a:r>
              <a:rPr lang="it-IT" sz="1600" dirty="0"/>
              <a:t>, …).  </a:t>
            </a:r>
          </a:p>
        </p:txBody>
      </p:sp>
      <p:pic>
        <p:nvPicPr>
          <p:cNvPr id="5" name="Picture 38" descr="DSC00008">
            <a:extLst>
              <a:ext uri="{FF2B5EF4-FFF2-40B4-BE49-F238E27FC236}">
                <a16:creationId xmlns:a16="http://schemas.microsoft.com/office/drawing/2014/main" xmlns="" id="{A0E9C830-8983-0C44-C87D-F382BE99C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9220" y="404664"/>
            <a:ext cx="2457276" cy="18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025E591-E262-DAF6-C3B4-7E93F8B3D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28764" r="74432" b="45765"/>
          <a:stretch/>
        </p:blipFill>
        <p:spPr bwMode="auto">
          <a:xfrm>
            <a:off x="611561" y="4581128"/>
            <a:ext cx="252985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DSC00008">
            <a:extLst>
              <a:ext uri="{FF2B5EF4-FFF2-40B4-BE49-F238E27FC236}">
                <a16:creationId xmlns:a16="http://schemas.microsoft.com/office/drawing/2014/main" xmlns="" id="{32F31C27-B71C-26B6-F3E7-81BACE03A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1577" t="29166" r="62202" b="44048"/>
          <a:stretch/>
        </p:blipFill>
        <p:spPr bwMode="auto">
          <a:xfrm>
            <a:off x="7946380" y="2337637"/>
            <a:ext cx="1090116" cy="135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84B5EEF7-C547-9AA0-A29D-AA26D1A92E8F}"/>
              </a:ext>
            </a:extLst>
          </p:cNvPr>
          <p:cNvSpPr txBox="1"/>
          <p:nvPr/>
        </p:nvSpPr>
        <p:spPr>
          <a:xfrm>
            <a:off x="6358598" y="4595302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aseline="0" dirty="0"/>
              <a:t>Air</a:t>
            </a:r>
          </a:p>
          <a:p>
            <a:pPr algn="ctr"/>
            <a:r>
              <a:rPr lang="it-IT" sz="1400" baseline="0" dirty="0"/>
              <a:t>Glass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B1B12968-7F34-2153-2750-F36CEAB21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38" y="4490199"/>
            <a:ext cx="13811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86C1E677-523F-CE79-43CD-84FD3EF84486}"/>
              </a:ext>
            </a:extLst>
          </p:cNvPr>
          <p:cNvSpPr txBox="1"/>
          <p:nvPr/>
        </p:nvSpPr>
        <p:spPr>
          <a:xfrm>
            <a:off x="3444631" y="4576252"/>
            <a:ext cx="67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aseline="0" dirty="0"/>
              <a:t>Air</a:t>
            </a:r>
          </a:p>
          <a:p>
            <a:pPr algn="ctr"/>
            <a:r>
              <a:rPr lang="it-IT" sz="1400" baseline="0" dirty="0"/>
              <a:t>Crystal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CFA5D251-AA8D-CF55-0CC6-6AB943940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361" y="4480674"/>
            <a:ext cx="13811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2BC27ABF-7F80-E121-F370-8DB791BED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08" y="5795452"/>
            <a:ext cx="13811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D6DD18B5-E8B4-483B-0B2F-A6A5C370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60" y="5785926"/>
            <a:ext cx="13811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7DF1B3C2-B39D-86B7-AF30-70EFCE028C8F}"/>
              </a:ext>
            </a:extLst>
          </p:cNvPr>
          <p:cNvSpPr txBox="1"/>
          <p:nvPr/>
        </p:nvSpPr>
        <p:spPr>
          <a:xfrm>
            <a:off x="2987824" y="5850850"/>
            <a:ext cx="1252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aseline="0" dirty="0"/>
              <a:t>Crystal </a:t>
            </a:r>
          </a:p>
          <a:p>
            <a:pPr algn="ctr"/>
            <a:r>
              <a:rPr lang="it-IT" sz="1400" baseline="0" dirty="0"/>
              <a:t>Optical </a:t>
            </a:r>
            <a:r>
              <a:rPr lang="it-IT" sz="1400" baseline="0" dirty="0" err="1"/>
              <a:t>Grease</a:t>
            </a:r>
            <a:endParaRPr lang="it-IT" sz="1400" baseline="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797D2A0B-8564-A642-315E-9B8339BEA6DC}"/>
              </a:ext>
            </a:extLst>
          </p:cNvPr>
          <p:cNvSpPr txBox="1"/>
          <p:nvPr/>
        </p:nvSpPr>
        <p:spPr>
          <a:xfrm>
            <a:off x="4746868" y="4123426"/>
            <a:ext cx="1304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aseline="0" dirty="0"/>
              <a:t>No optical </a:t>
            </a:r>
            <a:r>
              <a:rPr lang="it-IT" sz="1200" baseline="0" dirty="0" err="1"/>
              <a:t>grease</a:t>
            </a:r>
            <a:endParaRPr lang="it-IT" sz="1200" baseline="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E2ED1242-5AA8-2604-929C-A5C65FB3CBD4}"/>
              </a:ext>
            </a:extLst>
          </p:cNvPr>
          <p:cNvSpPr txBox="1"/>
          <p:nvPr/>
        </p:nvSpPr>
        <p:spPr>
          <a:xfrm>
            <a:off x="4746867" y="5341527"/>
            <a:ext cx="1390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aseline="0" dirty="0"/>
              <a:t>With optical </a:t>
            </a:r>
            <a:r>
              <a:rPr lang="it-IT" sz="1200" baseline="0" dirty="0" err="1"/>
              <a:t>grease</a:t>
            </a:r>
            <a:endParaRPr lang="it-IT" sz="1200" baseline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182CE151-BFAE-0493-14D0-C81C5875DEB0}"/>
              </a:ext>
            </a:extLst>
          </p:cNvPr>
          <p:cNvSpPr txBox="1"/>
          <p:nvPr/>
        </p:nvSpPr>
        <p:spPr>
          <a:xfrm>
            <a:off x="5889779" y="5860010"/>
            <a:ext cx="1252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aseline="0" dirty="0"/>
              <a:t>Optical </a:t>
            </a:r>
            <a:r>
              <a:rPr lang="it-IT" sz="1400" baseline="0" dirty="0" err="1"/>
              <a:t>Grease</a:t>
            </a:r>
            <a:endParaRPr lang="it-IT" sz="1400" baseline="0" dirty="0"/>
          </a:p>
          <a:p>
            <a:pPr algn="ctr"/>
            <a:r>
              <a:rPr lang="it-IT" sz="1400" dirty="0"/>
              <a:t>Glass</a:t>
            </a:r>
            <a:endParaRPr lang="it-IT" sz="1400" baseline="0" dirty="0"/>
          </a:p>
        </p:txBody>
      </p:sp>
      <p:pic>
        <p:nvPicPr>
          <p:cNvPr id="26" name="Immagine 25" descr="Immagine che contiene bottiglia, testo, Barattolo di vetro, Contenitori per alimenti&#10;&#10;Descrizione generata automaticamente">
            <a:extLst>
              <a:ext uri="{FF2B5EF4-FFF2-40B4-BE49-F238E27FC236}">
                <a16:creationId xmlns:a16="http://schemas.microsoft.com/office/drawing/2014/main" xmlns="" id="{8ABCE040-521A-77F6-EB83-93ABCB8253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08" y="2347013"/>
            <a:ext cx="1340768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537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</TotalTime>
  <Words>1580</Words>
  <Application>Microsoft Office PowerPoint</Application>
  <PresentationFormat>Presentazione su schermo (4:3)</PresentationFormat>
  <Paragraphs>279</Paragraphs>
  <Slides>22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Arial Unicode MS</vt:lpstr>
      <vt:lpstr>MS PGothic</vt:lpstr>
      <vt:lpstr>Arial</vt:lpstr>
      <vt:lpstr>Calibri</vt:lpstr>
      <vt:lpstr>Cambria Math</vt:lpstr>
      <vt:lpstr>Symbol</vt:lpstr>
      <vt:lpstr>Times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Camera</dc:creator>
  <cp:lastModifiedBy>Account Microsoft</cp:lastModifiedBy>
  <cp:revision>36</cp:revision>
  <dcterms:created xsi:type="dcterms:W3CDTF">2023-07-02T14:19:16Z</dcterms:created>
  <dcterms:modified xsi:type="dcterms:W3CDTF">2023-07-19T16:29:19Z</dcterms:modified>
</cp:coreProperties>
</file>