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AVI" ContentType="video/x-msvideo"/>
  <Default Extension="ti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09" r:id="rId2"/>
  </p:sldMasterIdLst>
  <p:notesMasterIdLst>
    <p:notesMasterId r:id="rId72"/>
  </p:notesMasterIdLst>
  <p:sldIdLst>
    <p:sldId id="357" r:id="rId3"/>
    <p:sldId id="587" r:id="rId4"/>
    <p:sldId id="530" r:id="rId5"/>
    <p:sldId id="594" r:id="rId6"/>
    <p:sldId id="597" r:id="rId7"/>
    <p:sldId id="588" r:id="rId8"/>
    <p:sldId id="595" r:id="rId9"/>
    <p:sldId id="598" r:id="rId10"/>
    <p:sldId id="599" r:id="rId11"/>
    <p:sldId id="600" r:id="rId12"/>
    <p:sldId id="601" r:id="rId13"/>
    <p:sldId id="603" r:id="rId14"/>
    <p:sldId id="604" r:id="rId15"/>
    <p:sldId id="602" r:id="rId16"/>
    <p:sldId id="605" r:id="rId17"/>
    <p:sldId id="609" r:id="rId18"/>
    <p:sldId id="608" r:id="rId19"/>
    <p:sldId id="457" r:id="rId20"/>
    <p:sldId id="257" r:id="rId21"/>
    <p:sldId id="358" r:id="rId22"/>
    <p:sldId id="365" r:id="rId23"/>
    <p:sldId id="477" r:id="rId24"/>
    <p:sldId id="476" r:id="rId25"/>
    <p:sldId id="538" r:id="rId26"/>
    <p:sldId id="589" r:id="rId27"/>
    <p:sldId id="591" r:id="rId28"/>
    <p:sldId id="540" r:id="rId29"/>
    <p:sldId id="575" r:id="rId30"/>
    <p:sldId id="529" r:id="rId31"/>
    <p:sldId id="592" r:id="rId32"/>
    <p:sldId id="593" r:id="rId33"/>
    <p:sldId id="468" r:id="rId34"/>
    <p:sldId id="470" r:id="rId35"/>
    <p:sldId id="471" r:id="rId36"/>
    <p:sldId id="472" r:id="rId37"/>
    <p:sldId id="473" r:id="rId38"/>
    <p:sldId id="474" r:id="rId39"/>
    <p:sldId id="475" r:id="rId40"/>
    <p:sldId id="406" r:id="rId41"/>
    <p:sldId id="408" r:id="rId42"/>
    <p:sldId id="436" r:id="rId43"/>
    <p:sldId id="441" r:id="rId44"/>
    <p:sldId id="438" r:id="rId45"/>
    <p:sldId id="442" r:id="rId46"/>
    <p:sldId id="610" r:id="rId47"/>
    <p:sldId id="449" r:id="rId48"/>
    <p:sldId id="478" r:id="rId49"/>
    <p:sldId id="487" r:id="rId50"/>
    <p:sldId id="488" r:id="rId51"/>
    <p:sldId id="489" r:id="rId52"/>
    <p:sldId id="490" r:id="rId53"/>
    <p:sldId id="491" r:id="rId54"/>
    <p:sldId id="499" r:id="rId55"/>
    <p:sldId id="500" r:id="rId56"/>
    <p:sldId id="501" r:id="rId57"/>
    <p:sldId id="502" r:id="rId58"/>
    <p:sldId id="504" r:id="rId59"/>
    <p:sldId id="507" r:id="rId60"/>
    <p:sldId id="509" r:id="rId61"/>
    <p:sldId id="512" r:id="rId62"/>
    <p:sldId id="479" r:id="rId63"/>
    <p:sldId id="480" r:id="rId64"/>
    <p:sldId id="596" r:id="rId65"/>
    <p:sldId id="482" r:id="rId66"/>
    <p:sldId id="483" r:id="rId67"/>
    <p:sldId id="484" r:id="rId68"/>
    <p:sldId id="486" r:id="rId69"/>
    <p:sldId id="375" r:id="rId70"/>
    <p:sldId id="376" r:id="rId7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A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1" autoAdjust="0"/>
    <p:restoredTop sz="93762" autoAdjust="0"/>
  </p:normalViewPr>
  <p:slideViewPr>
    <p:cSldViewPr snapToGrid="0">
      <p:cViewPr varScale="1">
        <p:scale>
          <a:sx n="61" d="100"/>
          <a:sy n="61" d="100"/>
        </p:scale>
        <p:origin x="6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2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AF122B-6220-0143-9C1E-A207507421A3}" type="doc">
      <dgm:prSet loTypeId="urn:microsoft.com/office/officeart/2008/layout/HexagonCluster" loCatId="" qsTypeId="urn:microsoft.com/office/officeart/2005/8/quickstyle/3D5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A0516A2-7618-A641-B4EB-FEA7737D73EA}">
      <dgm:prSet phldrT="[Text]" custT="1"/>
      <dgm:spPr>
        <a:solidFill>
          <a:schemeClr val="bg1">
            <a:lumMod val="50000"/>
          </a:schemeClr>
        </a:solidFill>
        <a:ln>
          <a:solidFill>
            <a:schemeClr val="bg1">
              <a:lumMod val="50000"/>
              <a:alpha val="22000"/>
            </a:schemeClr>
          </a:solidFill>
        </a:ln>
      </dgm:spPr>
      <dgm:t>
        <a:bodyPr/>
        <a:lstStyle/>
        <a:p>
          <a:r>
            <a:rPr lang="en-US" sz="1500" b="0" dirty="0" smtClean="0">
              <a:solidFill>
                <a:schemeClr val="bg2">
                  <a:lumMod val="25000"/>
                </a:schemeClr>
              </a:solidFill>
              <a:latin typeface="Avenir Next" charset="0"/>
              <a:ea typeface="Avenir Next" charset="0"/>
              <a:cs typeface="Avenir Next" charset="0"/>
            </a:rPr>
            <a:t>Energy</a:t>
          </a:r>
        </a:p>
        <a:p>
          <a:r>
            <a:rPr lang="en-US" altLang="it-IT" sz="1500" b="0" dirty="0" smtClean="0">
              <a:solidFill>
                <a:schemeClr val="bg2">
                  <a:lumMod val="25000"/>
                </a:schemeClr>
              </a:solidFill>
              <a:latin typeface="Avenir Next" charset="0"/>
              <a:ea typeface="Avenir Next" charset="0"/>
              <a:cs typeface="Avenir Next" charset="0"/>
            </a:rPr>
            <a:t>150  </a:t>
          </a:r>
          <a:r>
            <a:rPr lang="it-IT" altLang="it-IT" sz="1500" b="0" dirty="0" err="1" smtClean="0">
              <a:solidFill>
                <a:schemeClr val="bg2">
                  <a:lumMod val="25000"/>
                </a:schemeClr>
              </a:solidFill>
              <a:latin typeface="Avenir Next" charset="0"/>
              <a:ea typeface="Avenir Next" charset="0"/>
              <a:cs typeface="Avenir Next" charset="0"/>
            </a:rPr>
            <a:t>keV</a:t>
          </a:r>
          <a:r>
            <a:rPr lang="en-US" altLang="it-IT" sz="1500" b="0" dirty="0" smtClean="0">
              <a:solidFill>
                <a:schemeClr val="bg2">
                  <a:lumMod val="25000"/>
                </a:schemeClr>
              </a:solidFill>
              <a:latin typeface="Avenir Next" charset="0"/>
              <a:ea typeface="Avenir Next" charset="0"/>
              <a:cs typeface="Avenir Next" charset="0"/>
            </a:rPr>
            <a:t> </a:t>
          </a:r>
          <a:r>
            <a:rPr lang="en-US" sz="1500" b="0" dirty="0" smtClean="0">
              <a:solidFill>
                <a:schemeClr val="bg2">
                  <a:lumMod val="25000"/>
                </a:schemeClr>
              </a:solidFill>
              <a:latin typeface="Avenir Next" charset="0"/>
              <a:ea typeface="Avenir Next" charset="0"/>
              <a:cs typeface="Avenir Next" charset="0"/>
            </a:rPr>
            <a:t> </a:t>
          </a:r>
          <a:endParaRPr lang="en-US" sz="1500" b="0" dirty="0">
            <a:solidFill>
              <a:schemeClr val="bg2">
                <a:lumMod val="25000"/>
              </a:schemeClr>
            </a:solidFill>
            <a:latin typeface="Avenir Next" charset="0"/>
            <a:ea typeface="Avenir Next" charset="0"/>
            <a:cs typeface="Avenir Next" charset="0"/>
          </a:endParaRPr>
        </a:p>
      </dgm:t>
    </dgm:pt>
    <dgm:pt modelId="{C9AB2BD5-790D-0547-B53B-7D13920EFB65}" type="parTrans" cxnId="{74C712D0-2972-C548-9263-F890D4FBB0CF}">
      <dgm:prSet/>
      <dgm:spPr/>
      <dgm:t>
        <a:bodyPr/>
        <a:lstStyle/>
        <a:p>
          <a:endParaRPr lang="en-US"/>
        </a:p>
      </dgm:t>
    </dgm:pt>
    <dgm:pt modelId="{C32C930C-05E6-5A48-B731-5EF28B89A9B6}" type="sibTrans" cxnId="{74C712D0-2972-C548-9263-F890D4FBB0CF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C6CEC614-ACE2-2745-8BCA-56E97688D1CA}">
      <dgm:prSet phldrT="[Text]" custT="1"/>
      <dgm:spPr>
        <a:solidFill>
          <a:schemeClr val="bg1">
            <a:lumMod val="75000"/>
          </a:schemeClr>
        </a:solidFill>
        <a:ln>
          <a:solidFill>
            <a:schemeClr val="bg1">
              <a:lumMod val="75000"/>
              <a:alpha val="21000"/>
            </a:schemeClr>
          </a:solidFill>
        </a:ln>
      </dgm:spPr>
      <dgm:t>
        <a:bodyPr/>
        <a:lstStyle/>
        <a:p>
          <a:r>
            <a:rPr lang="en-US" sz="1500" b="0" dirty="0" smtClean="0">
              <a:solidFill>
                <a:schemeClr val="bg2">
                  <a:lumMod val="25000"/>
                </a:schemeClr>
              </a:solidFill>
              <a:latin typeface="Avenir Next" charset="0"/>
              <a:ea typeface="Avenir Next" charset="0"/>
              <a:cs typeface="Avenir Next" charset="0"/>
            </a:rPr>
            <a:t>Current</a:t>
          </a:r>
        </a:p>
        <a:p>
          <a:r>
            <a:rPr lang="en-US" altLang="it-IT" sz="1500" b="0" i="1" dirty="0" smtClean="0">
              <a:solidFill>
                <a:schemeClr val="bg2">
                  <a:lumMod val="25000"/>
                </a:schemeClr>
              </a:solidFill>
              <a:latin typeface="Avenir Next" charset="0"/>
              <a:ea typeface="Avenir Next" charset="0"/>
              <a:cs typeface="Avenir Next" charset="0"/>
            </a:rPr>
            <a:t>2 mA</a:t>
          </a:r>
          <a:endParaRPr lang="en-US" sz="1500" b="0" dirty="0">
            <a:solidFill>
              <a:schemeClr val="bg2">
                <a:lumMod val="25000"/>
              </a:schemeClr>
            </a:solidFill>
            <a:latin typeface="Avenir Next" charset="0"/>
            <a:ea typeface="Avenir Next" charset="0"/>
            <a:cs typeface="Avenir Next" charset="0"/>
          </a:endParaRPr>
        </a:p>
      </dgm:t>
    </dgm:pt>
    <dgm:pt modelId="{41F6D0C8-CC26-0648-8213-F02D23444836}" type="parTrans" cxnId="{297C3691-35CB-B04B-9FED-06B95A57705D}">
      <dgm:prSet/>
      <dgm:spPr/>
      <dgm:t>
        <a:bodyPr/>
        <a:lstStyle/>
        <a:p>
          <a:endParaRPr lang="en-US"/>
        </a:p>
      </dgm:t>
    </dgm:pt>
    <dgm:pt modelId="{DF8AA9FF-2DDA-E441-9F31-B78C70FA9786}" type="sibTrans" cxnId="{297C3691-35CB-B04B-9FED-06B95A57705D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760147E4-72E5-8349-AC1F-F7D8B49C20C7}">
      <dgm:prSet phldrT="[Text]" custT="1"/>
      <dgm:spPr>
        <a:solidFill>
          <a:srgbClr val="AEB3C8"/>
        </a:solidFill>
        <a:ln>
          <a:solidFill>
            <a:srgbClr val="AEB3C8">
              <a:alpha val="11000"/>
            </a:srgbClr>
          </a:solidFill>
        </a:ln>
      </dgm:spPr>
      <dgm:t>
        <a:bodyPr/>
        <a:lstStyle/>
        <a:p>
          <a:r>
            <a:rPr lang="en-US" sz="1500" b="0" dirty="0" smtClean="0">
              <a:solidFill>
                <a:schemeClr val="bg2">
                  <a:lumMod val="25000"/>
                </a:schemeClr>
              </a:solidFill>
              <a:latin typeface="Avenir Next" charset="0"/>
              <a:ea typeface="Avenir Next" charset="0"/>
              <a:cs typeface="Avenir Next" charset="0"/>
            </a:rPr>
            <a:t>Resolution</a:t>
          </a:r>
        </a:p>
        <a:p>
          <a:r>
            <a:rPr lang="en-US" altLang="it-IT" sz="1500" b="0" dirty="0" smtClean="0">
              <a:solidFill>
                <a:schemeClr val="bg2">
                  <a:lumMod val="25000"/>
                </a:schemeClr>
              </a:solidFill>
              <a:latin typeface="Avenir Next" charset="0"/>
              <a:ea typeface="Avenir Next" charset="0"/>
              <a:cs typeface="Avenir Next" charset="0"/>
            </a:rPr>
            <a:t>200 </a:t>
          </a:r>
          <a:r>
            <a:rPr lang="el-GR" altLang="it-IT" sz="1500" b="0" dirty="0" smtClean="0">
              <a:solidFill>
                <a:schemeClr val="bg2">
                  <a:lumMod val="25000"/>
                </a:schemeClr>
              </a:solidFill>
              <a:latin typeface="Avenir Next" charset="0"/>
              <a:ea typeface="Avenir Next" charset="0"/>
              <a:cs typeface="Avenir Next" charset="0"/>
            </a:rPr>
            <a:t>μm</a:t>
          </a:r>
          <a:endParaRPr lang="en-US" sz="1500" b="0" dirty="0" smtClean="0">
            <a:solidFill>
              <a:schemeClr val="bg2">
                <a:lumMod val="25000"/>
              </a:schemeClr>
            </a:solidFill>
            <a:latin typeface="Avenir Next" charset="0"/>
            <a:ea typeface="Avenir Next" charset="0"/>
            <a:cs typeface="Avenir Next" charset="0"/>
          </a:endParaRPr>
        </a:p>
      </dgm:t>
    </dgm:pt>
    <dgm:pt modelId="{53DE1063-728A-6541-8979-FA5726E5F895}" type="parTrans" cxnId="{802B0E95-1323-7745-91FF-FEFBA61D53C6}">
      <dgm:prSet/>
      <dgm:spPr/>
      <dgm:t>
        <a:bodyPr/>
        <a:lstStyle/>
        <a:p>
          <a:endParaRPr lang="en-US"/>
        </a:p>
      </dgm:t>
    </dgm:pt>
    <dgm:pt modelId="{C11BA031-D31D-B640-90F6-44D52E7666CF}" type="sibTrans" cxnId="{802B0E95-1323-7745-91FF-FEFBA61D53C6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4A3ABF08-7D21-8448-9962-61E5F9E0A98A}">
      <dgm:prSet/>
      <dgm:spPr>
        <a:solidFill>
          <a:schemeClr val="bg2">
            <a:lumMod val="75000"/>
          </a:schemeClr>
        </a:solidFill>
        <a:ln>
          <a:solidFill>
            <a:schemeClr val="bg2">
              <a:lumMod val="75000"/>
              <a:alpha val="17000"/>
            </a:schemeClr>
          </a:solidFill>
        </a:ln>
      </dgm:spPr>
      <dgm:t>
        <a:bodyPr/>
        <a:lstStyle/>
        <a:p>
          <a:r>
            <a:rPr lang="en-US" b="0" dirty="0" smtClean="0">
              <a:solidFill>
                <a:schemeClr val="bg2">
                  <a:lumMod val="25000"/>
                </a:schemeClr>
              </a:solidFill>
              <a:latin typeface="Avenir Next" charset="0"/>
              <a:ea typeface="Avenir Next" charset="0"/>
              <a:cs typeface="Avenir Next" charset="0"/>
            </a:rPr>
            <a:t>Fast Acquisition  3min x CT </a:t>
          </a:r>
          <a:endParaRPr lang="en-US" b="0" dirty="0">
            <a:solidFill>
              <a:schemeClr val="bg2">
                <a:lumMod val="25000"/>
              </a:schemeClr>
            </a:solidFill>
            <a:latin typeface="Avenir Next" charset="0"/>
            <a:ea typeface="Avenir Next" charset="0"/>
            <a:cs typeface="Avenir Next" charset="0"/>
          </a:endParaRPr>
        </a:p>
      </dgm:t>
    </dgm:pt>
    <dgm:pt modelId="{768D5A0B-75DC-DC4F-AD57-80B2990B82F7}" type="parTrans" cxnId="{DA903C32-8CF6-9C40-95DD-850990639B05}">
      <dgm:prSet/>
      <dgm:spPr/>
      <dgm:t>
        <a:bodyPr/>
        <a:lstStyle/>
        <a:p>
          <a:endParaRPr lang="en-US"/>
        </a:p>
      </dgm:t>
    </dgm:pt>
    <dgm:pt modelId="{475CC1F0-1D0F-8243-AE6F-A3488260BF71}" type="sibTrans" cxnId="{DA903C32-8CF6-9C40-95DD-850990639B05}">
      <dgm:prSet/>
      <dgm:spPr>
        <a:solidFill>
          <a:schemeClr val="lt1">
            <a:hueOff val="0"/>
            <a:satOff val="0"/>
            <a:lumOff val="0"/>
            <a:alpha val="0"/>
          </a:schemeClr>
        </a:solidFill>
        <a:ln>
          <a:solidFill>
            <a:schemeClr val="accent4">
              <a:hueOff val="-4464771"/>
              <a:satOff val="26899"/>
              <a:lumOff val="2156"/>
              <a:alpha val="0"/>
            </a:schemeClr>
          </a:solidFill>
        </a:ln>
      </dgm:spPr>
      <dgm:t>
        <a:bodyPr/>
        <a:lstStyle/>
        <a:p>
          <a:endParaRPr lang="en-US"/>
        </a:p>
      </dgm:t>
    </dgm:pt>
    <dgm:pt modelId="{B8CB2730-12E7-4A4E-A8A0-FDD613FF6835}" type="pres">
      <dgm:prSet presAssocID="{37AF122B-6220-0143-9C1E-A207507421A3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5AD6B3B5-A831-124B-A219-F083926E13FE}" type="pres">
      <dgm:prSet presAssocID="{1A0516A2-7618-A641-B4EB-FEA7737D73EA}" presName="text1" presStyleCnt="0"/>
      <dgm:spPr/>
    </dgm:pt>
    <dgm:pt modelId="{97028E43-DE05-A444-BA72-3B04159C0445}" type="pres">
      <dgm:prSet presAssocID="{1A0516A2-7618-A641-B4EB-FEA7737D73EA}" presName="textRepeatNode" presStyleLbl="alignNode1" presStyleIdx="0" presStyleCnt="4" custLinFactNeighborX="4516" custLinFactNeighborY="-23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EFB7AD-AC95-F645-BA43-C71AD00FFF7E}" type="pres">
      <dgm:prSet presAssocID="{1A0516A2-7618-A641-B4EB-FEA7737D73EA}" presName="textaccent1" presStyleCnt="0"/>
      <dgm:spPr/>
    </dgm:pt>
    <dgm:pt modelId="{044B03C7-5567-BF4C-9480-F77863F829E8}" type="pres">
      <dgm:prSet presAssocID="{1A0516A2-7618-A641-B4EB-FEA7737D73EA}" presName="accentRepeatNode" presStyleLbl="solidAlignAcc1" presStyleIdx="0" presStyleCnt="8" custLinFactX="67310" custLinFactY="156875" custLinFactNeighborX="100000" custLinFactNeighborY="200000"/>
      <dgm:spPr>
        <a:noFill/>
        <a:ln>
          <a:noFill/>
        </a:ln>
      </dgm:spPr>
    </dgm:pt>
    <dgm:pt modelId="{FD196757-4933-9E48-9092-99D7772EF550}" type="pres">
      <dgm:prSet presAssocID="{C32C930C-05E6-5A48-B731-5EF28B89A9B6}" presName="image1" presStyleCnt="0"/>
      <dgm:spPr/>
    </dgm:pt>
    <dgm:pt modelId="{F927ECF3-9154-054B-B1B6-368190891AA6}" type="pres">
      <dgm:prSet presAssocID="{C32C930C-05E6-5A48-B731-5EF28B89A9B6}" presName="imageRepeatNode" presStyleLbl="alignAcc1" presStyleIdx="0" presStyleCnt="4"/>
      <dgm:spPr/>
      <dgm:t>
        <a:bodyPr/>
        <a:lstStyle/>
        <a:p>
          <a:endParaRPr lang="en-US"/>
        </a:p>
      </dgm:t>
    </dgm:pt>
    <dgm:pt modelId="{B77400B0-BB82-AB4A-B07C-0B3A9429F221}" type="pres">
      <dgm:prSet presAssocID="{C32C930C-05E6-5A48-B731-5EF28B89A9B6}" presName="imageaccent1" presStyleCnt="0"/>
      <dgm:spPr/>
    </dgm:pt>
    <dgm:pt modelId="{85EF1F56-75E9-E94F-95FD-AD02311B5225}" type="pres">
      <dgm:prSet presAssocID="{C32C930C-05E6-5A48-B731-5EF28B89A9B6}" presName="accentRepeatNode" presStyleLbl="solidAlignAcc1" presStyleIdx="1" presStyleCnt="8" custLinFactX="83799" custLinFactY="226799" custLinFactNeighborX="100000" custLinFactNeighborY="300000"/>
      <dgm:spPr>
        <a:noFill/>
        <a:ln>
          <a:noFill/>
        </a:ln>
      </dgm:spPr>
    </dgm:pt>
    <dgm:pt modelId="{2112B701-46A5-AE4A-B259-AA099300CDCE}" type="pres">
      <dgm:prSet presAssocID="{C6CEC614-ACE2-2745-8BCA-56E97688D1CA}" presName="text2" presStyleCnt="0"/>
      <dgm:spPr/>
    </dgm:pt>
    <dgm:pt modelId="{1316EAFE-3A32-B949-971E-D0DD4F92BAFF}" type="pres">
      <dgm:prSet presAssocID="{C6CEC614-ACE2-2745-8BCA-56E97688D1CA}" presName="textRepeatNode" presStyleLbl="alignNode1" presStyleIdx="1" presStyleCnt="4" custLinFactNeighborX="9521" custLinFactNeighborY="-72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3FBF78-4D74-6641-ACEF-DF07BAFC5388}" type="pres">
      <dgm:prSet presAssocID="{C6CEC614-ACE2-2745-8BCA-56E97688D1CA}" presName="textaccent2" presStyleCnt="0"/>
      <dgm:spPr/>
    </dgm:pt>
    <dgm:pt modelId="{0800D205-0FB5-B340-9EA1-48B70481CBB5}" type="pres">
      <dgm:prSet presAssocID="{C6CEC614-ACE2-2745-8BCA-56E97688D1CA}" presName="accentRepeatNode" presStyleLbl="solidAlignAcc1" presStyleIdx="2" presStyleCnt="8"/>
      <dgm:spPr>
        <a:noFill/>
        <a:ln>
          <a:noFill/>
        </a:ln>
      </dgm:spPr>
    </dgm:pt>
    <dgm:pt modelId="{79F7009B-B8CE-4740-934B-ECB5EF8BE6ED}" type="pres">
      <dgm:prSet presAssocID="{DF8AA9FF-2DDA-E441-9F31-B78C70FA9786}" presName="image2" presStyleCnt="0"/>
      <dgm:spPr/>
    </dgm:pt>
    <dgm:pt modelId="{6A151A77-5C8C-CF47-82AC-7EC530D061A4}" type="pres">
      <dgm:prSet presAssocID="{DF8AA9FF-2DDA-E441-9F31-B78C70FA9786}" presName="imageRepeatNode" presStyleLbl="alignAcc1" presStyleIdx="1" presStyleCnt="4" custScaleX="4203" custScaleY="4875" custLinFactNeighborX="-13189" custLinFactNeighborY="1122"/>
      <dgm:spPr/>
      <dgm:t>
        <a:bodyPr/>
        <a:lstStyle/>
        <a:p>
          <a:endParaRPr lang="en-US"/>
        </a:p>
      </dgm:t>
    </dgm:pt>
    <dgm:pt modelId="{FAF78A8B-B92C-264A-9D34-69A31E8438C0}" type="pres">
      <dgm:prSet presAssocID="{DF8AA9FF-2DDA-E441-9F31-B78C70FA9786}" presName="imageaccent2" presStyleCnt="0"/>
      <dgm:spPr/>
    </dgm:pt>
    <dgm:pt modelId="{D3CEBE8C-453C-AB4D-857C-0DB16D9763FD}" type="pres">
      <dgm:prSet presAssocID="{DF8AA9FF-2DDA-E441-9F31-B78C70FA9786}" presName="accentRepeatNode" presStyleLbl="solidAlignAcc1" presStyleIdx="3" presStyleCnt="8" custLinFactNeighborX="-7014" custLinFactNeighborY="-8139"/>
      <dgm:spPr>
        <a:noFill/>
        <a:ln>
          <a:noFill/>
        </a:ln>
      </dgm:spPr>
    </dgm:pt>
    <dgm:pt modelId="{A99C4975-BF47-4C4C-8C8E-9503A88E5B27}" type="pres">
      <dgm:prSet presAssocID="{760147E4-72E5-8349-AC1F-F7D8B49C20C7}" presName="text3" presStyleCnt="0"/>
      <dgm:spPr/>
    </dgm:pt>
    <dgm:pt modelId="{993C2ABC-B558-3C47-BC59-1A50B8E21988}" type="pres">
      <dgm:prSet presAssocID="{760147E4-72E5-8349-AC1F-F7D8B49C20C7}" presName="textRepeatNode" presStyleLbl="alignNode1" presStyleIdx="2" presStyleCnt="4" custScaleX="99986" custScaleY="99986" custLinFactNeighborX="5768" custLinFactNeighborY="-52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2CA82B-5A56-AF4B-8628-6AC9297CDAE1}" type="pres">
      <dgm:prSet presAssocID="{760147E4-72E5-8349-AC1F-F7D8B49C20C7}" presName="textaccent3" presStyleCnt="0"/>
      <dgm:spPr/>
    </dgm:pt>
    <dgm:pt modelId="{B3A9243C-0839-0945-8763-A31545726F49}" type="pres">
      <dgm:prSet presAssocID="{760147E4-72E5-8349-AC1F-F7D8B49C20C7}" presName="accentRepeatNode" presStyleLbl="solidAlignAcc1" presStyleIdx="4" presStyleCnt="8" custLinFactX="-259704" custLinFactY="100000" custLinFactNeighborX="-300000" custLinFactNeighborY="181232"/>
      <dgm:spPr>
        <a:noFill/>
        <a:ln>
          <a:noFill/>
        </a:ln>
      </dgm:spPr>
    </dgm:pt>
    <dgm:pt modelId="{6964CE00-B6EE-FD40-892D-BBFFC66296EC}" type="pres">
      <dgm:prSet presAssocID="{C11BA031-D31D-B640-90F6-44D52E7666CF}" presName="image3" presStyleCnt="0"/>
      <dgm:spPr/>
    </dgm:pt>
    <dgm:pt modelId="{B0E5AE8D-360E-754F-9E40-40E1C14E83B7}" type="pres">
      <dgm:prSet presAssocID="{C11BA031-D31D-B640-90F6-44D52E7666CF}" presName="imageRepeatNode" presStyleLbl="alignAcc1" presStyleIdx="2" presStyleCnt="4"/>
      <dgm:spPr/>
      <dgm:t>
        <a:bodyPr/>
        <a:lstStyle/>
        <a:p>
          <a:endParaRPr lang="en-US"/>
        </a:p>
      </dgm:t>
    </dgm:pt>
    <dgm:pt modelId="{0AA8B2D6-066F-B444-B3C2-9A12652C060F}" type="pres">
      <dgm:prSet presAssocID="{C11BA031-D31D-B640-90F6-44D52E7666CF}" presName="imageaccent3" presStyleCnt="0"/>
      <dgm:spPr/>
    </dgm:pt>
    <dgm:pt modelId="{18A04986-990B-A34B-8CD5-84D3F02C5544}" type="pres">
      <dgm:prSet presAssocID="{C11BA031-D31D-B640-90F6-44D52E7666CF}" presName="accentRepeatNode" presStyleLbl="solidAlignAcc1" presStyleIdx="5" presStyleCnt="8"/>
      <dgm:spPr>
        <a:noFill/>
        <a:ln>
          <a:noFill/>
        </a:ln>
      </dgm:spPr>
    </dgm:pt>
    <dgm:pt modelId="{FFE9E7D7-45A7-3D4F-BFA1-6BD0CAC8CAF1}" type="pres">
      <dgm:prSet presAssocID="{4A3ABF08-7D21-8448-9962-61E5F9E0A98A}" presName="text4" presStyleCnt="0"/>
      <dgm:spPr/>
    </dgm:pt>
    <dgm:pt modelId="{EB5ECE73-C576-8343-BABD-A718792E756B}" type="pres">
      <dgm:prSet presAssocID="{4A3ABF08-7D21-8448-9962-61E5F9E0A98A}" presName="textRepeatNode" presStyleLbl="alignNode1" presStyleIdx="3" presStyleCnt="4" custScaleX="109811" custScaleY="117828" custLinFactY="68465" custLinFactNeighborX="-76642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ECBA23-30E6-6441-BA0E-7CD8021FFCBA}" type="pres">
      <dgm:prSet presAssocID="{4A3ABF08-7D21-8448-9962-61E5F9E0A98A}" presName="textaccent4" presStyleCnt="0"/>
      <dgm:spPr/>
    </dgm:pt>
    <dgm:pt modelId="{70A1E719-B648-1F45-9364-172E552CCDBC}" type="pres">
      <dgm:prSet presAssocID="{4A3ABF08-7D21-8448-9962-61E5F9E0A98A}" presName="accentRepeatNode" presStyleLbl="solidAlignAcc1" presStyleIdx="6" presStyleCnt="8"/>
      <dgm:spPr>
        <a:solidFill>
          <a:schemeClr val="lt1">
            <a:hueOff val="0"/>
            <a:satOff val="0"/>
            <a:lumOff val="0"/>
            <a:alpha val="0"/>
          </a:schemeClr>
        </a:solidFill>
        <a:ln>
          <a:solidFill>
            <a:schemeClr val="accent4">
              <a:hueOff val="-3826947"/>
              <a:satOff val="23056"/>
              <a:lumOff val="1848"/>
              <a:alpha val="0"/>
            </a:schemeClr>
          </a:solidFill>
        </a:ln>
      </dgm:spPr>
    </dgm:pt>
    <dgm:pt modelId="{07A2195E-6263-D548-9851-622E81141882}" type="pres">
      <dgm:prSet presAssocID="{475CC1F0-1D0F-8243-AE6F-A3488260BF71}" presName="image4" presStyleCnt="0"/>
      <dgm:spPr/>
    </dgm:pt>
    <dgm:pt modelId="{D678FCB0-6EC5-DF49-B15D-154B96CBE250}" type="pres">
      <dgm:prSet presAssocID="{475CC1F0-1D0F-8243-AE6F-A3488260BF71}" presName="imageRepeatNode" presStyleLbl="alignAcc1" presStyleIdx="3" presStyleCnt="4"/>
      <dgm:spPr/>
      <dgm:t>
        <a:bodyPr/>
        <a:lstStyle/>
        <a:p>
          <a:endParaRPr lang="en-US"/>
        </a:p>
      </dgm:t>
    </dgm:pt>
    <dgm:pt modelId="{2B151364-BBCA-0D4F-8323-E69F0E712DF5}" type="pres">
      <dgm:prSet presAssocID="{475CC1F0-1D0F-8243-AE6F-A3488260BF71}" presName="imageaccent4" presStyleCnt="0"/>
      <dgm:spPr/>
    </dgm:pt>
    <dgm:pt modelId="{80FCF69A-E521-3840-B5F2-7C48112231FA}" type="pres">
      <dgm:prSet presAssocID="{475CC1F0-1D0F-8243-AE6F-A3488260BF71}" presName="accentRepeatNode" presStyleLbl="solidAlignAcc1" presStyleIdx="7" presStyleCnt="8"/>
      <dgm:spPr>
        <a:solidFill>
          <a:schemeClr val="lt1">
            <a:hueOff val="0"/>
            <a:satOff val="0"/>
            <a:lumOff val="0"/>
            <a:alpha val="0"/>
          </a:schemeClr>
        </a:solidFill>
        <a:ln>
          <a:solidFill>
            <a:schemeClr val="accent4">
              <a:hueOff val="-4464771"/>
              <a:satOff val="26899"/>
              <a:lumOff val="2156"/>
              <a:alpha val="0"/>
            </a:schemeClr>
          </a:solidFill>
        </a:ln>
      </dgm:spPr>
    </dgm:pt>
  </dgm:ptLst>
  <dgm:cxnLst>
    <dgm:cxn modelId="{74C712D0-2972-C548-9263-F890D4FBB0CF}" srcId="{37AF122B-6220-0143-9C1E-A207507421A3}" destId="{1A0516A2-7618-A641-B4EB-FEA7737D73EA}" srcOrd="0" destOrd="0" parTransId="{C9AB2BD5-790D-0547-B53B-7D13920EFB65}" sibTransId="{C32C930C-05E6-5A48-B731-5EF28B89A9B6}"/>
    <dgm:cxn modelId="{A65DDB87-992C-3C41-A8E4-1F845F10EE9C}" type="presOf" srcId="{DF8AA9FF-2DDA-E441-9F31-B78C70FA9786}" destId="{6A151A77-5C8C-CF47-82AC-7EC530D061A4}" srcOrd="0" destOrd="0" presId="urn:microsoft.com/office/officeart/2008/layout/HexagonCluster"/>
    <dgm:cxn modelId="{DA903C32-8CF6-9C40-95DD-850990639B05}" srcId="{37AF122B-6220-0143-9C1E-A207507421A3}" destId="{4A3ABF08-7D21-8448-9962-61E5F9E0A98A}" srcOrd="3" destOrd="0" parTransId="{768D5A0B-75DC-DC4F-AD57-80B2990B82F7}" sibTransId="{475CC1F0-1D0F-8243-AE6F-A3488260BF71}"/>
    <dgm:cxn modelId="{E01752C5-42E5-3A40-837F-311FBA3F49AE}" type="presOf" srcId="{760147E4-72E5-8349-AC1F-F7D8B49C20C7}" destId="{993C2ABC-B558-3C47-BC59-1A50B8E21988}" srcOrd="0" destOrd="0" presId="urn:microsoft.com/office/officeart/2008/layout/HexagonCluster"/>
    <dgm:cxn modelId="{297C3691-35CB-B04B-9FED-06B95A57705D}" srcId="{37AF122B-6220-0143-9C1E-A207507421A3}" destId="{C6CEC614-ACE2-2745-8BCA-56E97688D1CA}" srcOrd="1" destOrd="0" parTransId="{41F6D0C8-CC26-0648-8213-F02D23444836}" sibTransId="{DF8AA9FF-2DDA-E441-9F31-B78C70FA9786}"/>
    <dgm:cxn modelId="{212210B1-39DF-6149-9A35-C874BBB614F7}" type="presOf" srcId="{C32C930C-05E6-5A48-B731-5EF28B89A9B6}" destId="{F927ECF3-9154-054B-B1B6-368190891AA6}" srcOrd="0" destOrd="0" presId="urn:microsoft.com/office/officeart/2008/layout/HexagonCluster"/>
    <dgm:cxn modelId="{1D17B70C-DE1C-944F-B0FB-CEBED5617FC9}" type="presOf" srcId="{1A0516A2-7618-A641-B4EB-FEA7737D73EA}" destId="{97028E43-DE05-A444-BA72-3B04159C0445}" srcOrd="0" destOrd="0" presId="urn:microsoft.com/office/officeart/2008/layout/HexagonCluster"/>
    <dgm:cxn modelId="{6C07EA68-48E0-C24A-8B95-6DC83BDCD9A6}" type="presOf" srcId="{C6CEC614-ACE2-2745-8BCA-56E97688D1CA}" destId="{1316EAFE-3A32-B949-971E-D0DD4F92BAFF}" srcOrd="0" destOrd="0" presId="urn:microsoft.com/office/officeart/2008/layout/HexagonCluster"/>
    <dgm:cxn modelId="{D17D1D0A-E155-FA45-A9B9-8B288508758F}" type="presOf" srcId="{37AF122B-6220-0143-9C1E-A207507421A3}" destId="{B8CB2730-12E7-4A4E-A8A0-FDD613FF6835}" srcOrd="0" destOrd="0" presId="urn:microsoft.com/office/officeart/2008/layout/HexagonCluster"/>
    <dgm:cxn modelId="{F1C6DB89-4FD8-834F-BA8F-E9A0ED578A0D}" type="presOf" srcId="{475CC1F0-1D0F-8243-AE6F-A3488260BF71}" destId="{D678FCB0-6EC5-DF49-B15D-154B96CBE250}" srcOrd="0" destOrd="0" presId="urn:microsoft.com/office/officeart/2008/layout/HexagonCluster"/>
    <dgm:cxn modelId="{4F7249A4-8671-4543-BF3E-03C8EFEDD583}" type="presOf" srcId="{C11BA031-D31D-B640-90F6-44D52E7666CF}" destId="{B0E5AE8D-360E-754F-9E40-40E1C14E83B7}" srcOrd="0" destOrd="0" presId="urn:microsoft.com/office/officeart/2008/layout/HexagonCluster"/>
    <dgm:cxn modelId="{89EBD1AF-E22C-1546-B93D-58243CBFE781}" type="presOf" srcId="{4A3ABF08-7D21-8448-9962-61E5F9E0A98A}" destId="{EB5ECE73-C576-8343-BABD-A718792E756B}" srcOrd="0" destOrd="0" presId="urn:microsoft.com/office/officeart/2008/layout/HexagonCluster"/>
    <dgm:cxn modelId="{802B0E95-1323-7745-91FF-FEFBA61D53C6}" srcId="{37AF122B-6220-0143-9C1E-A207507421A3}" destId="{760147E4-72E5-8349-AC1F-F7D8B49C20C7}" srcOrd="2" destOrd="0" parTransId="{53DE1063-728A-6541-8979-FA5726E5F895}" sibTransId="{C11BA031-D31D-B640-90F6-44D52E7666CF}"/>
    <dgm:cxn modelId="{819FF4B2-6F03-8F4A-B5EE-6A2DEC0D888C}" type="presParOf" srcId="{B8CB2730-12E7-4A4E-A8A0-FDD613FF6835}" destId="{5AD6B3B5-A831-124B-A219-F083926E13FE}" srcOrd="0" destOrd="0" presId="urn:microsoft.com/office/officeart/2008/layout/HexagonCluster"/>
    <dgm:cxn modelId="{952B2136-8B84-514B-8D20-3757D3D2AA06}" type="presParOf" srcId="{5AD6B3B5-A831-124B-A219-F083926E13FE}" destId="{97028E43-DE05-A444-BA72-3B04159C0445}" srcOrd="0" destOrd="0" presId="urn:microsoft.com/office/officeart/2008/layout/HexagonCluster"/>
    <dgm:cxn modelId="{0B16391E-284C-7C40-AAF7-F7AB7FAE3CCF}" type="presParOf" srcId="{B8CB2730-12E7-4A4E-A8A0-FDD613FF6835}" destId="{D9EFB7AD-AC95-F645-BA43-C71AD00FFF7E}" srcOrd="1" destOrd="0" presId="urn:microsoft.com/office/officeart/2008/layout/HexagonCluster"/>
    <dgm:cxn modelId="{897BA51C-822D-BA4A-BFBA-A745CC28B3BA}" type="presParOf" srcId="{D9EFB7AD-AC95-F645-BA43-C71AD00FFF7E}" destId="{044B03C7-5567-BF4C-9480-F77863F829E8}" srcOrd="0" destOrd="0" presId="urn:microsoft.com/office/officeart/2008/layout/HexagonCluster"/>
    <dgm:cxn modelId="{7515D305-99B6-F44D-854D-112236B07743}" type="presParOf" srcId="{B8CB2730-12E7-4A4E-A8A0-FDD613FF6835}" destId="{FD196757-4933-9E48-9092-99D7772EF550}" srcOrd="2" destOrd="0" presId="urn:microsoft.com/office/officeart/2008/layout/HexagonCluster"/>
    <dgm:cxn modelId="{A4172396-C312-1342-91C4-FD7558292029}" type="presParOf" srcId="{FD196757-4933-9E48-9092-99D7772EF550}" destId="{F927ECF3-9154-054B-B1B6-368190891AA6}" srcOrd="0" destOrd="0" presId="urn:microsoft.com/office/officeart/2008/layout/HexagonCluster"/>
    <dgm:cxn modelId="{AB9F228A-A2EB-E040-8DB9-0B6E22E8EA0C}" type="presParOf" srcId="{B8CB2730-12E7-4A4E-A8A0-FDD613FF6835}" destId="{B77400B0-BB82-AB4A-B07C-0B3A9429F221}" srcOrd="3" destOrd="0" presId="urn:microsoft.com/office/officeart/2008/layout/HexagonCluster"/>
    <dgm:cxn modelId="{15EBCBB1-95E6-4846-B068-A1475713989C}" type="presParOf" srcId="{B77400B0-BB82-AB4A-B07C-0B3A9429F221}" destId="{85EF1F56-75E9-E94F-95FD-AD02311B5225}" srcOrd="0" destOrd="0" presId="urn:microsoft.com/office/officeart/2008/layout/HexagonCluster"/>
    <dgm:cxn modelId="{9E988D24-C766-0643-965B-31A2ACBA39DD}" type="presParOf" srcId="{B8CB2730-12E7-4A4E-A8A0-FDD613FF6835}" destId="{2112B701-46A5-AE4A-B259-AA099300CDCE}" srcOrd="4" destOrd="0" presId="urn:microsoft.com/office/officeart/2008/layout/HexagonCluster"/>
    <dgm:cxn modelId="{E4AF6A80-7C6D-724E-8072-DC77B37B91FD}" type="presParOf" srcId="{2112B701-46A5-AE4A-B259-AA099300CDCE}" destId="{1316EAFE-3A32-B949-971E-D0DD4F92BAFF}" srcOrd="0" destOrd="0" presId="urn:microsoft.com/office/officeart/2008/layout/HexagonCluster"/>
    <dgm:cxn modelId="{674873AB-41C8-2C4D-90B6-11CDA053843E}" type="presParOf" srcId="{B8CB2730-12E7-4A4E-A8A0-FDD613FF6835}" destId="{563FBF78-4D74-6641-ACEF-DF07BAFC5388}" srcOrd="5" destOrd="0" presId="urn:microsoft.com/office/officeart/2008/layout/HexagonCluster"/>
    <dgm:cxn modelId="{1CE89C4B-799C-6B44-845B-0E8D1AA083D5}" type="presParOf" srcId="{563FBF78-4D74-6641-ACEF-DF07BAFC5388}" destId="{0800D205-0FB5-B340-9EA1-48B70481CBB5}" srcOrd="0" destOrd="0" presId="urn:microsoft.com/office/officeart/2008/layout/HexagonCluster"/>
    <dgm:cxn modelId="{7F94890A-9B3C-F14C-9882-B3E104970E66}" type="presParOf" srcId="{B8CB2730-12E7-4A4E-A8A0-FDD613FF6835}" destId="{79F7009B-B8CE-4740-934B-ECB5EF8BE6ED}" srcOrd="6" destOrd="0" presId="urn:microsoft.com/office/officeart/2008/layout/HexagonCluster"/>
    <dgm:cxn modelId="{8C564E42-4174-E541-862E-AF951EF1B8A9}" type="presParOf" srcId="{79F7009B-B8CE-4740-934B-ECB5EF8BE6ED}" destId="{6A151A77-5C8C-CF47-82AC-7EC530D061A4}" srcOrd="0" destOrd="0" presId="urn:microsoft.com/office/officeart/2008/layout/HexagonCluster"/>
    <dgm:cxn modelId="{85D9547A-96AA-6F44-9F39-10113AA3D11C}" type="presParOf" srcId="{B8CB2730-12E7-4A4E-A8A0-FDD613FF6835}" destId="{FAF78A8B-B92C-264A-9D34-69A31E8438C0}" srcOrd="7" destOrd="0" presId="urn:microsoft.com/office/officeart/2008/layout/HexagonCluster"/>
    <dgm:cxn modelId="{E35F90B2-43FE-0E4E-9428-399548F8CA5F}" type="presParOf" srcId="{FAF78A8B-B92C-264A-9D34-69A31E8438C0}" destId="{D3CEBE8C-453C-AB4D-857C-0DB16D9763FD}" srcOrd="0" destOrd="0" presId="urn:microsoft.com/office/officeart/2008/layout/HexagonCluster"/>
    <dgm:cxn modelId="{86BC1292-AE50-EE48-917C-4D39FC7ACE0B}" type="presParOf" srcId="{B8CB2730-12E7-4A4E-A8A0-FDD613FF6835}" destId="{A99C4975-BF47-4C4C-8C8E-9503A88E5B27}" srcOrd="8" destOrd="0" presId="urn:microsoft.com/office/officeart/2008/layout/HexagonCluster"/>
    <dgm:cxn modelId="{4FC2B76F-1D85-6C43-A954-4B574FDE76DB}" type="presParOf" srcId="{A99C4975-BF47-4C4C-8C8E-9503A88E5B27}" destId="{993C2ABC-B558-3C47-BC59-1A50B8E21988}" srcOrd="0" destOrd="0" presId="urn:microsoft.com/office/officeart/2008/layout/HexagonCluster"/>
    <dgm:cxn modelId="{BEB5E35D-A64F-ED4E-8681-262B4B8B04FB}" type="presParOf" srcId="{B8CB2730-12E7-4A4E-A8A0-FDD613FF6835}" destId="{2B2CA82B-5A56-AF4B-8628-6AC9297CDAE1}" srcOrd="9" destOrd="0" presId="urn:microsoft.com/office/officeart/2008/layout/HexagonCluster"/>
    <dgm:cxn modelId="{3028882D-C7FF-6549-9AA4-9ACA895F574E}" type="presParOf" srcId="{2B2CA82B-5A56-AF4B-8628-6AC9297CDAE1}" destId="{B3A9243C-0839-0945-8763-A31545726F49}" srcOrd="0" destOrd="0" presId="urn:microsoft.com/office/officeart/2008/layout/HexagonCluster"/>
    <dgm:cxn modelId="{589CE8F0-3DF7-C14D-9E6A-EDE43941ADAC}" type="presParOf" srcId="{B8CB2730-12E7-4A4E-A8A0-FDD613FF6835}" destId="{6964CE00-B6EE-FD40-892D-BBFFC66296EC}" srcOrd="10" destOrd="0" presId="urn:microsoft.com/office/officeart/2008/layout/HexagonCluster"/>
    <dgm:cxn modelId="{CAFB991D-8489-9046-9918-C769F8773EA1}" type="presParOf" srcId="{6964CE00-B6EE-FD40-892D-BBFFC66296EC}" destId="{B0E5AE8D-360E-754F-9E40-40E1C14E83B7}" srcOrd="0" destOrd="0" presId="urn:microsoft.com/office/officeart/2008/layout/HexagonCluster"/>
    <dgm:cxn modelId="{F592BD5A-5DD5-744E-8267-1BBBE0E0FA0D}" type="presParOf" srcId="{B8CB2730-12E7-4A4E-A8A0-FDD613FF6835}" destId="{0AA8B2D6-066F-B444-B3C2-9A12652C060F}" srcOrd="11" destOrd="0" presId="urn:microsoft.com/office/officeart/2008/layout/HexagonCluster"/>
    <dgm:cxn modelId="{0646B223-5D45-4C42-81AB-45929B7B5AC9}" type="presParOf" srcId="{0AA8B2D6-066F-B444-B3C2-9A12652C060F}" destId="{18A04986-990B-A34B-8CD5-84D3F02C5544}" srcOrd="0" destOrd="0" presId="urn:microsoft.com/office/officeart/2008/layout/HexagonCluster"/>
    <dgm:cxn modelId="{A2997707-73E7-744E-9890-E5AB26255A28}" type="presParOf" srcId="{B8CB2730-12E7-4A4E-A8A0-FDD613FF6835}" destId="{FFE9E7D7-45A7-3D4F-BFA1-6BD0CAC8CAF1}" srcOrd="12" destOrd="0" presId="urn:microsoft.com/office/officeart/2008/layout/HexagonCluster"/>
    <dgm:cxn modelId="{773FCF29-4299-DE45-B4DB-6CCD5DA9E8DB}" type="presParOf" srcId="{FFE9E7D7-45A7-3D4F-BFA1-6BD0CAC8CAF1}" destId="{EB5ECE73-C576-8343-BABD-A718792E756B}" srcOrd="0" destOrd="0" presId="urn:microsoft.com/office/officeart/2008/layout/HexagonCluster"/>
    <dgm:cxn modelId="{98607DCC-5FA6-F24E-AF9F-3C8FD8C7C68F}" type="presParOf" srcId="{B8CB2730-12E7-4A4E-A8A0-FDD613FF6835}" destId="{8FECBA23-30E6-6441-BA0E-7CD8021FFCBA}" srcOrd="13" destOrd="0" presId="urn:microsoft.com/office/officeart/2008/layout/HexagonCluster"/>
    <dgm:cxn modelId="{8AF81C11-9AE6-1142-95CD-AB6322078A69}" type="presParOf" srcId="{8FECBA23-30E6-6441-BA0E-7CD8021FFCBA}" destId="{70A1E719-B648-1F45-9364-172E552CCDBC}" srcOrd="0" destOrd="0" presId="urn:microsoft.com/office/officeart/2008/layout/HexagonCluster"/>
    <dgm:cxn modelId="{E6E71CFC-2673-5C44-9675-DA5A541B9129}" type="presParOf" srcId="{B8CB2730-12E7-4A4E-A8A0-FDD613FF6835}" destId="{07A2195E-6263-D548-9851-622E81141882}" srcOrd="14" destOrd="0" presId="urn:microsoft.com/office/officeart/2008/layout/HexagonCluster"/>
    <dgm:cxn modelId="{617FED4F-36C5-DE46-8641-90AFB23645C3}" type="presParOf" srcId="{07A2195E-6263-D548-9851-622E81141882}" destId="{D678FCB0-6EC5-DF49-B15D-154B96CBE250}" srcOrd="0" destOrd="0" presId="urn:microsoft.com/office/officeart/2008/layout/HexagonCluster"/>
    <dgm:cxn modelId="{F062941B-B557-4646-BA08-C77E798D60A8}" type="presParOf" srcId="{B8CB2730-12E7-4A4E-A8A0-FDD613FF6835}" destId="{2B151364-BBCA-0D4F-8323-E69F0E712DF5}" srcOrd="15" destOrd="0" presId="urn:microsoft.com/office/officeart/2008/layout/HexagonCluster"/>
    <dgm:cxn modelId="{773C6F08-6C8F-1143-9FE7-E5F3F6AAED81}" type="presParOf" srcId="{2B151364-BBCA-0D4F-8323-E69F0E712DF5}" destId="{80FCF69A-E521-3840-B5F2-7C48112231FA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28E43-DE05-A444-BA72-3B04159C0445}">
      <dsp:nvSpPr>
        <dsp:cNvPr id="0" name=""/>
        <dsp:cNvSpPr/>
      </dsp:nvSpPr>
      <dsp:spPr>
        <a:xfrm>
          <a:off x="1377963" y="3034584"/>
          <a:ext cx="1541244" cy="1322980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50000"/>
          </a:schemeClr>
        </a:solidFill>
        <a:ln w="6350" cap="flat" cmpd="sng" algn="ctr">
          <a:solidFill>
            <a:schemeClr val="bg1">
              <a:lumMod val="50000"/>
              <a:alpha val="22000"/>
            </a:schemeClr>
          </a:solidFill>
          <a:prstDash val="solid"/>
          <a:miter lim="800000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kern="1200" dirty="0" smtClean="0">
              <a:solidFill>
                <a:schemeClr val="bg2">
                  <a:lumMod val="25000"/>
                </a:schemeClr>
              </a:solidFill>
              <a:latin typeface="Avenir Next" charset="0"/>
              <a:ea typeface="Avenir Next" charset="0"/>
              <a:cs typeface="Avenir Next" charset="0"/>
            </a:rPr>
            <a:t>Energy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it-IT" sz="1500" b="0" kern="1200" dirty="0" smtClean="0">
              <a:solidFill>
                <a:schemeClr val="bg2">
                  <a:lumMod val="25000"/>
                </a:schemeClr>
              </a:solidFill>
              <a:latin typeface="Avenir Next" charset="0"/>
              <a:ea typeface="Avenir Next" charset="0"/>
              <a:cs typeface="Avenir Next" charset="0"/>
            </a:rPr>
            <a:t>150  </a:t>
          </a:r>
          <a:r>
            <a:rPr lang="it-IT" altLang="it-IT" sz="1500" b="0" kern="1200" dirty="0" err="1" smtClean="0">
              <a:solidFill>
                <a:schemeClr val="bg2">
                  <a:lumMod val="25000"/>
                </a:schemeClr>
              </a:solidFill>
              <a:latin typeface="Avenir Next" charset="0"/>
              <a:ea typeface="Avenir Next" charset="0"/>
              <a:cs typeface="Avenir Next" charset="0"/>
            </a:rPr>
            <a:t>keV</a:t>
          </a:r>
          <a:r>
            <a:rPr lang="en-US" altLang="it-IT" sz="1500" b="0" kern="1200" dirty="0" smtClean="0">
              <a:solidFill>
                <a:schemeClr val="bg2">
                  <a:lumMod val="25000"/>
                </a:schemeClr>
              </a:solidFill>
              <a:latin typeface="Avenir Next" charset="0"/>
              <a:ea typeface="Avenir Next" charset="0"/>
              <a:cs typeface="Avenir Next" charset="0"/>
            </a:rPr>
            <a:t> </a:t>
          </a:r>
          <a:r>
            <a:rPr lang="en-US" sz="1500" b="0" kern="1200" dirty="0" smtClean="0">
              <a:solidFill>
                <a:schemeClr val="bg2">
                  <a:lumMod val="25000"/>
                </a:schemeClr>
              </a:solidFill>
              <a:latin typeface="Avenir Next" charset="0"/>
              <a:ea typeface="Avenir Next" charset="0"/>
              <a:cs typeface="Avenir Next" charset="0"/>
            </a:rPr>
            <a:t> </a:t>
          </a:r>
          <a:endParaRPr lang="en-US" sz="1500" b="0" kern="1200" dirty="0">
            <a:solidFill>
              <a:schemeClr val="bg2">
                <a:lumMod val="25000"/>
              </a:schemeClr>
            </a:solidFill>
            <a:latin typeface="Avenir Next" charset="0"/>
            <a:ea typeface="Avenir Next" charset="0"/>
            <a:cs typeface="Avenir Next" charset="0"/>
          </a:endParaRPr>
        </a:p>
      </dsp:txBody>
      <dsp:txXfrm>
        <a:off x="1616648" y="3239468"/>
        <a:ext cx="1063874" cy="913212"/>
      </dsp:txXfrm>
    </dsp:sp>
    <dsp:sp modelId="{044B03C7-5567-BF4C-9480-F77863F829E8}">
      <dsp:nvSpPr>
        <dsp:cNvPr id="0" name=""/>
        <dsp:cNvSpPr/>
      </dsp:nvSpPr>
      <dsp:spPr>
        <a:xfrm>
          <a:off x="1657599" y="4203694"/>
          <a:ext cx="179925" cy="155151"/>
        </a:xfrm>
        <a:prstGeom prst="hexagon">
          <a:avLst>
            <a:gd name="adj" fmla="val 25000"/>
            <a:gd name="vf" fmla="val 115470"/>
          </a:avLst>
        </a:prstGeom>
        <a:noFill/>
        <a:ln w="6350" cap="flat" cmpd="sng" algn="ctr">
          <a:noFill/>
          <a:prstDash val="solid"/>
          <a:miter lim="800000"/>
        </a:ln>
        <a:effectLst/>
        <a:sp3d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27ECF3-9154-054B-B1B6-368190891AA6}">
      <dsp:nvSpPr>
        <dsp:cNvPr id="0" name=""/>
        <dsp:cNvSpPr/>
      </dsp:nvSpPr>
      <dsp:spPr>
        <a:xfrm>
          <a:off x="0" y="2346235"/>
          <a:ext cx="1541244" cy="1322980"/>
        </a:xfrm>
        <a:prstGeom prst="hexagon">
          <a:avLst>
            <a:gd name="adj" fmla="val 25000"/>
            <a:gd name="vf" fmla="val 115470"/>
          </a:avLst>
        </a:prstGeom>
        <a:noFill/>
        <a:ln w="6350" cap="flat" cmpd="sng" algn="ctr">
          <a:noFill/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EF1F56-75E9-E94F-95FD-AD02311B5225}">
      <dsp:nvSpPr>
        <dsp:cNvPr id="0" name=""/>
        <dsp:cNvSpPr/>
      </dsp:nvSpPr>
      <dsp:spPr>
        <a:xfrm>
          <a:off x="1374265" y="4303096"/>
          <a:ext cx="179925" cy="155151"/>
        </a:xfrm>
        <a:prstGeom prst="hexagon">
          <a:avLst>
            <a:gd name="adj" fmla="val 25000"/>
            <a:gd name="vf" fmla="val 115470"/>
          </a:avLst>
        </a:prstGeom>
        <a:noFill/>
        <a:ln w="6350" cap="flat" cmpd="sng" algn="ctr">
          <a:noFill/>
          <a:prstDash val="solid"/>
          <a:miter lim="800000"/>
        </a:ln>
        <a:effectLst/>
        <a:sp3d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316EAFE-3A32-B949-971E-D0DD4F92BAFF}">
      <dsp:nvSpPr>
        <dsp:cNvPr id="0" name=""/>
        <dsp:cNvSpPr/>
      </dsp:nvSpPr>
      <dsp:spPr>
        <a:xfrm>
          <a:off x="2762105" y="2240661"/>
          <a:ext cx="1541244" cy="1322980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75000"/>
          </a:schemeClr>
        </a:solidFill>
        <a:ln w="6350" cap="flat" cmpd="sng" algn="ctr">
          <a:solidFill>
            <a:schemeClr val="bg1">
              <a:lumMod val="75000"/>
              <a:alpha val="21000"/>
            </a:schemeClr>
          </a:solidFill>
          <a:prstDash val="solid"/>
          <a:miter lim="800000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kern="1200" dirty="0" smtClean="0">
              <a:solidFill>
                <a:schemeClr val="bg2">
                  <a:lumMod val="25000"/>
                </a:schemeClr>
              </a:solidFill>
              <a:latin typeface="Avenir Next" charset="0"/>
              <a:ea typeface="Avenir Next" charset="0"/>
              <a:cs typeface="Avenir Next" charset="0"/>
            </a:rPr>
            <a:t>Current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it-IT" sz="1500" b="0" i="1" kern="1200" dirty="0" smtClean="0">
              <a:solidFill>
                <a:schemeClr val="bg2">
                  <a:lumMod val="25000"/>
                </a:schemeClr>
              </a:solidFill>
              <a:latin typeface="Avenir Next" charset="0"/>
              <a:ea typeface="Avenir Next" charset="0"/>
              <a:cs typeface="Avenir Next" charset="0"/>
            </a:rPr>
            <a:t>2 mA</a:t>
          </a:r>
          <a:endParaRPr lang="en-US" sz="1500" b="0" kern="1200" dirty="0">
            <a:solidFill>
              <a:schemeClr val="bg2">
                <a:lumMod val="25000"/>
              </a:schemeClr>
            </a:solidFill>
            <a:latin typeface="Avenir Next" charset="0"/>
            <a:ea typeface="Avenir Next" charset="0"/>
            <a:cs typeface="Avenir Next" charset="0"/>
          </a:endParaRPr>
        </a:p>
      </dsp:txBody>
      <dsp:txXfrm>
        <a:off x="3000790" y="2445545"/>
        <a:ext cx="1063874" cy="913212"/>
      </dsp:txXfrm>
    </dsp:sp>
    <dsp:sp modelId="{0800D205-0FB5-B340-9EA1-48B70481CBB5}">
      <dsp:nvSpPr>
        <dsp:cNvPr id="0" name=""/>
        <dsp:cNvSpPr/>
      </dsp:nvSpPr>
      <dsp:spPr>
        <a:xfrm>
          <a:off x="3671150" y="3474228"/>
          <a:ext cx="179925" cy="155151"/>
        </a:xfrm>
        <a:prstGeom prst="hexagon">
          <a:avLst>
            <a:gd name="adj" fmla="val 25000"/>
            <a:gd name="vf" fmla="val 115470"/>
          </a:avLst>
        </a:prstGeom>
        <a:noFill/>
        <a:ln w="6350" cap="flat" cmpd="sng" algn="ctr">
          <a:noFill/>
          <a:prstDash val="solid"/>
          <a:miter lim="800000"/>
        </a:ln>
        <a:effectLst/>
        <a:sp3d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151A77-5C8C-CF47-82AC-7EC530D061A4}">
      <dsp:nvSpPr>
        <dsp:cNvPr id="0" name=""/>
        <dsp:cNvSpPr/>
      </dsp:nvSpPr>
      <dsp:spPr>
        <a:xfrm>
          <a:off x="4464114" y="3707373"/>
          <a:ext cx="64778" cy="64495"/>
        </a:xfrm>
        <a:prstGeom prst="hexagon">
          <a:avLst>
            <a:gd name="adj" fmla="val 25000"/>
            <a:gd name="vf" fmla="val 115470"/>
          </a:avLst>
        </a:prstGeom>
        <a:noFill/>
        <a:ln w="6350" cap="flat" cmpd="sng" algn="ctr">
          <a:noFill/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CEBE8C-453C-AB4D-857C-0DB16D9763FD}">
      <dsp:nvSpPr>
        <dsp:cNvPr id="0" name=""/>
        <dsp:cNvSpPr/>
      </dsp:nvSpPr>
      <dsp:spPr>
        <a:xfrm>
          <a:off x="3951842" y="3643309"/>
          <a:ext cx="179925" cy="155151"/>
        </a:xfrm>
        <a:prstGeom prst="hexagon">
          <a:avLst>
            <a:gd name="adj" fmla="val 25000"/>
            <a:gd name="vf" fmla="val 115470"/>
          </a:avLst>
        </a:prstGeom>
        <a:noFill/>
        <a:ln w="6350" cap="flat" cmpd="sng" algn="ctr">
          <a:noFill/>
          <a:prstDash val="solid"/>
          <a:miter lim="800000"/>
        </a:ln>
        <a:effectLst/>
        <a:sp3d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3C2ABC-B558-3C47-BC59-1A50B8E21988}">
      <dsp:nvSpPr>
        <dsp:cNvPr id="0" name=""/>
        <dsp:cNvSpPr/>
      </dsp:nvSpPr>
      <dsp:spPr>
        <a:xfrm>
          <a:off x="1397367" y="1554435"/>
          <a:ext cx="1541029" cy="1322795"/>
        </a:xfrm>
        <a:prstGeom prst="hexagon">
          <a:avLst>
            <a:gd name="adj" fmla="val 25000"/>
            <a:gd name="vf" fmla="val 115470"/>
          </a:avLst>
        </a:prstGeom>
        <a:solidFill>
          <a:srgbClr val="AEB3C8"/>
        </a:solidFill>
        <a:ln w="6350" cap="flat" cmpd="sng" algn="ctr">
          <a:solidFill>
            <a:srgbClr val="AEB3C8">
              <a:alpha val="11000"/>
            </a:srgbClr>
          </a:solidFill>
          <a:prstDash val="solid"/>
          <a:miter lim="800000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kern="1200" dirty="0" smtClean="0">
              <a:solidFill>
                <a:schemeClr val="bg2">
                  <a:lumMod val="25000"/>
                </a:schemeClr>
              </a:solidFill>
              <a:latin typeface="Avenir Next" charset="0"/>
              <a:ea typeface="Avenir Next" charset="0"/>
              <a:cs typeface="Avenir Next" charset="0"/>
            </a:rPr>
            <a:t>Resolution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it-IT" sz="1500" b="0" kern="1200" dirty="0" smtClean="0">
              <a:solidFill>
                <a:schemeClr val="bg2">
                  <a:lumMod val="25000"/>
                </a:schemeClr>
              </a:solidFill>
              <a:latin typeface="Avenir Next" charset="0"/>
              <a:ea typeface="Avenir Next" charset="0"/>
              <a:cs typeface="Avenir Next" charset="0"/>
            </a:rPr>
            <a:t>200 </a:t>
          </a:r>
          <a:r>
            <a:rPr lang="el-GR" altLang="it-IT" sz="1500" b="0" kern="1200" dirty="0" smtClean="0">
              <a:solidFill>
                <a:schemeClr val="bg2">
                  <a:lumMod val="25000"/>
                </a:schemeClr>
              </a:solidFill>
              <a:latin typeface="Avenir Next" charset="0"/>
              <a:ea typeface="Avenir Next" charset="0"/>
              <a:cs typeface="Avenir Next" charset="0"/>
            </a:rPr>
            <a:t>μm</a:t>
          </a:r>
          <a:endParaRPr lang="en-US" sz="1500" b="0" kern="1200" dirty="0" smtClean="0">
            <a:solidFill>
              <a:schemeClr val="bg2">
                <a:lumMod val="25000"/>
              </a:schemeClr>
            </a:solidFill>
            <a:latin typeface="Avenir Next" charset="0"/>
            <a:ea typeface="Avenir Next" charset="0"/>
            <a:cs typeface="Avenir Next" charset="0"/>
          </a:endParaRPr>
        </a:p>
      </dsp:txBody>
      <dsp:txXfrm>
        <a:off x="1636019" y="1759290"/>
        <a:ext cx="1063725" cy="913085"/>
      </dsp:txXfrm>
    </dsp:sp>
    <dsp:sp modelId="{B3A9243C-0839-0945-8763-A31545726F49}">
      <dsp:nvSpPr>
        <dsp:cNvPr id="0" name=""/>
        <dsp:cNvSpPr/>
      </dsp:nvSpPr>
      <dsp:spPr>
        <a:xfrm>
          <a:off x="1350310" y="2086835"/>
          <a:ext cx="179925" cy="155151"/>
        </a:xfrm>
        <a:prstGeom prst="hexagon">
          <a:avLst>
            <a:gd name="adj" fmla="val 25000"/>
            <a:gd name="vf" fmla="val 115470"/>
          </a:avLst>
        </a:prstGeom>
        <a:noFill/>
        <a:ln w="6350" cap="flat" cmpd="sng" algn="ctr">
          <a:noFill/>
          <a:prstDash val="solid"/>
          <a:miter lim="800000"/>
        </a:ln>
        <a:effectLst/>
        <a:sp3d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0E5AE8D-360E-754F-9E40-40E1C14E83B7}">
      <dsp:nvSpPr>
        <dsp:cNvPr id="0" name=""/>
        <dsp:cNvSpPr/>
      </dsp:nvSpPr>
      <dsp:spPr>
        <a:xfrm>
          <a:off x="2615363" y="893961"/>
          <a:ext cx="1541244" cy="1322980"/>
        </a:xfrm>
        <a:prstGeom prst="hexagon">
          <a:avLst>
            <a:gd name="adj" fmla="val 25000"/>
            <a:gd name="vf" fmla="val 115470"/>
          </a:avLst>
        </a:prstGeom>
        <a:noFill/>
        <a:ln w="6350" cap="flat" cmpd="sng" algn="ctr">
          <a:noFill/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A04986-990B-A34B-8CD5-84D3F02C5544}">
      <dsp:nvSpPr>
        <dsp:cNvPr id="0" name=""/>
        <dsp:cNvSpPr/>
      </dsp:nvSpPr>
      <dsp:spPr>
        <a:xfrm>
          <a:off x="2650669" y="1480322"/>
          <a:ext cx="179925" cy="155151"/>
        </a:xfrm>
        <a:prstGeom prst="hexagon">
          <a:avLst>
            <a:gd name="adj" fmla="val 25000"/>
            <a:gd name="vf" fmla="val 115470"/>
          </a:avLst>
        </a:prstGeom>
        <a:noFill/>
        <a:ln w="6350" cap="flat" cmpd="sng" algn="ctr">
          <a:noFill/>
          <a:prstDash val="solid"/>
          <a:miter lim="800000"/>
        </a:ln>
        <a:effectLst/>
        <a:sp3d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5ECE73-C576-8343-BABD-A718792E756B}">
      <dsp:nvSpPr>
        <dsp:cNvPr id="0" name=""/>
        <dsp:cNvSpPr/>
      </dsp:nvSpPr>
      <dsp:spPr>
        <a:xfrm>
          <a:off x="2672309" y="3723483"/>
          <a:ext cx="1692456" cy="1558842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lumMod val="75000"/>
          </a:schemeClr>
        </a:solidFill>
        <a:ln w="6350" cap="flat" cmpd="sng" algn="ctr">
          <a:solidFill>
            <a:schemeClr val="bg2">
              <a:lumMod val="75000"/>
              <a:alpha val="17000"/>
            </a:schemeClr>
          </a:solidFill>
          <a:prstDash val="solid"/>
          <a:miter lim="800000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bg2">
                  <a:lumMod val="25000"/>
                </a:schemeClr>
              </a:solidFill>
              <a:latin typeface="Avenir Next" charset="0"/>
              <a:ea typeface="Avenir Next" charset="0"/>
              <a:cs typeface="Avenir Next" charset="0"/>
            </a:rPr>
            <a:t>Fast Acquisition  3min x CT </a:t>
          </a:r>
          <a:endParaRPr lang="en-US" sz="1800" b="0" kern="1200" dirty="0">
            <a:solidFill>
              <a:schemeClr val="bg2">
                <a:lumMod val="25000"/>
              </a:schemeClr>
            </a:solidFill>
            <a:latin typeface="Avenir Next" charset="0"/>
            <a:ea typeface="Avenir Next" charset="0"/>
            <a:cs typeface="Avenir Next" charset="0"/>
          </a:endParaRPr>
        </a:p>
      </dsp:txBody>
      <dsp:txXfrm>
        <a:off x="2943251" y="3973035"/>
        <a:ext cx="1150573" cy="1059738"/>
      </dsp:txXfrm>
    </dsp:sp>
    <dsp:sp modelId="{70A1E719-B648-1F45-9364-172E552CCDBC}">
      <dsp:nvSpPr>
        <dsp:cNvPr id="0" name=""/>
        <dsp:cNvSpPr/>
      </dsp:nvSpPr>
      <dsp:spPr>
        <a:xfrm>
          <a:off x="5254490" y="2205061"/>
          <a:ext cx="179925" cy="1551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 val="0"/>
          </a:schemeClr>
        </a:solidFill>
        <a:ln w="6350" cap="flat" cmpd="sng" algn="ctr">
          <a:solidFill>
            <a:schemeClr val="accent4">
              <a:hueOff val="-3826947"/>
              <a:satOff val="23056"/>
              <a:lumOff val="1848"/>
              <a:alpha val="0"/>
            </a:schemeClr>
          </a:solidFill>
          <a:prstDash val="solid"/>
          <a:miter lim="800000"/>
        </a:ln>
        <a:effectLst/>
        <a:sp3d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678FCB0-6EC5-DF49-B15D-154B96CBE250}">
      <dsp:nvSpPr>
        <dsp:cNvPr id="0" name=""/>
        <dsp:cNvSpPr/>
      </dsp:nvSpPr>
      <dsp:spPr>
        <a:xfrm>
          <a:off x="5248380" y="2348332"/>
          <a:ext cx="1541244" cy="13229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 val="0"/>
          </a:schemeClr>
        </a:solidFill>
        <a:ln w="6350" cap="flat" cmpd="sng" algn="ctr">
          <a:solidFill>
            <a:schemeClr val="accent4">
              <a:hueOff val="-4464771"/>
              <a:satOff val="26899"/>
              <a:lumOff val="2156"/>
              <a:alpha val="0"/>
            </a:schemeClr>
          </a:solidFill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FCF69A-E521-3840-B5F2-7C48112231FA}">
      <dsp:nvSpPr>
        <dsp:cNvPr id="0" name=""/>
        <dsp:cNvSpPr/>
      </dsp:nvSpPr>
      <dsp:spPr>
        <a:xfrm>
          <a:off x="5559344" y="2371744"/>
          <a:ext cx="179925" cy="1551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 val="0"/>
          </a:schemeClr>
        </a:solidFill>
        <a:ln w="6350" cap="flat" cmpd="sng" algn="ctr">
          <a:solidFill>
            <a:schemeClr val="accent4">
              <a:hueOff val="-4464771"/>
              <a:satOff val="26899"/>
              <a:lumOff val="2156"/>
              <a:alpha val="0"/>
            </a:schemeClr>
          </a:solidFill>
          <a:prstDash val="solid"/>
          <a:miter lim="800000"/>
        </a:ln>
        <a:effectLst/>
        <a:sp3d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CBF13-7004-479A-9ED2-55C32C5492D7}" type="datetimeFigureOut">
              <a:rPr lang="it-IT" smtClean="0"/>
              <a:t>18/07/2023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02EF5-B4E7-4672-9E80-92308244E4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1623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02EF5-B4E7-4672-9E80-92308244E45E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4518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Line 34"/>
          <p:cNvSpPr>
            <a:spLocks noChangeShapeType="1"/>
          </p:cNvSpPr>
          <p:nvPr userDrawn="1"/>
        </p:nvSpPr>
        <p:spPr bwMode="auto">
          <a:xfrm>
            <a:off x="11089217" y="6424616"/>
            <a:ext cx="0" cy="3524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" name="Line 35"/>
          <p:cNvSpPr>
            <a:spLocks noChangeShapeType="1"/>
          </p:cNvSpPr>
          <p:nvPr userDrawn="1"/>
        </p:nvSpPr>
        <p:spPr bwMode="auto">
          <a:xfrm>
            <a:off x="11089217" y="6092828"/>
            <a:ext cx="0" cy="360363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3415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9317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0924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C1F01-2B80-4B2F-BE99-7DE4122DD319}" type="datetimeFigureOut">
              <a:rPr lang="it-IT" smtClean="0"/>
              <a:t>18/07/2023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554CD6-E336-4168-9E8F-6D50B5F114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6243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785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8020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760813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9117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318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7566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9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861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31216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75634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5813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287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21599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264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2413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8903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921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757544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218212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37" name="Picture 29" descr="BANDA ROSSA OPT BOLOGNA RAS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4775"/>
            <a:ext cx="12192000" cy="4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31" name="Line 23"/>
          <p:cNvSpPr>
            <a:spLocks noChangeShapeType="1"/>
          </p:cNvSpPr>
          <p:nvPr/>
        </p:nvSpPr>
        <p:spPr bwMode="auto">
          <a:xfrm>
            <a:off x="11089217" y="6424616"/>
            <a:ext cx="0" cy="3524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/>
          </a:p>
        </p:txBody>
      </p:sp>
      <p:sp>
        <p:nvSpPr>
          <p:cNvPr id="43032" name="Line 24"/>
          <p:cNvSpPr>
            <a:spLocks noChangeShapeType="1"/>
          </p:cNvSpPr>
          <p:nvPr/>
        </p:nvSpPr>
        <p:spPr bwMode="auto">
          <a:xfrm>
            <a:off x="11089217" y="6092828"/>
            <a:ext cx="0" cy="360363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/>
          </a:p>
        </p:txBody>
      </p:sp>
      <p:pic>
        <p:nvPicPr>
          <p:cNvPr id="43033" name="Picture 25" descr="Alma-Mater TAGLIAT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07966"/>
            <a:ext cx="1722967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4" name="Line 26"/>
          <p:cNvSpPr>
            <a:spLocks noChangeShapeType="1"/>
          </p:cNvSpPr>
          <p:nvPr/>
        </p:nvSpPr>
        <p:spPr bwMode="auto">
          <a:xfrm>
            <a:off x="122767" y="3"/>
            <a:ext cx="0" cy="1871663"/>
          </a:xfrm>
          <a:prstGeom prst="line">
            <a:avLst/>
          </a:prstGeom>
          <a:noFill/>
          <a:ln w="190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/>
          </a:p>
        </p:txBody>
      </p:sp>
      <p:sp>
        <p:nvSpPr>
          <p:cNvPr id="43035" name="Line 27"/>
          <p:cNvSpPr>
            <a:spLocks noChangeShapeType="1"/>
          </p:cNvSpPr>
          <p:nvPr/>
        </p:nvSpPr>
        <p:spPr bwMode="auto">
          <a:xfrm>
            <a:off x="0" y="1870075"/>
            <a:ext cx="11074400" cy="0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313042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684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92" name="Picture 36" descr="BANDA ROSSA 2 OPT BOLOGNA RAS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4775"/>
            <a:ext cx="12192000" cy="4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1" name="Picture 25" descr="Alma-Mater TAGLIAT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3" y="103191"/>
            <a:ext cx="1128183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82" name="Line 26"/>
          <p:cNvSpPr>
            <a:spLocks noChangeAspect="1" noChangeShapeType="1"/>
          </p:cNvSpPr>
          <p:nvPr/>
        </p:nvSpPr>
        <p:spPr bwMode="auto">
          <a:xfrm>
            <a:off x="110068" y="3"/>
            <a:ext cx="2117" cy="1184275"/>
          </a:xfrm>
          <a:prstGeom prst="line">
            <a:avLst/>
          </a:prstGeom>
          <a:noFill/>
          <a:ln w="1714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/>
          </a:p>
        </p:txBody>
      </p:sp>
      <p:sp>
        <p:nvSpPr>
          <p:cNvPr id="45083" name="Line 27"/>
          <p:cNvSpPr>
            <a:spLocks noChangeAspect="1" noChangeShapeType="1"/>
          </p:cNvSpPr>
          <p:nvPr/>
        </p:nvSpPr>
        <p:spPr bwMode="auto">
          <a:xfrm>
            <a:off x="2" y="1182691"/>
            <a:ext cx="11021484" cy="1587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/>
          </a:p>
        </p:txBody>
      </p:sp>
      <p:sp>
        <p:nvSpPr>
          <p:cNvPr id="45090" name="Line 34"/>
          <p:cNvSpPr>
            <a:spLocks noChangeShapeType="1"/>
          </p:cNvSpPr>
          <p:nvPr/>
        </p:nvSpPr>
        <p:spPr bwMode="auto">
          <a:xfrm>
            <a:off x="11089217" y="6424616"/>
            <a:ext cx="0" cy="3524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/>
          </a:p>
        </p:txBody>
      </p:sp>
      <p:sp>
        <p:nvSpPr>
          <p:cNvPr id="45091" name="Line 35"/>
          <p:cNvSpPr>
            <a:spLocks noChangeShapeType="1"/>
          </p:cNvSpPr>
          <p:nvPr/>
        </p:nvSpPr>
        <p:spPr bwMode="auto">
          <a:xfrm>
            <a:off x="11089217" y="6092828"/>
            <a:ext cx="0" cy="360363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5284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8.png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wmf"/><Relationship Id="rId10" Type="http://schemas.openxmlformats.org/officeDocument/2006/relationships/image" Target="../media/image1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11" Type="http://schemas.openxmlformats.org/officeDocument/2006/relationships/image" Target="../media/image39.jpeg"/><Relationship Id="rId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media" Target="../media/media3.AVI"/><Relationship Id="rId7" Type="http://schemas.openxmlformats.org/officeDocument/2006/relationships/image" Target="../media/image45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8.png"/><Relationship Id="rId4" Type="http://schemas.openxmlformats.org/officeDocument/2006/relationships/video" Target="../media/media3.AVI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8.wdp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7.emf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jp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microsoft.com/office/2007/relationships/media" Target="../media/media7.mp4"/><Relationship Id="rId7" Type="http://schemas.openxmlformats.org/officeDocument/2006/relationships/image" Target="../media/image10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04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7.mp4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14.png"/><Relationship Id="rId4" Type="http://schemas.openxmlformats.org/officeDocument/2006/relationships/diagramQuickStyle" Target="../diagrams/quickStyle1.xml"/><Relationship Id="rId9" Type="http://schemas.microsoft.com/office/2007/relationships/hdphoto" Target="../media/hdphoto9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3.png"/><Relationship Id="rId4" Type="http://schemas.microsoft.com/office/2007/relationships/hdphoto" Target="../media/hdphoto10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4.tif"/><Relationship Id="rId5" Type="http://schemas.microsoft.com/office/2007/relationships/hdphoto" Target="../media/hdphoto11.wdp"/><Relationship Id="rId4" Type="http://schemas.openxmlformats.org/officeDocument/2006/relationships/image" Target="../media/image13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8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file:///D:\HOME\SCORE\CT\globo2.mpg" TargetMode="External"/><Relationship Id="rId1" Type="http://schemas.microsoft.com/office/2007/relationships/media" Target="file:///D:\HOME\SCORE\CT\globo2.mpg" TargetMode="External"/><Relationship Id="rId4" Type="http://schemas.openxmlformats.org/officeDocument/2006/relationships/image" Target="../media/image14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 descr="BANDA ROSSA OPT BOLOGNA RA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4775"/>
            <a:ext cx="12192000" cy="4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23"/>
          <p:cNvSpPr>
            <a:spLocks noChangeShapeType="1"/>
          </p:cNvSpPr>
          <p:nvPr/>
        </p:nvSpPr>
        <p:spPr bwMode="auto">
          <a:xfrm>
            <a:off x="11089217" y="6424616"/>
            <a:ext cx="0" cy="3524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" name="Line 24"/>
          <p:cNvSpPr>
            <a:spLocks noChangeShapeType="1"/>
          </p:cNvSpPr>
          <p:nvPr/>
        </p:nvSpPr>
        <p:spPr bwMode="auto">
          <a:xfrm>
            <a:off x="11089217" y="6092828"/>
            <a:ext cx="0" cy="360363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1326212" y="1729829"/>
            <a:ext cx="9211613" cy="15647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Tomographic Systems for Cultural Heritage </a:t>
            </a: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-405594" y="3429650"/>
            <a:ext cx="12020550" cy="16557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it-IT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Maria Pia Morigi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it-IT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Astronomy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«Augusto Righi» (DIFA)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it-IT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Bologna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197858" y="5626894"/>
            <a:ext cx="4362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877604" y="5815371"/>
            <a:ext cx="8108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Bologna, </a:t>
            </a:r>
            <a:r>
              <a:rPr lang="it-IT" dirty="0" err="1" smtClean="0"/>
              <a:t>July</a:t>
            </a:r>
            <a:r>
              <a:rPr lang="it-IT" dirty="0" smtClean="0"/>
              <a:t> 19, 2023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877604" y="126756"/>
            <a:ext cx="900111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400" dirty="0" smtClean="0">
                <a:solidFill>
                  <a:schemeClr val="tx2"/>
                </a:solidFill>
              </a:rPr>
              <a:t>SUMMER SCHOOL</a:t>
            </a:r>
          </a:p>
          <a:p>
            <a:pPr>
              <a:spcAft>
                <a:spcPts val="600"/>
              </a:spcAft>
            </a:pPr>
            <a:r>
              <a:rPr lang="it-IT" sz="2800" dirty="0" smtClean="0">
                <a:solidFill>
                  <a:srgbClr val="C00000"/>
                </a:solidFill>
              </a:rPr>
              <a:t>PHYSICAL SENSING AND PROCESSING</a:t>
            </a:r>
            <a:endParaRPr lang="it-IT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3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6"/>
          <a:stretch/>
        </p:blipFill>
        <p:spPr bwMode="auto">
          <a:xfrm>
            <a:off x="1230313" y="3477842"/>
            <a:ext cx="2532606" cy="280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324901" y="1371973"/>
            <a:ext cx="6398525" cy="173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dirty="0" err="1">
                <a:cs typeface="Arial" panose="020B0604020202020204" pitchFamily="34" charset="0"/>
              </a:rPr>
              <a:t>Assuming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that</a:t>
            </a:r>
            <a:r>
              <a:rPr lang="it-IT" altLang="it-IT" sz="2000" dirty="0">
                <a:cs typeface="Arial" panose="020B0604020202020204" pitchFamily="34" charset="0"/>
              </a:rPr>
              <a:t> the X-</a:t>
            </a:r>
            <a:r>
              <a:rPr lang="it-IT" altLang="it-IT" sz="2000" dirty="0" err="1">
                <a:cs typeface="Arial" panose="020B0604020202020204" pitchFamily="34" charset="0"/>
              </a:rPr>
              <a:t>ray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beam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is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monoenergetic</a:t>
            </a:r>
            <a:r>
              <a:rPr lang="it-IT" altLang="it-IT" sz="2000" dirty="0">
                <a:cs typeface="Arial" panose="020B0604020202020204" pitchFamily="34" charset="0"/>
              </a:rPr>
              <a:t> and </a:t>
            </a:r>
            <a:r>
              <a:rPr lang="it-IT" altLang="it-IT" sz="2000" dirty="0" err="1">
                <a:cs typeface="Arial" panose="020B0604020202020204" pitchFamily="34" charset="0"/>
              </a:rPr>
              <a:t>has</a:t>
            </a:r>
            <a:r>
              <a:rPr lang="it-IT" altLang="it-IT" sz="2000" dirty="0">
                <a:cs typeface="Arial" panose="020B0604020202020204" pitchFamily="34" charset="0"/>
              </a:rPr>
              <a:t> an </a:t>
            </a:r>
            <a:r>
              <a:rPr lang="it-IT" altLang="it-IT" sz="2000" dirty="0" err="1">
                <a:cs typeface="Arial" panose="020B0604020202020204" pitchFamily="34" charset="0"/>
              </a:rPr>
              <a:t>incident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intensity</a:t>
            </a:r>
            <a:r>
              <a:rPr lang="it-IT" altLang="it-IT" sz="2000" dirty="0">
                <a:cs typeface="Arial" panose="020B0604020202020204" pitchFamily="34" charset="0"/>
              </a:rPr>
              <a:t> I</a:t>
            </a:r>
            <a:r>
              <a:rPr lang="it-IT" altLang="it-IT" sz="2000" baseline="-25000" dirty="0">
                <a:cs typeface="Arial" panose="020B0604020202020204" pitchFamily="34" charset="0"/>
              </a:rPr>
              <a:t>0</a:t>
            </a:r>
            <a:r>
              <a:rPr lang="it-IT" altLang="it-IT" sz="2000" dirty="0">
                <a:cs typeface="Arial" panose="020B0604020202020204" pitchFamily="34" charset="0"/>
              </a:rPr>
              <a:t>, </a:t>
            </a:r>
            <a:r>
              <a:rPr lang="it-IT" altLang="it-IT" sz="2000" dirty="0" err="1">
                <a:cs typeface="Arial" panose="020B0604020202020204" pitchFamily="34" charset="0"/>
              </a:rPr>
              <a:t>then</a:t>
            </a:r>
            <a:r>
              <a:rPr lang="it-IT" altLang="it-IT" sz="2000" dirty="0">
                <a:cs typeface="Arial" panose="020B0604020202020204" pitchFamily="34" charset="0"/>
              </a:rPr>
              <a:t> the </a:t>
            </a:r>
            <a:r>
              <a:rPr lang="it-IT" altLang="it-IT" sz="2000" dirty="0" err="1">
                <a:cs typeface="Arial" panose="020B0604020202020204" pitchFamily="34" charset="0"/>
              </a:rPr>
              <a:t>intensity</a:t>
            </a:r>
            <a:r>
              <a:rPr lang="it-IT" altLang="it-IT" sz="2000" dirty="0">
                <a:cs typeface="Arial" panose="020B0604020202020204" pitchFamily="34" charset="0"/>
              </a:rPr>
              <a:t> I</a:t>
            </a:r>
            <a:r>
              <a:rPr lang="it-IT" altLang="it-IT" sz="2000" baseline="-25000" dirty="0">
                <a:cs typeface="Arial" panose="020B0604020202020204" pitchFamily="34" charset="0"/>
              </a:rPr>
              <a:t>1</a:t>
            </a:r>
            <a:r>
              <a:rPr lang="it-IT" altLang="it-IT" sz="2000" dirty="0">
                <a:cs typeface="Arial" panose="020B0604020202020204" pitchFamily="34" charset="0"/>
              </a:rPr>
              <a:t> of the </a:t>
            </a:r>
            <a:r>
              <a:rPr lang="it-IT" altLang="it-IT" sz="2000" dirty="0" err="1">
                <a:cs typeface="Arial" panose="020B0604020202020204" pitchFamily="34" charset="0"/>
              </a:rPr>
              <a:t>beam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transmitted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through</a:t>
            </a:r>
            <a:r>
              <a:rPr lang="it-IT" altLang="it-IT" sz="2000" dirty="0">
                <a:cs typeface="Arial" panose="020B0604020202020204" pitchFamily="34" charset="0"/>
              </a:rPr>
              <a:t> a small volume of </a:t>
            </a:r>
            <a:r>
              <a:rPr lang="it-IT" altLang="it-IT" sz="2000" dirty="0" err="1">
                <a:cs typeface="Arial" panose="020B0604020202020204" pitchFamily="34" charset="0"/>
              </a:rPr>
              <a:t>tissue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having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thickness</a:t>
            </a:r>
            <a:r>
              <a:rPr lang="it-IT" altLang="it-IT" sz="2000" dirty="0">
                <a:cs typeface="Arial" panose="020B0604020202020204" pitchFamily="34" charset="0"/>
              </a:rPr>
              <a:t> x and </a:t>
            </a:r>
            <a:r>
              <a:rPr lang="it-IT" altLang="it-IT" sz="2000" dirty="0" err="1">
                <a:cs typeface="Arial" panose="020B0604020202020204" pitchFamily="34" charset="0"/>
              </a:rPr>
              <a:t>attenuation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coefficient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1800" dirty="0">
                <a:latin typeface="Symbol" panose="05050102010706020507" pitchFamily="18" charset="2"/>
              </a:rPr>
              <a:t>m</a:t>
            </a:r>
            <a:r>
              <a:rPr lang="it-IT" altLang="it-IT" sz="1800" baseline="-25000" dirty="0">
                <a:latin typeface="Comic Sans MS" panose="030F0702030302020204" pitchFamily="66" charset="0"/>
              </a:rPr>
              <a:t>1</a:t>
            </a:r>
            <a:r>
              <a:rPr lang="it-IT" altLang="it-IT" sz="1800" dirty="0">
                <a:latin typeface="Comic Sans MS" panose="030F0702030302020204" pitchFamily="66" charset="0"/>
              </a:rPr>
              <a:t> </a:t>
            </a:r>
            <a:r>
              <a:rPr lang="it-IT" altLang="it-IT" sz="1800" dirty="0" err="1">
                <a:latin typeface="Comic Sans MS" panose="030F0702030302020204" pitchFamily="66" charset="0"/>
              </a:rPr>
              <a:t>is</a:t>
            </a:r>
            <a:r>
              <a:rPr lang="it-IT" altLang="it-IT" sz="1800" dirty="0">
                <a:latin typeface="Comic Sans MS" panose="030F0702030302020204" pitchFamily="66" charset="0"/>
              </a:rPr>
              <a:t>: </a:t>
            </a: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altLang="it-IT" sz="1800" dirty="0">
              <a:latin typeface="Comic Sans MS" panose="030F0702030302020204" pitchFamily="66" charset="0"/>
            </a:endParaRPr>
          </a:p>
        </p:txBody>
      </p:sp>
      <p:graphicFrame>
        <p:nvGraphicFramePr>
          <p:cNvPr id="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941354"/>
              </p:ext>
            </p:extLst>
          </p:nvPr>
        </p:nvGraphicFramePr>
        <p:xfrm>
          <a:off x="7415355" y="2617787"/>
          <a:ext cx="1700212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7" name="Equation" r:id="rId4" imgW="685800" imgH="241300" progId="Equation.3">
                  <p:embed/>
                </p:oleObj>
              </mc:Choice>
              <mc:Fallback>
                <p:oleObj name="Equation" r:id="rId4" imgW="685800" imgH="241300" progId="Equation.3">
                  <p:embed/>
                  <p:pic>
                    <p:nvPicPr>
                      <p:cNvPr id="3482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5355" y="2617787"/>
                        <a:ext cx="1700212" cy="59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324901" y="3301430"/>
            <a:ext cx="648830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dirty="0">
                <a:cs typeface="Arial" panose="020B0604020202020204" pitchFamily="34" charset="0"/>
              </a:rPr>
              <a:t>In </a:t>
            </a:r>
            <a:r>
              <a:rPr lang="it-IT" altLang="it-IT" sz="2000" dirty="0" err="1">
                <a:cs typeface="Arial" panose="020B0604020202020204" pitchFamily="34" charset="0"/>
              </a:rPr>
              <a:t>traversing</a:t>
            </a:r>
            <a:r>
              <a:rPr lang="it-IT" altLang="it-IT" sz="2000" dirty="0">
                <a:cs typeface="Arial" panose="020B0604020202020204" pitchFamily="34" charset="0"/>
              </a:rPr>
              <a:t> from </a:t>
            </a:r>
            <a:r>
              <a:rPr lang="it-IT" altLang="it-IT" sz="2000" dirty="0" err="1">
                <a:cs typeface="Arial" panose="020B0604020202020204" pitchFamily="34" charset="0"/>
              </a:rPr>
              <a:t>one</a:t>
            </a:r>
            <a:r>
              <a:rPr lang="it-IT" altLang="it-IT" sz="2000" dirty="0">
                <a:cs typeface="Arial" panose="020B0604020202020204" pitchFamily="34" charset="0"/>
              </a:rPr>
              <a:t> side of the </a:t>
            </a:r>
            <a:r>
              <a:rPr lang="it-IT" altLang="it-IT" sz="2000" dirty="0" err="1">
                <a:cs typeface="Arial" panose="020B0604020202020204" pitchFamily="34" charset="0"/>
              </a:rPr>
              <a:t>patient</a:t>
            </a:r>
            <a:r>
              <a:rPr lang="it-IT" altLang="it-IT" sz="2000" dirty="0">
                <a:cs typeface="Arial" panose="020B0604020202020204" pitchFamily="34" charset="0"/>
              </a:rPr>
              <a:t> to the </a:t>
            </a:r>
            <a:r>
              <a:rPr lang="it-IT" altLang="it-IT" sz="2000" dirty="0" err="1">
                <a:cs typeface="Arial" panose="020B0604020202020204" pitchFamily="34" charset="0"/>
              </a:rPr>
              <a:t>other</a:t>
            </a:r>
            <a:r>
              <a:rPr lang="it-IT" altLang="it-IT" sz="2000" dirty="0">
                <a:cs typeface="Arial" panose="020B0604020202020204" pitchFamily="34" charset="0"/>
              </a:rPr>
              <a:t>, the X-</a:t>
            </a:r>
            <a:r>
              <a:rPr lang="it-IT" altLang="it-IT" sz="2000" dirty="0" err="1">
                <a:cs typeface="Arial" panose="020B0604020202020204" pitchFamily="34" charset="0"/>
              </a:rPr>
              <a:t>ray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beam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will</a:t>
            </a:r>
            <a:r>
              <a:rPr lang="it-IT" altLang="it-IT" sz="2000" dirty="0">
                <a:cs typeface="Arial" panose="020B0604020202020204" pitchFamily="34" charset="0"/>
              </a:rPr>
              <a:t> be </a:t>
            </a:r>
            <a:r>
              <a:rPr lang="it-IT" altLang="it-IT" sz="2000" dirty="0" err="1">
                <a:cs typeface="Arial" panose="020B0604020202020204" pitchFamily="34" charset="0"/>
              </a:rPr>
              <a:t>attenuated</a:t>
            </a:r>
            <a:r>
              <a:rPr lang="it-IT" altLang="it-IT" sz="2000" dirty="0">
                <a:cs typeface="Arial" panose="020B0604020202020204" pitchFamily="34" charset="0"/>
              </a:rPr>
              <a:t> by </a:t>
            </a:r>
            <a:r>
              <a:rPr lang="it-IT" altLang="it-IT" sz="2000" dirty="0" err="1">
                <a:cs typeface="Arial" panose="020B0604020202020204" pitchFamily="34" charset="0"/>
              </a:rPr>
              <a:t>all</a:t>
            </a:r>
            <a:r>
              <a:rPr lang="it-IT" altLang="it-IT" sz="2000" dirty="0">
                <a:cs typeface="Arial" panose="020B0604020202020204" pitchFamily="34" charset="0"/>
              </a:rPr>
              <a:t> the </a:t>
            </a:r>
            <a:r>
              <a:rPr lang="it-IT" altLang="it-IT" sz="2000" dirty="0" err="1">
                <a:cs typeface="Arial" panose="020B0604020202020204" pitchFamily="34" charset="0"/>
              </a:rPr>
              <a:t>voxels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through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which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it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passes</a:t>
            </a:r>
            <a:r>
              <a:rPr lang="it-IT" altLang="it-IT" sz="2000" dirty="0">
                <a:cs typeface="Arial" panose="020B0604020202020204" pitchFamily="34" charset="0"/>
              </a:rPr>
              <a:t>. The </a:t>
            </a:r>
            <a:r>
              <a:rPr lang="it-IT" altLang="it-IT" sz="2000" dirty="0" err="1">
                <a:cs typeface="Arial" panose="020B0604020202020204" pitchFamily="34" charset="0"/>
              </a:rPr>
              <a:t>emerging</a:t>
            </a:r>
            <a:r>
              <a:rPr lang="it-IT" altLang="it-IT" sz="2000" dirty="0">
                <a:cs typeface="Arial" panose="020B0604020202020204" pitchFamily="34" charset="0"/>
              </a:rPr>
              <a:t> X-</a:t>
            </a:r>
            <a:r>
              <a:rPr lang="it-IT" altLang="it-IT" sz="2000" dirty="0" err="1">
                <a:cs typeface="Arial" panose="020B0604020202020204" pitchFamily="34" charset="0"/>
              </a:rPr>
              <a:t>ray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beam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will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have</a:t>
            </a:r>
            <a:r>
              <a:rPr lang="it-IT" altLang="it-IT" sz="2000" dirty="0">
                <a:cs typeface="Arial" panose="020B0604020202020204" pitchFamily="34" charset="0"/>
              </a:rPr>
              <a:t> an </a:t>
            </a:r>
            <a:r>
              <a:rPr lang="it-IT" altLang="it-IT" sz="2000" dirty="0" err="1">
                <a:cs typeface="Arial" panose="020B0604020202020204" pitchFamily="34" charset="0"/>
              </a:rPr>
              <a:t>intensity</a:t>
            </a:r>
            <a:r>
              <a:rPr lang="it-IT" altLang="it-IT" sz="2000" dirty="0">
                <a:cs typeface="Arial" panose="020B0604020202020204" pitchFamily="34" charset="0"/>
              </a:rPr>
              <a:t> I </a:t>
            </a:r>
            <a:r>
              <a:rPr lang="it-IT" altLang="it-IT" sz="2000" dirty="0" err="1">
                <a:cs typeface="Arial" panose="020B0604020202020204" pitchFamily="34" charset="0"/>
              </a:rPr>
              <a:t>given</a:t>
            </a:r>
            <a:r>
              <a:rPr lang="it-IT" altLang="it-IT" sz="2000" dirty="0">
                <a:cs typeface="Arial" panose="020B0604020202020204" pitchFamily="34" charset="0"/>
              </a:rPr>
              <a:t> by: </a:t>
            </a:r>
          </a:p>
        </p:txBody>
      </p:sp>
      <p:graphicFrame>
        <p:nvGraphicFramePr>
          <p:cNvPr id="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8171300"/>
              </p:ext>
            </p:extLst>
          </p:nvPr>
        </p:nvGraphicFramePr>
        <p:xfrm>
          <a:off x="5658162" y="4677253"/>
          <a:ext cx="1946275" cy="102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8" name="Equation" r:id="rId6" imgW="774364" imgH="406224" progId="Equation.3">
                  <p:embed/>
                </p:oleObj>
              </mc:Choice>
              <mc:Fallback>
                <p:oleObj name="Equation" r:id="rId6" imgW="774364" imgH="406224" progId="Equation.3">
                  <p:embed/>
                  <p:pic>
                    <p:nvPicPr>
                      <p:cNvPr id="14132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8162" y="4677253"/>
                        <a:ext cx="1946275" cy="102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965646"/>
              </p:ext>
            </p:extLst>
          </p:nvPr>
        </p:nvGraphicFramePr>
        <p:xfrm>
          <a:off x="9214163" y="4882765"/>
          <a:ext cx="2203450" cy="105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9" name="Equation" r:id="rId8" imgW="901309" imgH="431613" progId="Equation.3">
                  <p:embed/>
                </p:oleObj>
              </mc:Choice>
              <mc:Fallback>
                <p:oleObj name="Equation" r:id="rId8" imgW="901309" imgH="431613" progId="Equation.3">
                  <p:embed/>
                  <p:pic>
                    <p:nvPicPr>
                      <p:cNvPr id="14132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14163" y="4882765"/>
                        <a:ext cx="2203450" cy="1055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7990200" y="5254240"/>
            <a:ext cx="838200" cy="381000"/>
          </a:xfrm>
          <a:prstGeom prst="rightArrow">
            <a:avLst>
              <a:gd name="adj1" fmla="val 50000"/>
              <a:gd name="adj2" fmla="val 5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400">
              <a:latin typeface="Times New Roman" panose="02020603050405020304" pitchFamily="18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171967" y="327431"/>
            <a:ext cx="5943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b="1" dirty="0">
                <a:cs typeface="Arial" panose="020B0604020202020204" pitchFamily="34" charset="0"/>
              </a:rPr>
              <a:t>The </a:t>
            </a:r>
            <a:r>
              <a:rPr lang="it-IT" altLang="it-IT" b="1" dirty="0" err="1">
                <a:cs typeface="Arial" panose="020B0604020202020204" pitchFamily="34" charset="0"/>
              </a:rPr>
              <a:t>measurement</a:t>
            </a:r>
            <a:r>
              <a:rPr lang="it-IT" altLang="it-IT" b="1" dirty="0">
                <a:cs typeface="Arial" panose="020B0604020202020204" pitchFamily="34" charset="0"/>
              </a:rPr>
              <a:t> </a:t>
            </a:r>
            <a:r>
              <a:rPr lang="it-IT" altLang="it-IT" b="1" dirty="0" err="1">
                <a:cs typeface="Arial" panose="020B0604020202020204" pitchFamily="34" charset="0"/>
              </a:rPr>
              <a:t>process</a:t>
            </a:r>
            <a:endParaRPr lang="it-IT" altLang="it-IT" b="1" dirty="0">
              <a:cs typeface="Arial" panose="020B060402020202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1361704"/>
            <a:ext cx="3043238" cy="211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33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"/>
          <a:stretch>
            <a:fillRect/>
          </a:stretch>
        </p:blipFill>
        <p:spPr bwMode="auto">
          <a:xfrm>
            <a:off x="627703" y="1241834"/>
            <a:ext cx="2448952" cy="504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978623" y="1394592"/>
            <a:ext cx="773487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dirty="0">
                <a:cs typeface="Arial" panose="020B0604020202020204" pitchFamily="34" charset="0"/>
              </a:rPr>
              <a:t>The </a:t>
            </a:r>
            <a:r>
              <a:rPr lang="it-IT" altLang="it-IT" sz="2400" dirty="0" smtClean="0">
                <a:cs typeface="Arial" panose="020B0604020202020204" pitchFamily="34" charset="0"/>
              </a:rPr>
              <a:t>figure shows </a:t>
            </a:r>
            <a:r>
              <a:rPr lang="it-IT" altLang="it-IT" sz="2400" dirty="0">
                <a:cs typeface="Arial" panose="020B0604020202020204" pitchFamily="34" charset="0"/>
              </a:rPr>
              <a:t>the </a:t>
            </a:r>
            <a:r>
              <a:rPr lang="it-IT" altLang="it-IT" sz="2400" dirty="0" err="1">
                <a:cs typeface="Arial" panose="020B0604020202020204" pitchFamily="34" charset="0"/>
              </a:rPr>
              <a:t>measured</a:t>
            </a:r>
            <a:r>
              <a:rPr lang="it-IT" altLang="it-IT" sz="2400" dirty="0">
                <a:cs typeface="Arial" panose="020B0604020202020204" pitchFamily="34" charset="0"/>
              </a:rPr>
              <a:t> X-</a:t>
            </a:r>
            <a:r>
              <a:rPr lang="it-IT" altLang="it-IT" sz="2400" dirty="0" err="1">
                <a:cs typeface="Arial" panose="020B0604020202020204" pitchFamily="34" charset="0"/>
              </a:rPr>
              <a:t>ray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cs typeface="Arial" panose="020B0604020202020204" pitchFamily="34" charset="0"/>
              </a:rPr>
              <a:t>intensities</a:t>
            </a:r>
            <a:r>
              <a:rPr lang="it-IT" altLang="it-IT" sz="2400" dirty="0">
                <a:cs typeface="Arial" panose="020B0604020202020204" pitchFamily="34" charset="0"/>
              </a:rPr>
              <a:t> and the </a:t>
            </a:r>
            <a:r>
              <a:rPr lang="it-IT" altLang="it-IT" sz="2400" dirty="0" err="1">
                <a:cs typeface="Arial" panose="020B0604020202020204" pitchFamily="34" charset="0"/>
              </a:rPr>
              <a:t>corresponding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cs typeface="Arial" panose="020B0604020202020204" pitchFamily="34" charset="0"/>
              </a:rPr>
              <a:t>logarithms</a:t>
            </a:r>
            <a:r>
              <a:rPr lang="it-IT" altLang="it-IT" sz="2400" dirty="0">
                <a:cs typeface="Arial" panose="020B0604020202020204" pitchFamily="34" charset="0"/>
              </a:rPr>
              <a:t> of the </a:t>
            </a:r>
            <a:r>
              <a:rPr lang="it-IT" altLang="it-IT" sz="2400" dirty="0" err="1">
                <a:cs typeface="Arial" panose="020B0604020202020204" pitchFamily="34" charset="0"/>
              </a:rPr>
              <a:t>intensity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cs typeface="Arial" panose="020B0604020202020204" pitchFamily="34" charset="0"/>
              </a:rPr>
              <a:t>ratios</a:t>
            </a:r>
            <a:r>
              <a:rPr lang="it-IT" altLang="it-IT" sz="2400" dirty="0">
                <a:cs typeface="Arial" panose="020B0604020202020204" pitchFamily="34" charset="0"/>
              </a:rPr>
              <a:t> I</a:t>
            </a:r>
            <a:r>
              <a:rPr lang="it-IT" altLang="it-IT" sz="2400" baseline="-25000" dirty="0">
                <a:cs typeface="Arial" panose="020B0604020202020204" pitchFamily="34" charset="0"/>
              </a:rPr>
              <a:t>0</a:t>
            </a:r>
            <a:r>
              <a:rPr lang="it-IT" altLang="it-IT" sz="2400" dirty="0">
                <a:cs typeface="Arial" panose="020B0604020202020204" pitchFamily="34" charset="0"/>
              </a:rPr>
              <a:t>/I for </a:t>
            </a:r>
            <a:r>
              <a:rPr lang="it-IT" altLang="it-IT" sz="2400" dirty="0" err="1">
                <a:cs typeface="Arial" panose="020B0604020202020204" pitchFamily="34" charset="0"/>
              </a:rPr>
              <a:t>one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cs typeface="Arial" panose="020B0604020202020204" pitchFamily="34" charset="0"/>
              </a:rPr>
              <a:t>projection</a:t>
            </a:r>
            <a:r>
              <a:rPr lang="it-IT" altLang="it-IT" sz="2400" dirty="0"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3959100" y="5676383"/>
            <a:ext cx="3581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it-IT" altLang="it-IT" sz="2400" b="1" dirty="0" err="1">
                <a:cs typeface="Arial" panose="020B0604020202020204" pitchFamily="34" charset="0"/>
              </a:rPr>
              <a:t>Attenuation</a:t>
            </a:r>
            <a:r>
              <a:rPr lang="it-IT" altLang="it-IT" sz="2400" b="1" dirty="0">
                <a:cs typeface="Arial" panose="020B0604020202020204" pitchFamily="34" charset="0"/>
              </a:rPr>
              <a:t> </a:t>
            </a:r>
            <a:r>
              <a:rPr lang="it-IT" altLang="it-IT" sz="2400" b="1" dirty="0" err="1">
                <a:cs typeface="Arial" panose="020B0604020202020204" pitchFamily="34" charset="0"/>
              </a:rPr>
              <a:t>profile</a:t>
            </a:r>
            <a:endParaRPr lang="it-IT" altLang="it-IT" sz="2400" b="1" dirty="0">
              <a:cs typeface="Arial" panose="020B0604020202020204" pitchFamily="34" charset="0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4008116" y="4551243"/>
            <a:ext cx="274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b="1" dirty="0" err="1">
                <a:cs typeface="Arial" panose="020B0604020202020204" pitchFamily="34" charset="0"/>
              </a:rPr>
              <a:t>Intensity</a:t>
            </a:r>
            <a:r>
              <a:rPr lang="it-IT" altLang="it-IT" sz="2400" b="1" dirty="0">
                <a:cs typeface="Arial" panose="020B0604020202020204" pitchFamily="34" charset="0"/>
              </a:rPr>
              <a:t> </a:t>
            </a:r>
            <a:r>
              <a:rPr lang="it-IT" altLang="it-IT" sz="2400" b="1" dirty="0" err="1">
                <a:cs typeface="Arial" panose="020B0604020202020204" pitchFamily="34" charset="0"/>
              </a:rPr>
              <a:t>profile</a:t>
            </a:r>
            <a:endParaRPr lang="it-IT" altLang="it-IT" sz="2400" b="1" dirty="0">
              <a:cs typeface="Arial" panose="020B0604020202020204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944505" y="276417"/>
            <a:ext cx="5943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b="1" dirty="0">
                <a:cs typeface="Arial" panose="020B0604020202020204" pitchFamily="34" charset="0"/>
              </a:rPr>
              <a:t>The </a:t>
            </a:r>
            <a:r>
              <a:rPr lang="it-IT" altLang="it-IT" b="1" dirty="0" err="1">
                <a:cs typeface="Arial" panose="020B0604020202020204" pitchFamily="34" charset="0"/>
              </a:rPr>
              <a:t>measurement</a:t>
            </a:r>
            <a:r>
              <a:rPr lang="it-IT" altLang="it-IT" b="1" dirty="0">
                <a:cs typeface="Arial" panose="020B0604020202020204" pitchFamily="34" charset="0"/>
              </a:rPr>
              <a:t> </a:t>
            </a:r>
            <a:r>
              <a:rPr lang="it-IT" altLang="it-IT" b="1" dirty="0" err="1">
                <a:cs typeface="Arial" panose="020B0604020202020204" pitchFamily="34" charset="0"/>
              </a:rPr>
              <a:t>process</a:t>
            </a:r>
            <a:endParaRPr lang="it-IT" altLang="it-IT" b="1" dirty="0">
              <a:cs typeface="Arial" panose="020B0604020202020204" pitchFamily="34" charset="0"/>
            </a:endParaRPr>
          </a:p>
        </p:txBody>
      </p:sp>
      <p:cxnSp>
        <p:nvCxnSpPr>
          <p:cNvPr id="19" name="Connettore 2 18"/>
          <p:cNvCxnSpPr>
            <a:stCxn id="6" idx="1"/>
          </p:cNvCxnSpPr>
          <p:nvPr/>
        </p:nvCxnSpPr>
        <p:spPr bwMode="auto">
          <a:xfrm flipH="1" flipV="1">
            <a:off x="3076655" y="4782075"/>
            <a:ext cx="931461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Connettore 2 20"/>
          <p:cNvCxnSpPr/>
          <p:nvPr/>
        </p:nvCxnSpPr>
        <p:spPr bwMode="auto">
          <a:xfrm flipH="1" flipV="1">
            <a:off x="2944505" y="5907214"/>
            <a:ext cx="931461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2778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987438" y="269835"/>
            <a:ext cx="5943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b="1" dirty="0">
                <a:cs typeface="Arial" panose="020B0604020202020204" pitchFamily="34" charset="0"/>
              </a:rPr>
              <a:t>The </a:t>
            </a:r>
            <a:r>
              <a:rPr lang="it-IT" altLang="it-IT" b="1" dirty="0" err="1">
                <a:cs typeface="Arial" panose="020B0604020202020204" pitchFamily="34" charset="0"/>
              </a:rPr>
              <a:t>measurement</a:t>
            </a:r>
            <a:r>
              <a:rPr lang="it-IT" altLang="it-IT" b="1" dirty="0">
                <a:cs typeface="Arial" panose="020B0604020202020204" pitchFamily="34" charset="0"/>
              </a:rPr>
              <a:t> </a:t>
            </a:r>
            <a:r>
              <a:rPr lang="it-IT" altLang="it-IT" b="1" dirty="0" err="1">
                <a:cs typeface="Arial" panose="020B0604020202020204" pitchFamily="34" charset="0"/>
              </a:rPr>
              <a:t>process</a:t>
            </a:r>
            <a:endParaRPr lang="it-IT" altLang="it-IT" b="1" dirty="0"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" t="4706" r="5959" b="4706"/>
          <a:stretch>
            <a:fillRect/>
          </a:stretch>
        </p:blipFill>
        <p:spPr bwMode="auto">
          <a:xfrm>
            <a:off x="547237" y="1262062"/>
            <a:ext cx="3949700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029200" y="1320710"/>
            <a:ext cx="616196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1800" dirty="0">
                <a:cs typeface="Arial" panose="020B0604020202020204" pitchFamily="34" charset="0"/>
              </a:rPr>
              <a:t>The image shows a cross-</a:t>
            </a:r>
            <a:r>
              <a:rPr lang="it-IT" altLang="it-IT" sz="1800" dirty="0" err="1">
                <a:cs typeface="Arial" panose="020B0604020202020204" pitchFamily="34" charset="0"/>
              </a:rPr>
              <a:t>sectional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  <a:r>
              <a:rPr lang="it-IT" altLang="it-IT" sz="1800" dirty="0" err="1">
                <a:cs typeface="Arial" panose="020B0604020202020204" pitchFamily="34" charset="0"/>
              </a:rPr>
              <a:t>view</a:t>
            </a:r>
            <a:r>
              <a:rPr lang="it-IT" altLang="it-IT" sz="1800" dirty="0">
                <a:cs typeface="Arial" panose="020B0604020202020204" pitchFamily="34" charset="0"/>
              </a:rPr>
              <a:t> of the </a:t>
            </a:r>
            <a:r>
              <a:rPr lang="it-IT" altLang="it-IT" sz="1800" dirty="0" err="1">
                <a:cs typeface="Arial" panose="020B0604020202020204" pitchFamily="34" charset="0"/>
              </a:rPr>
              <a:t>object</a:t>
            </a:r>
            <a:r>
              <a:rPr lang="it-IT" altLang="it-IT" sz="1800" dirty="0">
                <a:cs typeface="Arial" panose="020B0604020202020204" pitchFamily="34" charset="0"/>
              </a:rPr>
              <a:t> under </a:t>
            </a:r>
            <a:r>
              <a:rPr lang="it-IT" altLang="it-IT" sz="1800" dirty="0" err="1">
                <a:cs typeface="Arial" panose="020B0604020202020204" pitchFamily="34" charset="0"/>
              </a:rPr>
              <a:t>investigation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  <a:r>
              <a:rPr lang="it-IT" altLang="it-IT" sz="1800" dirty="0" err="1">
                <a:cs typeface="Arial" panose="020B0604020202020204" pitchFamily="34" charset="0"/>
              </a:rPr>
              <a:t>superimposed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  <a:r>
              <a:rPr lang="it-IT" altLang="it-IT" sz="1800" dirty="0" err="1">
                <a:cs typeface="Arial" panose="020B0604020202020204" pitchFamily="34" charset="0"/>
              </a:rPr>
              <a:t>upon</a:t>
            </a:r>
            <a:r>
              <a:rPr lang="it-IT" altLang="it-IT" sz="1800" dirty="0">
                <a:cs typeface="Arial" panose="020B0604020202020204" pitchFamily="34" charset="0"/>
              </a:rPr>
              <a:t> a </a:t>
            </a:r>
            <a:r>
              <a:rPr lang="it-IT" altLang="it-IT" sz="1800" dirty="0" err="1">
                <a:cs typeface="Arial" panose="020B0604020202020204" pitchFamily="34" charset="0"/>
              </a:rPr>
              <a:t>rectangular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  <a:r>
              <a:rPr lang="it-IT" altLang="it-IT" sz="1800" dirty="0" err="1">
                <a:cs typeface="Arial" panose="020B0604020202020204" pitchFamily="34" charset="0"/>
              </a:rPr>
              <a:t>matrix</a:t>
            </a:r>
            <a:r>
              <a:rPr lang="it-IT" altLang="it-IT" sz="1800" dirty="0">
                <a:cs typeface="Arial" panose="020B0604020202020204" pitchFamily="34" charset="0"/>
              </a:rPr>
              <a:t> of </a:t>
            </a:r>
            <a:r>
              <a:rPr lang="it-IT" altLang="it-IT" sz="1800" dirty="0" err="1">
                <a:cs typeface="Arial" panose="020B0604020202020204" pitchFamily="34" charset="0"/>
              </a:rPr>
              <a:t>pixels</a:t>
            </a:r>
            <a:r>
              <a:rPr lang="it-IT" altLang="it-IT" sz="1800" dirty="0">
                <a:cs typeface="Arial" panose="020B0604020202020204" pitchFamily="34" charset="0"/>
              </a:rPr>
              <a:t>, </a:t>
            </a:r>
            <a:r>
              <a:rPr lang="it-IT" altLang="it-IT" sz="1800" dirty="0" err="1">
                <a:cs typeface="Arial" panose="020B0604020202020204" pitchFamily="34" charset="0"/>
              </a:rPr>
              <a:t>which</a:t>
            </a:r>
            <a:r>
              <a:rPr lang="it-IT" altLang="it-IT" sz="1800" dirty="0">
                <a:cs typeface="Arial" panose="020B0604020202020204" pitchFamily="34" charset="0"/>
              </a:rPr>
              <a:t> for </a:t>
            </a:r>
            <a:r>
              <a:rPr lang="it-IT" altLang="it-IT" sz="1800" dirty="0" err="1">
                <a:cs typeface="Arial" panose="020B0604020202020204" pitchFamily="34" charset="0"/>
              </a:rPr>
              <a:t>clarity</a:t>
            </a:r>
            <a:r>
              <a:rPr lang="it-IT" altLang="it-IT" sz="1800" dirty="0">
                <a:cs typeface="Arial" panose="020B0604020202020204" pitchFamily="34" charset="0"/>
              </a:rPr>
              <a:t> of </a:t>
            </a:r>
            <a:r>
              <a:rPr lang="it-IT" altLang="it-IT" sz="1800" dirty="0" err="1">
                <a:cs typeface="Arial" panose="020B0604020202020204" pitchFamily="34" charset="0"/>
              </a:rPr>
              <a:t>presentation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  <a:r>
              <a:rPr lang="it-IT" altLang="it-IT" sz="1800" dirty="0" err="1">
                <a:cs typeface="Arial" panose="020B0604020202020204" pitchFamily="34" charset="0"/>
              </a:rPr>
              <a:t>has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  <a:r>
              <a:rPr lang="it-IT" altLang="it-IT" sz="1800" dirty="0" err="1">
                <a:cs typeface="Arial" panose="020B0604020202020204" pitchFamily="34" charset="0"/>
              </a:rPr>
              <a:t>been</a:t>
            </a:r>
            <a:r>
              <a:rPr lang="it-IT" altLang="it-IT" sz="1800" dirty="0">
                <a:cs typeface="Arial" panose="020B0604020202020204" pitchFamily="34" charset="0"/>
              </a:rPr>
              <a:t> made </a:t>
            </a:r>
            <a:r>
              <a:rPr lang="it-IT" altLang="it-IT" sz="1800" dirty="0" err="1">
                <a:cs typeface="Arial" panose="020B0604020202020204" pitchFamily="34" charset="0"/>
              </a:rPr>
              <a:t>very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  <a:r>
              <a:rPr lang="it-IT" altLang="it-IT" sz="1800" dirty="0" err="1">
                <a:cs typeface="Arial" panose="020B0604020202020204" pitchFamily="34" charset="0"/>
              </a:rPr>
              <a:t>coarse</a:t>
            </a:r>
            <a:r>
              <a:rPr lang="it-IT" altLang="it-IT" sz="1800" dirty="0"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504607"/>
              </p:ext>
            </p:extLst>
          </p:nvPr>
        </p:nvGraphicFramePr>
        <p:xfrm>
          <a:off x="5959238" y="3713559"/>
          <a:ext cx="3232150" cy="152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Equation" r:id="rId4" imgW="1612900" imgH="762000" progId="Equation.3">
                  <p:embed/>
                </p:oleObj>
              </mc:Choice>
              <mc:Fallback>
                <p:oleObj name="Equation" r:id="rId4" imgW="1612900" imgH="762000" progId="Equation.3">
                  <p:embed/>
                  <p:pic>
                    <p:nvPicPr>
                      <p:cNvPr id="18944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9238" y="3713559"/>
                        <a:ext cx="3232150" cy="1525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35156" y="5469276"/>
            <a:ext cx="100481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1800" dirty="0">
                <a:cs typeface="Arial" panose="020B0604020202020204" pitchFamily="34" charset="0"/>
              </a:rPr>
              <a:t>The </a:t>
            </a:r>
            <a:r>
              <a:rPr lang="it-IT" altLang="it-IT" sz="1800" dirty="0" err="1">
                <a:cs typeface="Arial" panose="020B0604020202020204" pitchFamily="34" charset="0"/>
              </a:rPr>
              <a:t>elements</a:t>
            </a:r>
            <a:r>
              <a:rPr lang="it-IT" altLang="it-IT" sz="1800" dirty="0">
                <a:cs typeface="Arial" panose="020B0604020202020204" pitchFamily="34" charset="0"/>
              </a:rPr>
              <a:t> of </a:t>
            </a:r>
            <a:r>
              <a:rPr lang="it-IT" altLang="it-IT" sz="1800" dirty="0" err="1">
                <a:cs typeface="Arial" panose="020B0604020202020204" pitchFamily="34" charset="0"/>
              </a:rPr>
              <a:t>lenght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  <a:r>
              <a:rPr lang="it-IT" altLang="it-IT" sz="1800" i="1" dirty="0">
                <a:cs typeface="Arial" panose="020B0604020202020204" pitchFamily="34" charset="0"/>
              </a:rPr>
              <a:t>l(</a:t>
            </a:r>
            <a:r>
              <a:rPr lang="it-IT" altLang="it-IT" sz="1800" i="1" dirty="0" err="1">
                <a:cs typeface="Arial" panose="020B0604020202020204" pitchFamily="34" charset="0"/>
              </a:rPr>
              <a:t>x,y</a:t>
            </a:r>
            <a:r>
              <a:rPr lang="it-IT" altLang="it-IT" sz="1800" i="1" dirty="0">
                <a:cs typeface="Arial" panose="020B0604020202020204" pitchFamily="34" charset="0"/>
              </a:rPr>
              <a:t>)</a:t>
            </a:r>
            <a:r>
              <a:rPr lang="it-IT" altLang="it-IT" sz="1800" dirty="0">
                <a:cs typeface="Arial" panose="020B0604020202020204" pitchFamily="34" charset="0"/>
              </a:rPr>
              <a:t> are </a:t>
            </a:r>
            <a:r>
              <a:rPr lang="it-IT" altLang="it-IT" sz="1800" dirty="0" err="1">
                <a:cs typeface="Arial" panose="020B0604020202020204" pitchFamily="34" charset="0"/>
              </a:rPr>
              <a:t>determined</a:t>
            </a:r>
            <a:r>
              <a:rPr lang="it-IT" altLang="it-IT" sz="1800" dirty="0">
                <a:cs typeface="Arial" panose="020B0604020202020204" pitchFamily="34" charset="0"/>
              </a:rPr>
              <a:t> by the </a:t>
            </a:r>
            <a:r>
              <a:rPr lang="it-IT" altLang="it-IT" sz="1800" dirty="0" err="1">
                <a:cs typeface="Arial" panose="020B0604020202020204" pitchFamily="34" charset="0"/>
              </a:rPr>
              <a:t>geometry</a:t>
            </a:r>
            <a:r>
              <a:rPr lang="it-IT" altLang="it-IT" sz="1800" dirty="0">
                <a:cs typeface="Arial" panose="020B0604020202020204" pitchFamily="34" charset="0"/>
              </a:rPr>
              <a:t> of the </a:t>
            </a:r>
            <a:r>
              <a:rPr lang="it-IT" altLang="it-IT" sz="1800" dirty="0" err="1">
                <a:cs typeface="Arial" panose="020B0604020202020204" pitchFamily="34" charset="0"/>
              </a:rPr>
              <a:t>system</a:t>
            </a:r>
            <a:r>
              <a:rPr lang="it-IT" altLang="it-IT" sz="1800" dirty="0">
                <a:cs typeface="Arial" panose="020B0604020202020204" pitchFamily="34" charset="0"/>
              </a:rPr>
              <a:t> and </a:t>
            </a:r>
            <a:r>
              <a:rPr lang="it-IT" altLang="it-IT" sz="1800" dirty="0" err="1">
                <a:cs typeface="Arial" panose="020B0604020202020204" pitchFamily="34" charset="0"/>
              </a:rPr>
              <a:t>hence</a:t>
            </a:r>
            <a:r>
              <a:rPr lang="it-IT" altLang="it-IT" sz="1800" dirty="0">
                <a:cs typeface="Arial" panose="020B0604020202020204" pitchFamily="34" charset="0"/>
              </a:rPr>
              <a:t> can be </a:t>
            </a:r>
            <a:r>
              <a:rPr lang="it-IT" altLang="it-IT" sz="1800" dirty="0" err="1">
                <a:cs typeface="Arial" panose="020B0604020202020204" pitchFamily="34" charset="0"/>
              </a:rPr>
              <a:t>calculated</a:t>
            </a:r>
            <a:r>
              <a:rPr lang="it-IT" altLang="it-IT" sz="1800" dirty="0">
                <a:cs typeface="Arial" panose="020B0604020202020204" pitchFamily="34" charset="0"/>
              </a:rPr>
              <a:t> and </a:t>
            </a:r>
            <a:r>
              <a:rPr lang="it-IT" altLang="it-IT" sz="1800" dirty="0" err="1">
                <a:cs typeface="Arial" panose="020B0604020202020204" pitchFamily="34" charset="0"/>
              </a:rPr>
              <a:t>stored</a:t>
            </a:r>
            <a:r>
              <a:rPr lang="it-IT" altLang="it-IT" sz="1800" dirty="0">
                <a:cs typeface="Arial" panose="020B0604020202020204" pitchFamily="34" charset="0"/>
              </a:rPr>
              <a:t> in the computer.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157716" y="2655634"/>
            <a:ext cx="616196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1800" dirty="0" err="1">
                <a:cs typeface="Arial" panose="020B0604020202020204" pitchFamily="34" charset="0"/>
              </a:rPr>
              <a:t>Let</a:t>
            </a:r>
            <a:r>
              <a:rPr lang="it-IT" altLang="it-IT" sz="1800" dirty="0">
                <a:latin typeface="Tahoma" panose="020B0604030504040204" pitchFamily="34" charset="0"/>
              </a:rPr>
              <a:t> </a:t>
            </a:r>
            <a:r>
              <a:rPr lang="it-IT" altLang="it-IT" sz="1800" dirty="0">
                <a:latin typeface="Symbol" panose="05050102010706020507" pitchFamily="18" charset="2"/>
              </a:rPr>
              <a:t>m</a:t>
            </a:r>
            <a:r>
              <a:rPr lang="it-IT" altLang="it-IT" sz="1800" dirty="0">
                <a:latin typeface="Tahoma" panose="020B0604030504040204" pitchFamily="34" charset="0"/>
              </a:rPr>
              <a:t>(</a:t>
            </a:r>
            <a:r>
              <a:rPr lang="it-IT" altLang="it-IT" sz="1800" dirty="0" err="1">
                <a:latin typeface="Tahoma" panose="020B0604030504040204" pitchFamily="34" charset="0"/>
              </a:rPr>
              <a:t>x,y</a:t>
            </a:r>
            <a:r>
              <a:rPr lang="it-IT" altLang="it-IT" sz="1800" dirty="0">
                <a:latin typeface="Tahoma" panose="020B0604030504040204" pitchFamily="34" charset="0"/>
              </a:rPr>
              <a:t>) </a:t>
            </a:r>
            <a:r>
              <a:rPr lang="it-IT" altLang="it-IT" sz="1800" dirty="0">
                <a:cs typeface="Arial" panose="020B0604020202020204" pitchFamily="34" charset="0"/>
              </a:rPr>
              <a:t>be the </a:t>
            </a:r>
            <a:r>
              <a:rPr lang="it-IT" altLang="it-IT" sz="1800" dirty="0" err="1">
                <a:cs typeface="Arial" panose="020B0604020202020204" pitchFamily="34" charset="0"/>
              </a:rPr>
              <a:t>average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  <a:r>
              <a:rPr lang="it-IT" altLang="it-IT" sz="1800" dirty="0" err="1">
                <a:cs typeface="Arial" panose="020B0604020202020204" pitchFamily="34" charset="0"/>
              </a:rPr>
              <a:t>attenuation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  <a:r>
              <a:rPr lang="it-IT" altLang="it-IT" sz="1800" dirty="0" err="1">
                <a:cs typeface="Arial" panose="020B0604020202020204" pitchFamily="34" charset="0"/>
              </a:rPr>
              <a:t>coefficient</a:t>
            </a:r>
            <a:r>
              <a:rPr lang="it-IT" altLang="it-IT" sz="1800" dirty="0">
                <a:cs typeface="Arial" panose="020B0604020202020204" pitchFamily="34" charset="0"/>
              </a:rPr>
              <a:t> of the </a:t>
            </a:r>
            <a:r>
              <a:rPr lang="it-IT" altLang="it-IT" sz="1800" dirty="0" err="1">
                <a:cs typeface="Arial" panose="020B0604020202020204" pitchFamily="34" charset="0"/>
              </a:rPr>
              <a:t>tissues</a:t>
            </a:r>
            <a:r>
              <a:rPr lang="it-IT" altLang="it-IT" sz="1800" dirty="0">
                <a:cs typeface="Arial" panose="020B0604020202020204" pitchFamily="34" charset="0"/>
              </a:rPr>
              <a:t> in the pixel (</a:t>
            </a:r>
            <a:r>
              <a:rPr lang="it-IT" altLang="it-IT" sz="1800" dirty="0" err="1">
                <a:cs typeface="Arial" panose="020B0604020202020204" pitchFamily="34" charset="0"/>
              </a:rPr>
              <a:t>x,y</a:t>
            </a:r>
            <a:r>
              <a:rPr lang="it-IT" altLang="it-IT" sz="1800" dirty="0">
                <a:cs typeface="Arial" panose="020B0604020202020204" pitchFamily="34" charset="0"/>
              </a:rPr>
              <a:t>). The </a:t>
            </a:r>
            <a:r>
              <a:rPr lang="it-IT" altLang="it-IT" sz="1800" dirty="0" err="1">
                <a:cs typeface="Arial" panose="020B0604020202020204" pitchFamily="34" charset="0"/>
              </a:rPr>
              <a:t>radiation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  <a:r>
              <a:rPr lang="it-IT" altLang="it-IT" sz="1800" dirty="0" err="1">
                <a:cs typeface="Arial" panose="020B0604020202020204" pitchFamily="34" charset="0"/>
              </a:rPr>
              <a:t>transmitted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  <a:r>
              <a:rPr lang="it-IT" altLang="it-IT" sz="1800" dirty="0" err="1">
                <a:cs typeface="Arial" panose="020B0604020202020204" pitchFamily="34" charset="0"/>
              </a:rPr>
              <a:t>It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  <a:r>
              <a:rPr lang="it-IT" altLang="it-IT" sz="1800" dirty="0" err="1">
                <a:cs typeface="Arial" panose="020B0604020202020204" pitchFamily="34" charset="0"/>
              </a:rPr>
              <a:t>is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  <a:r>
              <a:rPr lang="it-IT" altLang="it-IT" sz="1800" dirty="0" err="1">
                <a:cs typeface="Arial" panose="020B0604020202020204" pitchFamily="34" charset="0"/>
              </a:rPr>
              <a:t>related</a:t>
            </a:r>
            <a:r>
              <a:rPr lang="it-IT" altLang="it-IT" sz="1800" dirty="0">
                <a:cs typeface="Arial" panose="020B0604020202020204" pitchFamily="34" charset="0"/>
              </a:rPr>
              <a:t> to the </a:t>
            </a:r>
            <a:r>
              <a:rPr lang="it-IT" altLang="it-IT" sz="1800" dirty="0" err="1">
                <a:cs typeface="Arial" panose="020B0604020202020204" pitchFamily="34" charset="0"/>
              </a:rPr>
              <a:t>incident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  <a:r>
              <a:rPr lang="it-IT" altLang="it-IT" sz="1800" dirty="0" err="1">
                <a:cs typeface="Arial" panose="020B0604020202020204" pitchFamily="34" charset="0"/>
              </a:rPr>
              <a:t>radiation</a:t>
            </a:r>
            <a:r>
              <a:rPr lang="it-IT" altLang="it-IT" sz="1800" dirty="0">
                <a:cs typeface="Arial" panose="020B0604020202020204" pitchFamily="34" charset="0"/>
              </a:rPr>
              <a:t> I</a:t>
            </a:r>
            <a:r>
              <a:rPr lang="it-IT" altLang="it-IT" sz="1800" baseline="-25000" dirty="0">
                <a:cs typeface="Arial" panose="020B0604020202020204" pitchFamily="34" charset="0"/>
              </a:rPr>
              <a:t>0</a:t>
            </a:r>
            <a:r>
              <a:rPr lang="it-IT" altLang="it-IT" sz="1800" dirty="0">
                <a:cs typeface="Arial" panose="020B0604020202020204" pitchFamily="34" charset="0"/>
              </a:rPr>
              <a:t> by:</a:t>
            </a:r>
          </a:p>
        </p:txBody>
      </p:sp>
    </p:spTree>
    <p:extLst>
      <p:ext uri="{BB962C8B-B14F-4D97-AF65-F5344CB8AC3E}">
        <p14:creationId xmlns:p14="http://schemas.microsoft.com/office/powerpoint/2010/main" val="285611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2" t="3460" r="11251" b="4393"/>
          <a:stretch/>
        </p:blipFill>
        <p:spPr bwMode="auto">
          <a:xfrm>
            <a:off x="163772" y="1364775"/>
            <a:ext cx="4749422" cy="478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5213444" y="1691375"/>
            <a:ext cx="642808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b="1" dirty="0" err="1">
                <a:cs typeface="Arial" panose="020B0604020202020204" pitchFamily="34" charset="0"/>
              </a:rPr>
              <a:t>Our</a:t>
            </a:r>
            <a:r>
              <a:rPr lang="it-IT" altLang="it-IT" sz="2000" b="1" dirty="0">
                <a:cs typeface="Arial" panose="020B0604020202020204" pitchFamily="34" charset="0"/>
              </a:rPr>
              <a:t> </a:t>
            </a:r>
            <a:r>
              <a:rPr lang="it-IT" altLang="it-IT" sz="2000" b="1" dirty="0" err="1">
                <a:cs typeface="Arial" panose="020B0604020202020204" pitchFamily="34" charset="0"/>
              </a:rPr>
              <a:t>problem</a:t>
            </a:r>
            <a:r>
              <a:rPr lang="it-IT" altLang="it-IT" sz="2000" b="1" dirty="0">
                <a:cs typeface="Arial" panose="020B0604020202020204" pitchFamily="34" charset="0"/>
              </a:rPr>
              <a:t> </a:t>
            </a:r>
            <a:r>
              <a:rPr lang="it-IT" altLang="it-IT" sz="2000" b="1" dirty="0" err="1">
                <a:cs typeface="Arial" panose="020B0604020202020204" pitchFamily="34" charset="0"/>
              </a:rPr>
              <a:t>is</a:t>
            </a:r>
            <a:r>
              <a:rPr lang="it-IT" altLang="it-IT" sz="2000" b="1" dirty="0">
                <a:cs typeface="Arial" panose="020B0604020202020204" pitchFamily="34" charset="0"/>
              </a:rPr>
              <a:t> to </a:t>
            </a:r>
            <a:r>
              <a:rPr lang="it-IT" altLang="it-IT" sz="2000" b="1" dirty="0" err="1">
                <a:cs typeface="Arial" panose="020B0604020202020204" pitchFamily="34" charset="0"/>
              </a:rPr>
              <a:t>determine</a:t>
            </a:r>
            <a:r>
              <a:rPr lang="it-IT" altLang="it-IT" sz="2000" b="1" dirty="0">
                <a:cs typeface="Arial" panose="020B0604020202020204" pitchFamily="34" charset="0"/>
              </a:rPr>
              <a:t> the </a:t>
            </a:r>
            <a:r>
              <a:rPr lang="it-IT" altLang="it-IT" sz="2000" b="1" dirty="0" err="1">
                <a:cs typeface="Arial" panose="020B0604020202020204" pitchFamily="34" charset="0"/>
              </a:rPr>
              <a:t>attenuation</a:t>
            </a:r>
            <a:r>
              <a:rPr lang="it-IT" altLang="it-IT" sz="2000" b="1" dirty="0">
                <a:cs typeface="Arial" panose="020B0604020202020204" pitchFamily="34" charset="0"/>
              </a:rPr>
              <a:t> </a:t>
            </a:r>
            <a:r>
              <a:rPr lang="it-IT" altLang="it-IT" sz="2000" b="1" dirty="0" err="1">
                <a:cs typeface="Arial" panose="020B0604020202020204" pitchFamily="34" charset="0"/>
              </a:rPr>
              <a:t>coefficient</a:t>
            </a:r>
            <a:r>
              <a:rPr lang="it-IT" altLang="it-IT" sz="2000" b="1" dirty="0">
                <a:cs typeface="Arial" panose="020B0604020202020204" pitchFamily="34" charset="0"/>
              </a:rPr>
              <a:t> of the </a:t>
            </a:r>
            <a:r>
              <a:rPr lang="it-IT" altLang="it-IT" sz="2000" b="1" dirty="0" err="1">
                <a:cs typeface="Arial" panose="020B0604020202020204" pitchFamily="34" charset="0"/>
              </a:rPr>
              <a:t>object</a:t>
            </a:r>
            <a:r>
              <a:rPr lang="it-IT" altLang="it-IT" sz="2000" b="1" dirty="0">
                <a:cs typeface="Arial" panose="020B0604020202020204" pitchFamily="34" charset="0"/>
              </a:rPr>
              <a:t> under </a:t>
            </a:r>
            <a:r>
              <a:rPr lang="it-IT" altLang="it-IT" sz="2000" b="1" dirty="0" err="1">
                <a:cs typeface="Arial" panose="020B0604020202020204" pitchFamily="34" charset="0"/>
              </a:rPr>
              <a:t>investigation</a:t>
            </a:r>
            <a:r>
              <a:rPr lang="it-IT" altLang="it-IT" sz="2000" b="1" dirty="0">
                <a:cs typeface="Arial" panose="020B0604020202020204" pitchFamily="34" charset="0"/>
              </a:rPr>
              <a:t> in </a:t>
            </a:r>
            <a:r>
              <a:rPr lang="it-IT" altLang="it-IT" sz="2000" b="1" dirty="0" err="1">
                <a:cs typeface="Arial" panose="020B0604020202020204" pitchFamily="34" charset="0"/>
              </a:rPr>
              <a:t>each</a:t>
            </a:r>
            <a:r>
              <a:rPr lang="it-IT" altLang="it-IT" sz="2000" b="1" dirty="0">
                <a:cs typeface="Arial" panose="020B0604020202020204" pitchFamily="34" charset="0"/>
              </a:rPr>
              <a:t> </a:t>
            </a:r>
            <a:r>
              <a:rPr lang="it-IT" altLang="it-IT" sz="2000" b="1" dirty="0" err="1">
                <a:cs typeface="Arial" panose="020B0604020202020204" pitchFamily="34" charset="0"/>
              </a:rPr>
              <a:t>picture</a:t>
            </a:r>
            <a:r>
              <a:rPr lang="it-IT" altLang="it-IT" sz="2000" b="1" dirty="0">
                <a:cs typeface="Arial" panose="020B0604020202020204" pitchFamily="34" charset="0"/>
              </a:rPr>
              <a:t> </a:t>
            </a:r>
            <a:r>
              <a:rPr lang="it-IT" altLang="it-IT" sz="2000" b="1" dirty="0" err="1">
                <a:cs typeface="Arial" panose="020B0604020202020204" pitchFamily="34" charset="0"/>
              </a:rPr>
              <a:t>element</a:t>
            </a:r>
            <a:r>
              <a:rPr lang="it-IT" altLang="it-IT" sz="2000" b="1" dirty="0">
                <a:cs typeface="Arial" panose="020B0604020202020204" pitchFamily="34" charset="0"/>
              </a:rPr>
              <a:t> of the </a:t>
            </a:r>
            <a:r>
              <a:rPr lang="it-IT" altLang="it-IT" sz="2000" b="1" dirty="0" err="1">
                <a:cs typeface="Arial" panose="020B0604020202020204" pitchFamily="34" charset="0"/>
              </a:rPr>
              <a:t>slice</a:t>
            </a:r>
            <a:r>
              <a:rPr lang="it-IT" altLang="it-IT" sz="2000" b="1" dirty="0"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2538483" y="245375"/>
            <a:ext cx="5943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b="1" dirty="0">
                <a:cs typeface="Arial" panose="020B0604020202020204" pitchFamily="34" charset="0"/>
              </a:rPr>
              <a:t>The </a:t>
            </a:r>
            <a:r>
              <a:rPr lang="it-IT" altLang="it-IT" b="1" dirty="0" err="1">
                <a:cs typeface="Arial" panose="020B0604020202020204" pitchFamily="34" charset="0"/>
              </a:rPr>
              <a:t>measurement</a:t>
            </a:r>
            <a:r>
              <a:rPr lang="it-IT" altLang="it-IT" b="1" dirty="0">
                <a:cs typeface="Arial" panose="020B0604020202020204" pitchFamily="34" charset="0"/>
              </a:rPr>
              <a:t> </a:t>
            </a:r>
            <a:r>
              <a:rPr lang="it-IT" altLang="it-IT" b="1" dirty="0" err="1">
                <a:cs typeface="Arial" panose="020B0604020202020204" pitchFamily="34" charset="0"/>
              </a:rPr>
              <a:t>process</a:t>
            </a:r>
            <a:endParaRPr lang="it-IT" altLang="it-IT" b="1" dirty="0">
              <a:cs typeface="Arial" panose="020B0604020202020204" pitchFamily="34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5213444" y="3363699"/>
            <a:ext cx="627797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b="1" dirty="0">
                <a:solidFill>
                  <a:srgbClr val="CC0000"/>
                </a:solidFill>
                <a:cs typeface="Arial" panose="020B0604020202020204" pitchFamily="34" charset="0"/>
              </a:rPr>
              <a:t>The </a:t>
            </a:r>
            <a:r>
              <a:rPr lang="it-IT" altLang="it-IT" sz="2000" b="1" dirty="0" err="1">
                <a:solidFill>
                  <a:srgbClr val="CC0000"/>
                </a:solidFill>
                <a:cs typeface="Arial" panose="020B0604020202020204" pitchFamily="34" charset="0"/>
              </a:rPr>
              <a:t>reconstruction</a:t>
            </a:r>
            <a:r>
              <a:rPr lang="it-IT" altLang="it-IT" sz="2000" b="1" dirty="0">
                <a:solidFill>
                  <a:srgbClr val="CC0000"/>
                </a:solidFill>
                <a:cs typeface="Arial" panose="020B0604020202020204" pitchFamily="34" charset="0"/>
              </a:rPr>
              <a:t> </a:t>
            </a:r>
            <a:r>
              <a:rPr lang="it-IT" altLang="it-IT" sz="2000" b="1" dirty="0" err="1">
                <a:solidFill>
                  <a:srgbClr val="CC0000"/>
                </a:solidFill>
                <a:cs typeface="Arial" panose="020B0604020202020204" pitchFamily="34" charset="0"/>
              </a:rPr>
              <a:t>process</a:t>
            </a:r>
            <a:r>
              <a:rPr lang="it-IT" altLang="it-IT" sz="2000" b="1" dirty="0">
                <a:solidFill>
                  <a:srgbClr val="CC0000"/>
                </a:solidFill>
                <a:cs typeface="Arial" panose="020B0604020202020204" pitchFamily="34" charset="0"/>
              </a:rPr>
              <a:t> </a:t>
            </a:r>
            <a:r>
              <a:rPr lang="it-IT" altLang="it-IT" sz="2000" b="1" dirty="0" err="1">
                <a:solidFill>
                  <a:srgbClr val="CC0000"/>
                </a:solidFill>
                <a:cs typeface="Arial" panose="020B0604020202020204" pitchFamily="34" charset="0"/>
              </a:rPr>
              <a:t>creates</a:t>
            </a:r>
            <a:r>
              <a:rPr lang="it-IT" altLang="it-IT" sz="2000" b="1" dirty="0">
                <a:solidFill>
                  <a:srgbClr val="CC0000"/>
                </a:solidFill>
                <a:cs typeface="Arial" panose="020B0604020202020204" pitchFamily="34" charset="0"/>
              </a:rPr>
              <a:t> an image </a:t>
            </a:r>
            <a:r>
              <a:rPr lang="it-IT" altLang="it-IT" sz="2000" b="1" dirty="0" err="1">
                <a:solidFill>
                  <a:srgbClr val="CC0000"/>
                </a:solidFill>
                <a:cs typeface="Arial" panose="020B0604020202020204" pitchFamily="34" charset="0"/>
              </a:rPr>
              <a:t>that</a:t>
            </a:r>
            <a:r>
              <a:rPr lang="it-IT" altLang="it-IT" sz="2000" b="1" dirty="0">
                <a:solidFill>
                  <a:srgbClr val="CC0000"/>
                </a:solidFill>
                <a:cs typeface="Arial" panose="020B0604020202020204" pitchFamily="34" charset="0"/>
              </a:rPr>
              <a:t> </a:t>
            </a:r>
            <a:r>
              <a:rPr lang="it-IT" altLang="it-IT" sz="2000" b="1" dirty="0" err="1">
                <a:solidFill>
                  <a:srgbClr val="CC0000"/>
                </a:solidFill>
                <a:cs typeface="Arial" panose="020B0604020202020204" pitchFamily="34" charset="0"/>
              </a:rPr>
              <a:t>is</a:t>
            </a:r>
            <a:r>
              <a:rPr lang="it-IT" altLang="it-IT" sz="2000" b="1" dirty="0">
                <a:solidFill>
                  <a:srgbClr val="CC0000"/>
                </a:solidFill>
                <a:cs typeface="Arial" panose="020B0604020202020204" pitchFamily="34" charset="0"/>
              </a:rPr>
              <a:t> a </a:t>
            </a:r>
            <a:r>
              <a:rPr lang="it-IT" altLang="it-IT" sz="2000" b="1" dirty="0" err="1">
                <a:solidFill>
                  <a:srgbClr val="CC0000"/>
                </a:solidFill>
                <a:cs typeface="Arial" panose="020B0604020202020204" pitchFamily="34" charset="0"/>
              </a:rPr>
              <a:t>map</a:t>
            </a:r>
            <a:r>
              <a:rPr lang="it-IT" altLang="it-IT" sz="2000" b="1" dirty="0">
                <a:solidFill>
                  <a:srgbClr val="CC0000"/>
                </a:solidFill>
                <a:cs typeface="Arial" panose="020B0604020202020204" pitchFamily="34" charset="0"/>
              </a:rPr>
              <a:t> of the X-</a:t>
            </a:r>
            <a:r>
              <a:rPr lang="it-IT" altLang="it-IT" sz="2000" b="1" dirty="0" err="1">
                <a:solidFill>
                  <a:srgbClr val="CC0000"/>
                </a:solidFill>
                <a:cs typeface="Arial" panose="020B0604020202020204" pitchFamily="34" charset="0"/>
              </a:rPr>
              <a:t>ray</a:t>
            </a:r>
            <a:r>
              <a:rPr lang="it-IT" altLang="it-IT" sz="2000" b="1" dirty="0">
                <a:solidFill>
                  <a:srgbClr val="CC0000"/>
                </a:solidFill>
                <a:cs typeface="Arial" panose="020B0604020202020204" pitchFamily="34" charset="0"/>
              </a:rPr>
              <a:t> </a:t>
            </a:r>
            <a:r>
              <a:rPr lang="it-IT" altLang="it-IT" sz="2000" b="1" dirty="0" err="1">
                <a:solidFill>
                  <a:srgbClr val="CC0000"/>
                </a:solidFill>
                <a:cs typeface="Arial" panose="020B0604020202020204" pitchFamily="34" charset="0"/>
              </a:rPr>
              <a:t>attenuation</a:t>
            </a:r>
            <a:r>
              <a:rPr lang="it-IT" altLang="it-IT" sz="2000" b="1" dirty="0">
                <a:solidFill>
                  <a:srgbClr val="CC0000"/>
                </a:solidFill>
                <a:cs typeface="Arial" panose="020B0604020202020204" pitchFamily="34" charset="0"/>
              </a:rPr>
              <a:t> </a:t>
            </a:r>
            <a:r>
              <a:rPr lang="it-IT" altLang="it-IT" sz="2000" b="1" dirty="0" err="1">
                <a:solidFill>
                  <a:srgbClr val="CC0000"/>
                </a:solidFill>
                <a:cs typeface="Arial" panose="020B0604020202020204" pitchFamily="34" charset="0"/>
              </a:rPr>
              <a:t>coefficients</a:t>
            </a:r>
            <a:r>
              <a:rPr lang="it-IT" altLang="it-IT" sz="2000" b="1" dirty="0">
                <a:solidFill>
                  <a:srgbClr val="CC0000"/>
                </a:solidFill>
                <a:cs typeface="Arial" panose="020B0604020202020204" pitchFamily="34" charset="0"/>
              </a:rPr>
              <a:t> of the </a:t>
            </a:r>
            <a:r>
              <a:rPr lang="it-IT" altLang="it-IT" sz="2000" b="1" dirty="0" err="1">
                <a:solidFill>
                  <a:srgbClr val="CC0000"/>
                </a:solidFill>
                <a:cs typeface="Arial" panose="020B0604020202020204" pitchFamily="34" charset="0"/>
              </a:rPr>
              <a:t>object</a:t>
            </a:r>
            <a:r>
              <a:rPr lang="it-IT" altLang="it-IT" sz="2000" b="1" dirty="0">
                <a:solidFill>
                  <a:srgbClr val="CC0000"/>
                </a:solidFill>
                <a:cs typeface="Arial" panose="020B0604020202020204" pitchFamily="34" charset="0"/>
              </a:rPr>
              <a:t> in the </a:t>
            </a:r>
            <a:r>
              <a:rPr lang="it-IT" altLang="it-IT" sz="2000" b="1" dirty="0" err="1">
                <a:solidFill>
                  <a:srgbClr val="CC0000"/>
                </a:solidFill>
                <a:cs typeface="Arial" panose="020B0604020202020204" pitchFamily="34" charset="0"/>
              </a:rPr>
              <a:t>plane</a:t>
            </a:r>
            <a:r>
              <a:rPr lang="it-IT" altLang="it-IT" sz="2000" b="1" dirty="0">
                <a:solidFill>
                  <a:srgbClr val="CC0000"/>
                </a:solidFill>
                <a:cs typeface="Arial" panose="020B0604020202020204" pitchFamily="34" charset="0"/>
              </a:rPr>
              <a:t> under </a:t>
            </a:r>
            <a:r>
              <a:rPr lang="it-IT" altLang="it-IT" sz="2000" b="1" dirty="0" err="1">
                <a:solidFill>
                  <a:srgbClr val="CC0000"/>
                </a:solidFill>
                <a:cs typeface="Arial" panose="020B0604020202020204" pitchFamily="34" charset="0"/>
              </a:rPr>
              <a:t>examination</a:t>
            </a:r>
            <a:r>
              <a:rPr lang="it-IT" altLang="it-IT" sz="2000" b="1" dirty="0">
                <a:solidFill>
                  <a:srgbClr val="CC0000"/>
                </a:solidFill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6423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499513" y="269543"/>
            <a:ext cx="5638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b="1" dirty="0">
                <a:cs typeface="Arial" panose="020B0604020202020204" pitchFamily="34" charset="0"/>
              </a:rPr>
              <a:t>Image </a:t>
            </a:r>
            <a:r>
              <a:rPr lang="it-IT" altLang="it-IT" b="1" dirty="0" err="1">
                <a:cs typeface="Arial" panose="020B0604020202020204" pitchFamily="34" charset="0"/>
              </a:rPr>
              <a:t>reconstruction</a:t>
            </a:r>
            <a:endParaRPr lang="it-IT" altLang="it-IT" b="1" dirty="0">
              <a:cs typeface="Arial" panose="020B0604020202020204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2262" y="1612711"/>
            <a:ext cx="7902053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dirty="0">
                <a:cs typeface="Arial" panose="020B0604020202020204" pitchFamily="34" charset="0"/>
              </a:rPr>
              <a:t>The </a:t>
            </a:r>
            <a:r>
              <a:rPr lang="it-IT" altLang="it-IT" sz="2400" dirty="0" err="1">
                <a:cs typeface="Arial" panose="020B0604020202020204" pitchFamily="34" charset="0"/>
              </a:rPr>
              <a:t>method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cs typeface="Arial" panose="020B0604020202020204" pitchFamily="34" charset="0"/>
              </a:rPr>
              <a:t>used</a:t>
            </a:r>
            <a:r>
              <a:rPr lang="it-IT" altLang="it-IT" sz="2400" dirty="0">
                <a:cs typeface="Arial" panose="020B0604020202020204" pitchFamily="34" charset="0"/>
              </a:rPr>
              <a:t> on </a:t>
            </a:r>
            <a:r>
              <a:rPr lang="it-IT" altLang="it-IT" sz="2400" dirty="0" err="1">
                <a:cs typeface="Arial" panose="020B0604020202020204" pitchFamily="34" charset="0"/>
              </a:rPr>
              <a:t>most</a:t>
            </a:r>
            <a:r>
              <a:rPr lang="it-IT" altLang="it-IT" sz="2400" dirty="0">
                <a:cs typeface="Arial" panose="020B0604020202020204" pitchFamily="34" charset="0"/>
              </a:rPr>
              <a:t> of the CT </a:t>
            </a:r>
            <a:r>
              <a:rPr lang="it-IT" altLang="it-IT" sz="2400" dirty="0" err="1">
                <a:cs typeface="Arial" panose="020B0604020202020204" pitchFamily="34" charset="0"/>
              </a:rPr>
              <a:t>scanners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cs typeface="Arial" panose="020B0604020202020204" pitchFamily="34" charset="0"/>
              </a:rPr>
              <a:t>is</a:t>
            </a:r>
            <a:r>
              <a:rPr lang="it-IT" altLang="it-IT" sz="2400" dirty="0">
                <a:cs typeface="Arial" panose="020B0604020202020204" pitchFamily="34" charset="0"/>
              </a:rPr>
              <a:t> the </a:t>
            </a:r>
            <a:r>
              <a:rPr lang="it-IT" altLang="it-IT" sz="2400" dirty="0" err="1">
                <a:cs typeface="Arial" panose="020B0604020202020204" pitchFamily="34" charset="0"/>
              </a:rPr>
              <a:t>method</a:t>
            </a:r>
            <a:r>
              <a:rPr lang="it-IT" altLang="it-IT" sz="2400" dirty="0">
                <a:cs typeface="Arial" panose="020B0604020202020204" pitchFamily="34" charset="0"/>
              </a:rPr>
              <a:t> of </a:t>
            </a:r>
            <a:r>
              <a:rPr lang="it-IT" altLang="it-IT" sz="2400" dirty="0" err="1">
                <a:solidFill>
                  <a:srgbClr val="FF0000"/>
                </a:solidFill>
                <a:cs typeface="Arial" panose="020B0604020202020204" pitchFamily="34" charset="0"/>
              </a:rPr>
              <a:t>filtered</a:t>
            </a:r>
            <a:r>
              <a:rPr lang="it-IT" altLang="it-IT" sz="2400" dirty="0">
                <a:solidFill>
                  <a:srgbClr val="FF0000"/>
                </a:solidFill>
                <a:cs typeface="Arial" panose="020B0604020202020204" pitchFamily="34" charset="0"/>
              </a:rPr>
              <a:t> back-</a:t>
            </a:r>
            <a:r>
              <a:rPr lang="it-IT" altLang="it-IT" sz="2400" dirty="0" err="1">
                <a:solidFill>
                  <a:srgbClr val="FF0000"/>
                </a:solidFill>
                <a:cs typeface="Arial" panose="020B0604020202020204" pitchFamily="34" charset="0"/>
              </a:rPr>
              <a:t>projection</a:t>
            </a:r>
            <a:r>
              <a:rPr lang="it-IT" altLang="it-IT" sz="2400" dirty="0">
                <a:cs typeface="Arial" panose="020B0604020202020204" pitchFamily="34" charset="0"/>
              </a:rPr>
              <a:t>. The </a:t>
            </a:r>
            <a:r>
              <a:rPr lang="it-IT" altLang="it-IT" sz="2400" dirty="0" err="1">
                <a:cs typeface="Arial" panose="020B0604020202020204" pitchFamily="34" charset="0"/>
              </a:rPr>
              <a:t>mathematics</a:t>
            </a:r>
            <a:r>
              <a:rPr lang="it-IT" altLang="it-IT" sz="2400" dirty="0">
                <a:cs typeface="Arial" panose="020B0604020202020204" pitchFamily="34" charset="0"/>
              </a:rPr>
              <a:t> of </a:t>
            </a:r>
            <a:r>
              <a:rPr lang="it-IT" altLang="it-IT" sz="2400" dirty="0" err="1">
                <a:cs typeface="Arial" panose="020B0604020202020204" pitchFamily="34" charset="0"/>
              </a:rPr>
              <a:t>filtered</a:t>
            </a:r>
            <a:r>
              <a:rPr lang="it-IT" altLang="it-IT" sz="2400" dirty="0">
                <a:cs typeface="Arial" panose="020B0604020202020204" pitchFamily="34" charset="0"/>
              </a:rPr>
              <a:t> back-</a:t>
            </a:r>
            <a:r>
              <a:rPr lang="it-IT" altLang="it-IT" sz="2400" dirty="0" err="1">
                <a:cs typeface="Arial" panose="020B0604020202020204" pitchFamily="34" charset="0"/>
              </a:rPr>
              <a:t>projection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cs typeface="Arial" panose="020B0604020202020204" pitchFamily="34" charset="0"/>
              </a:rPr>
              <a:t>dates</a:t>
            </a:r>
            <a:r>
              <a:rPr lang="it-IT" altLang="it-IT" sz="2400" dirty="0">
                <a:cs typeface="Arial" panose="020B0604020202020204" pitchFamily="34" charset="0"/>
              </a:rPr>
              <a:t> back to 1917 with the work of the </a:t>
            </a:r>
            <a:r>
              <a:rPr lang="it-IT" altLang="it-IT" sz="2400" dirty="0" err="1">
                <a:cs typeface="Arial" panose="020B0604020202020204" pitchFamily="34" charset="0"/>
              </a:rPr>
              <a:t>Austrian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cs typeface="Arial" panose="020B0604020202020204" pitchFamily="34" charset="0"/>
              </a:rPr>
              <a:t>mathematician</a:t>
            </a:r>
            <a:r>
              <a:rPr lang="it-IT" altLang="it-IT" sz="2400" dirty="0">
                <a:cs typeface="Arial" panose="020B0604020202020204" pitchFamily="34" charset="0"/>
              </a:rPr>
              <a:t> Radon, </a:t>
            </a:r>
            <a:r>
              <a:rPr lang="it-IT" altLang="it-IT" sz="2400" dirty="0" err="1">
                <a:cs typeface="Arial" panose="020B0604020202020204" pitchFamily="34" charset="0"/>
              </a:rPr>
              <a:t>who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cs typeface="Arial" panose="020B0604020202020204" pitchFamily="34" charset="0"/>
              </a:rPr>
              <a:t>theoretically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cs typeface="Arial" panose="020B0604020202020204" pitchFamily="34" charset="0"/>
              </a:rPr>
              <a:t>solved</a:t>
            </a:r>
            <a:r>
              <a:rPr lang="it-IT" altLang="it-IT" sz="2400" dirty="0">
                <a:cs typeface="Arial" panose="020B0604020202020204" pitchFamily="34" charset="0"/>
              </a:rPr>
              <a:t> the </a:t>
            </a:r>
            <a:r>
              <a:rPr lang="it-IT" altLang="it-IT" sz="2400" dirty="0" err="1">
                <a:cs typeface="Arial" panose="020B0604020202020204" pitchFamily="34" charset="0"/>
              </a:rPr>
              <a:t>problem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smtClean="0">
                <a:cs typeface="Arial" panose="020B0604020202020204" pitchFamily="34" charset="0"/>
              </a:rPr>
              <a:t>of </a:t>
            </a:r>
            <a:r>
              <a:rPr lang="it-IT" altLang="it-IT" sz="2400" dirty="0" err="1" smtClean="0">
                <a:cs typeface="Arial" panose="020B0604020202020204" pitchFamily="34" charset="0"/>
              </a:rPr>
              <a:t>obtaining</a:t>
            </a:r>
            <a:r>
              <a:rPr lang="it-IT" altLang="it-IT" sz="2400" dirty="0" smtClean="0">
                <a:cs typeface="Arial" panose="020B0604020202020204" pitchFamily="34" charset="0"/>
              </a:rPr>
              <a:t> </a:t>
            </a:r>
            <a:r>
              <a:rPr lang="it-IT" altLang="it-IT" sz="2400" dirty="0">
                <a:cs typeface="Arial" panose="020B0604020202020204" pitchFamily="34" charset="0"/>
              </a:rPr>
              <a:t>a </a:t>
            </a:r>
            <a:r>
              <a:rPr lang="it-IT" altLang="it-IT" sz="2400" dirty="0" err="1">
                <a:cs typeface="Arial" panose="020B0604020202020204" pitchFamily="34" charset="0"/>
              </a:rPr>
              <a:t>section</a:t>
            </a:r>
            <a:r>
              <a:rPr lang="it-IT" altLang="it-IT" sz="2400" dirty="0">
                <a:cs typeface="Arial" panose="020B0604020202020204" pitchFamily="34" charset="0"/>
              </a:rPr>
              <a:t> of an </a:t>
            </a:r>
            <a:r>
              <a:rPr lang="it-IT" altLang="it-IT" sz="2400" dirty="0" err="1">
                <a:cs typeface="Arial" panose="020B0604020202020204" pitchFamily="34" charset="0"/>
              </a:rPr>
              <a:t>object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cs typeface="Arial" panose="020B0604020202020204" pitchFamily="34" charset="0"/>
              </a:rPr>
              <a:t>using</a:t>
            </a:r>
            <a:r>
              <a:rPr lang="it-IT" altLang="it-IT" sz="2400" dirty="0">
                <a:cs typeface="Arial" panose="020B0604020202020204" pitchFamily="34" charset="0"/>
              </a:rPr>
              <a:t> an infinite set of </a:t>
            </a:r>
            <a:r>
              <a:rPr lang="it-IT" altLang="it-IT" sz="2400" dirty="0" err="1">
                <a:cs typeface="Arial" panose="020B0604020202020204" pitchFamily="34" charset="0"/>
              </a:rPr>
              <a:t>rays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cs typeface="Arial" panose="020B0604020202020204" pitchFamily="34" charset="0"/>
              </a:rPr>
              <a:t>passing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cs typeface="Arial" panose="020B0604020202020204" pitchFamily="34" charset="0"/>
              </a:rPr>
              <a:t>through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cs typeface="Arial" panose="020B0604020202020204" pitchFamily="34" charset="0"/>
              </a:rPr>
              <a:t>it</a:t>
            </a:r>
            <a:r>
              <a:rPr lang="it-IT" altLang="it-IT" sz="2400" dirty="0">
                <a:cs typeface="Arial" panose="020B0604020202020204" pitchFamily="34" charset="0"/>
              </a:rPr>
              <a:t>. </a:t>
            </a: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dirty="0" err="1">
                <a:cs typeface="Arial" panose="020B0604020202020204" pitchFamily="34" charset="0"/>
              </a:rPr>
              <a:t>However</a:t>
            </a:r>
            <a:r>
              <a:rPr lang="it-IT" altLang="it-IT" sz="2400" dirty="0">
                <a:cs typeface="Arial" panose="020B0604020202020204" pitchFamily="34" charset="0"/>
              </a:rPr>
              <a:t>, </a:t>
            </a:r>
            <a:r>
              <a:rPr lang="it-IT" altLang="it-IT" sz="2400" dirty="0" err="1">
                <a:cs typeface="Arial" panose="020B0604020202020204" pitchFamily="34" charset="0"/>
              </a:rPr>
              <a:t>as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cs typeface="Arial" panose="020B0604020202020204" pitchFamily="34" charset="0"/>
              </a:rPr>
              <a:t>previously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cs typeface="Arial" panose="020B0604020202020204" pitchFamily="34" charset="0"/>
              </a:rPr>
              <a:t>stated</a:t>
            </a:r>
            <a:r>
              <a:rPr lang="it-IT" altLang="it-IT" sz="2400" dirty="0">
                <a:cs typeface="Arial" panose="020B0604020202020204" pitchFamily="34" charset="0"/>
              </a:rPr>
              <a:t>, </a:t>
            </a:r>
            <a:r>
              <a:rPr lang="it-IT" altLang="it-IT" sz="2400" dirty="0" err="1">
                <a:cs typeface="Arial" panose="020B0604020202020204" pitchFamily="34" charset="0"/>
              </a:rPr>
              <a:t>it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cs typeface="Arial" panose="020B0604020202020204" pitchFamily="34" charset="0"/>
              </a:rPr>
              <a:t>was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cs typeface="Arial" panose="020B0604020202020204" pitchFamily="34" charset="0"/>
              </a:rPr>
              <a:t>not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cs typeface="Arial" panose="020B0604020202020204" pitchFamily="34" charset="0"/>
              </a:rPr>
              <a:t>until</a:t>
            </a:r>
            <a:r>
              <a:rPr lang="it-IT" altLang="it-IT" sz="2400" dirty="0">
                <a:cs typeface="Arial" panose="020B0604020202020204" pitchFamily="34" charset="0"/>
              </a:rPr>
              <a:t> the 1960s </a:t>
            </a:r>
            <a:r>
              <a:rPr lang="it-IT" altLang="it-IT" sz="2400" dirty="0" err="1">
                <a:cs typeface="Arial" panose="020B0604020202020204" pitchFamily="34" charset="0"/>
              </a:rPr>
              <a:t>that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cs typeface="Arial" panose="020B0604020202020204" pitchFamily="34" charset="0"/>
              </a:rPr>
              <a:t>two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cs typeface="Arial" panose="020B0604020202020204" pitchFamily="34" charset="0"/>
              </a:rPr>
              <a:t>scientists</a:t>
            </a:r>
            <a:r>
              <a:rPr lang="it-IT" altLang="it-IT" sz="2400" dirty="0">
                <a:cs typeface="Arial" panose="020B0604020202020204" pitchFamily="34" charset="0"/>
              </a:rPr>
              <a:t>, the </a:t>
            </a:r>
            <a:r>
              <a:rPr lang="it-IT" altLang="it-IT" sz="2400" dirty="0" err="1">
                <a:cs typeface="Arial" panose="020B0604020202020204" pitchFamily="34" charset="0"/>
              </a:rPr>
              <a:t>engineer</a:t>
            </a:r>
            <a:r>
              <a:rPr lang="it-IT" altLang="it-IT" sz="24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it-IT" altLang="it-IT" sz="2400" dirty="0">
                <a:cs typeface="Arial" panose="020B0604020202020204" pitchFamily="34" charset="0"/>
              </a:rPr>
              <a:t>Geoffrey </a:t>
            </a:r>
            <a:r>
              <a:rPr lang="it-IT" altLang="it-IT" sz="2400" dirty="0" err="1">
                <a:cs typeface="Arial" panose="020B0604020202020204" pitchFamily="34" charset="0"/>
              </a:rPr>
              <a:t>Hounsfield</a:t>
            </a:r>
            <a:r>
              <a:rPr lang="it-IT" altLang="it-IT" sz="2400" dirty="0">
                <a:cs typeface="Arial" panose="020B0604020202020204" pitchFamily="34" charset="0"/>
              </a:rPr>
              <a:t> and the </a:t>
            </a:r>
            <a:r>
              <a:rPr lang="it-IT" altLang="it-IT" sz="2400" dirty="0" err="1">
                <a:cs typeface="Arial" panose="020B0604020202020204" pitchFamily="34" charset="0"/>
              </a:rPr>
              <a:t>physicist</a:t>
            </a:r>
            <a:r>
              <a:rPr lang="it-IT" altLang="it-IT" sz="2400" dirty="0">
                <a:cs typeface="Arial" panose="020B0604020202020204" pitchFamily="34" charset="0"/>
              </a:rPr>
              <a:t> Allan </a:t>
            </a:r>
            <a:r>
              <a:rPr lang="it-IT" altLang="it-IT" sz="2400" dirty="0" err="1">
                <a:cs typeface="Arial" panose="020B0604020202020204" pitchFamily="34" charset="0"/>
              </a:rPr>
              <a:t>Cormack</a:t>
            </a:r>
            <a:r>
              <a:rPr lang="it-IT" altLang="it-IT" sz="2400" dirty="0">
                <a:cs typeface="Arial" panose="020B0604020202020204" pitchFamily="34" charset="0"/>
              </a:rPr>
              <a:t> (</a:t>
            </a:r>
            <a:r>
              <a:rPr lang="it-IT" altLang="it-IT" sz="2400" dirty="0" err="1">
                <a:cs typeface="Arial" panose="020B0604020202020204" pitchFamily="34" charset="0"/>
              </a:rPr>
              <a:t>separately</a:t>
            </a:r>
            <a:r>
              <a:rPr lang="it-IT" altLang="it-IT" sz="2400" dirty="0">
                <a:cs typeface="Arial" panose="020B0604020202020204" pitchFamily="34" charset="0"/>
              </a:rPr>
              <a:t>) </a:t>
            </a:r>
            <a:r>
              <a:rPr lang="it-IT" altLang="it-IT" sz="2400" dirty="0" err="1">
                <a:cs typeface="Arial" panose="020B0604020202020204" pitchFamily="34" charset="0"/>
              </a:rPr>
              <a:t>succeeded</a:t>
            </a:r>
            <a:r>
              <a:rPr lang="it-IT" altLang="it-IT" sz="2400" dirty="0">
                <a:cs typeface="Arial" panose="020B0604020202020204" pitchFamily="34" charset="0"/>
              </a:rPr>
              <a:t> in </a:t>
            </a:r>
            <a:r>
              <a:rPr lang="it-IT" altLang="it-IT" sz="2400" dirty="0" err="1">
                <a:cs typeface="Arial" panose="020B0604020202020204" pitchFamily="34" charset="0"/>
              </a:rPr>
              <a:t>obtaining</a:t>
            </a:r>
            <a:r>
              <a:rPr lang="it-IT" altLang="it-IT" sz="2400" dirty="0">
                <a:cs typeface="Arial" panose="020B0604020202020204" pitchFamily="34" charset="0"/>
              </a:rPr>
              <a:t> the </a:t>
            </a:r>
            <a:r>
              <a:rPr lang="it-IT" altLang="it-IT" sz="2400" dirty="0" err="1">
                <a:cs typeface="Arial" panose="020B0604020202020204" pitchFamily="34" charset="0"/>
              </a:rPr>
              <a:t>section</a:t>
            </a:r>
            <a:r>
              <a:rPr lang="it-IT" altLang="it-IT" sz="2400" dirty="0">
                <a:cs typeface="Arial" panose="020B0604020202020204" pitchFamily="34" charset="0"/>
              </a:rPr>
              <a:t> of an </a:t>
            </a:r>
            <a:r>
              <a:rPr lang="it-IT" altLang="it-IT" sz="2400" dirty="0" err="1">
                <a:cs typeface="Arial" panose="020B0604020202020204" pitchFamily="34" charset="0"/>
              </a:rPr>
              <a:t>object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cs typeface="Arial" panose="020B0604020202020204" pitchFamily="34" charset="0"/>
              </a:rPr>
              <a:t>experimentally</a:t>
            </a:r>
            <a:r>
              <a:rPr lang="it-IT" altLang="it-IT" sz="24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4" descr="220px-Johann_Rad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870" y="1297675"/>
            <a:ext cx="18176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70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3"/>
          <a:stretch/>
        </p:blipFill>
        <p:spPr bwMode="auto">
          <a:xfrm>
            <a:off x="335506" y="1427850"/>
            <a:ext cx="6952398" cy="472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897040" y="269543"/>
            <a:ext cx="90894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b="1" dirty="0">
                <a:cs typeface="Arial" panose="020B0604020202020204" pitchFamily="34" charset="0"/>
              </a:rPr>
              <a:t>Image </a:t>
            </a:r>
            <a:r>
              <a:rPr lang="it-IT" altLang="it-IT" b="1" dirty="0" err="1" smtClean="0">
                <a:cs typeface="Arial" panose="020B0604020202020204" pitchFamily="34" charset="0"/>
              </a:rPr>
              <a:t>reconstruction</a:t>
            </a:r>
            <a:r>
              <a:rPr lang="it-IT" altLang="it-IT" b="1" dirty="0" smtClean="0">
                <a:cs typeface="Arial" panose="020B0604020202020204" pitchFamily="34" charset="0"/>
              </a:rPr>
              <a:t>: </a:t>
            </a:r>
            <a:r>
              <a:rPr lang="it-IT" altLang="it-IT" b="1" dirty="0" err="1" smtClean="0">
                <a:cs typeface="Arial" panose="020B0604020202020204" pitchFamily="34" charset="0"/>
              </a:rPr>
              <a:t>simple</a:t>
            </a:r>
            <a:r>
              <a:rPr lang="it-IT" altLang="it-IT" b="1" dirty="0" smtClean="0">
                <a:cs typeface="Arial" panose="020B0604020202020204" pitchFamily="34" charset="0"/>
              </a:rPr>
              <a:t> back-</a:t>
            </a:r>
            <a:r>
              <a:rPr lang="it-IT" altLang="it-IT" b="1" dirty="0" err="1" smtClean="0">
                <a:cs typeface="Arial" panose="020B0604020202020204" pitchFamily="34" charset="0"/>
              </a:rPr>
              <a:t>projection</a:t>
            </a:r>
            <a:endParaRPr lang="it-IT" altLang="it-IT" b="1" dirty="0">
              <a:cs typeface="Arial" panose="020B0604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683689" y="1788391"/>
            <a:ext cx="39032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Back-</a:t>
            </a:r>
            <a:r>
              <a:rPr lang="it-IT" dirty="0" err="1" smtClean="0"/>
              <a:t>projection</a:t>
            </a:r>
            <a:r>
              <a:rPr lang="it-IT" dirty="0" smtClean="0"/>
              <a:t> </a:t>
            </a:r>
            <a:r>
              <a:rPr lang="it-IT" dirty="0" err="1" smtClean="0"/>
              <a:t>reconstructs</a:t>
            </a:r>
            <a:r>
              <a:rPr lang="it-IT" dirty="0" smtClean="0"/>
              <a:t> an image by </a:t>
            </a:r>
            <a:r>
              <a:rPr lang="it-IT" dirty="0" err="1" smtClean="0"/>
              <a:t>taking</a:t>
            </a:r>
            <a:r>
              <a:rPr lang="it-IT" dirty="0" smtClean="0"/>
              <a:t> </a:t>
            </a:r>
            <a:r>
              <a:rPr lang="it-IT" dirty="0" err="1" smtClean="0"/>
              <a:t>each</a:t>
            </a:r>
            <a:r>
              <a:rPr lang="it-IT" dirty="0" smtClean="0"/>
              <a:t> </a:t>
            </a:r>
            <a:r>
              <a:rPr lang="it-IT" dirty="0" err="1" smtClean="0"/>
              <a:t>view</a:t>
            </a:r>
            <a:r>
              <a:rPr lang="it-IT" dirty="0" smtClean="0"/>
              <a:t> and </a:t>
            </a:r>
            <a:r>
              <a:rPr lang="it-IT" dirty="0" err="1" smtClean="0"/>
              <a:t>smeraing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along</a:t>
            </a:r>
            <a:r>
              <a:rPr lang="it-IT" dirty="0" smtClean="0"/>
              <a:t> the </a:t>
            </a:r>
            <a:r>
              <a:rPr lang="it-IT" dirty="0" err="1" smtClean="0"/>
              <a:t>path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originally</a:t>
            </a:r>
            <a:r>
              <a:rPr lang="it-IT" dirty="0" smtClean="0"/>
              <a:t> </a:t>
            </a:r>
            <a:r>
              <a:rPr lang="it-IT" dirty="0" err="1" smtClean="0"/>
              <a:t>acquired</a:t>
            </a:r>
            <a:r>
              <a:rPr lang="it-IT" dirty="0" smtClean="0"/>
              <a:t>. The </a:t>
            </a:r>
            <a:r>
              <a:rPr lang="it-IT" dirty="0" err="1" smtClean="0"/>
              <a:t>resulting</a:t>
            </a:r>
            <a:r>
              <a:rPr lang="it-IT" dirty="0" smtClean="0"/>
              <a:t> image </a:t>
            </a:r>
            <a:r>
              <a:rPr lang="it-IT" dirty="0" err="1" smtClean="0"/>
              <a:t>is</a:t>
            </a:r>
            <a:r>
              <a:rPr lang="it-IT" dirty="0" smtClean="0"/>
              <a:t> a </a:t>
            </a:r>
            <a:r>
              <a:rPr lang="it-IT" dirty="0" err="1" smtClean="0"/>
              <a:t>blurry</a:t>
            </a:r>
            <a:r>
              <a:rPr lang="it-IT" dirty="0" smtClean="0"/>
              <a:t> </a:t>
            </a:r>
            <a:r>
              <a:rPr lang="it-IT" dirty="0" err="1" smtClean="0"/>
              <a:t>version</a:t>
            </a:r>
            <a:r>
              <a:rPr lang="it-IT" dirty="0" smtClean="0"/>
              <a:t> of the </a:t>
            </a:r>
            <a:r>
              <a:rPr lang="it-IT" dirty="0" err="1" smtClean="0"/>
              <a:t>correct</a:t>
            </a:r>
            <a:r>
              <a:rPr lang="it-IT" dirty="0" smtClean="0"/>
              <a:t> image.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144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8593" t="21312" r="43045" b="18935"/>
          <a:stretch/>
        </p:blipFill>
        <p:spPr>
          <a:xfrm>
            <a:off x="586852" y="1487606"/>
            <a:ext cx="6946712" cy="4574316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7997588" y="2199017"/>
            <a:ext cx="3712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image reconstruction process of the FBP algorithm. Each set of projection data, taken at different angles, undergoes convolution filtering before back-projection. This removes the blurring that would result from simple </a:t>
            </a:r>
            <a:r>
              <a:rPr lang="en-US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back-projection 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filtering. 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951630" y="269543"/>
            <a:ext cx="92941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b="1" dirty="0">
                <a:cs typeface="Arial" panose="020B0604020202020204" pitchFamily="34" charset="0"/>
              </a:rPr>
              <a:t>Image </a:t>
            </a:r>
            <a:r>
              <a:rPr lang="it-IT" altLang="it-IT" b="1" dirty="0" err="1" smtClean="0">
                <a:cs typeface="Arial" panose="020B0604020202020204" pitchFamily="34" charset="0"/>
              </a:rPr>
              <a:t>reconstruction</a:t>
            </a:r>
            <a:r>
              <a:rPr lang="it-IT" altLang="it-IT" b="1" dirty="0" smtClean="0">
                <a:cs typeface="Arial" panose="020B0604020202020204" pitchFamily="34" charset="0"/>
              </a:rPr>
              <a:t>: </a:t>
            </a:r>
            <a:r>
              <a:rPr lang="it-IT" altLang="it-IT" b="1" dirty="0" err="1" smtClean="0">
                <a:cs typeface="Arial" panose="020B0604020202020204" pitchFamily="34" charset="0"/>
              </a:rPr>
              <a:t>filtered</a:t>
            </a:r>
            <a:r>
              <a:rPr lang="it-IT" altLang="it-IT" b="1" dirty="0" smtClean="0">
                <a:cs typeface="Arial" panose="020B0604020202020204" pitchFamily="34" charset="0"/>
              </a:rPr>
              <a:t> back-</a:t>
            </a:r>
            <a:r>
              <a:rPr lang="it-IT" altLang="it-IT" b="1" dirty="0" err="1" smtClean="0">
                <a:cs typeface="Arial" panose="020B0604020202020204" pitchFamily="34" charset="0"/>
              </a:rPr>
              <a:t>projection</a:t>
            </a:r>
            <a:endParaRPr lang="it-IT" altLang="it-IT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40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334099" y="301389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it-IT" sz="32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Filtered Back-Projection</a:t>
            </a:r>
          </a:p>
        </p:txBody>
      </p:sp>
      <p:pic>
        <p:nvPicPr>
          <p:cNvPr id="4" name="Picture 4" descr="Elmo_Giapponese1_small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60" y="1517413"/>
            <a:ext cx="3381091" cy="355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arziale_stretch_0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4054" y="1170421"/>
            <a:ext cx="5244281" cy="5244281"/>
          </a:xfrm>
          <a:prstGeom prst="rect">
            <a:avLst/>
          </a:prstGeom>
        </p:spPr>
      </p:pic>
      <p:cxnSp>
        <p:nvCxnSpPr>
          <p:cNvPr id="7" name="Connettore diritto 6"/>
          <p:cNvCxnSpPr/>
          <p:nvPr/>
        </p:nvCxnSpPr>
        <p:spPr bwMode="auto">
          <a:xfrm>
            <a:off x="1842778" y="2306473"/>
            <a:ext cx="1463439" cy="1910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CasellaDiTesto 7"/>
          <p:cNvSpPr txBox="1"/>
          <p:nvPr/>
        </p:nvSpPr>
        <p:spPr>
          <a:xfrm>
            <a:off x="504967" y="5609230"/>
            <a:ext cx="3821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Japanese</a:t>
            </a:r>
            <a:r>
              <a:rPr lang="it-IT" dirty="0" smtClean="0"/>
              <a:t> </a:t>
            </a:r>
            <a:r>
              <a:rPr lang="it-IT" dirty="0" err="1" smtClean="0"/>
              <a:t>helmet</a:t>
            </a:r>
            <a:r>
              <a:rPr lang="it-IT" dirty="0" smtClean="0"/>
              <a:t> </a:t>
            </a:r>
            <a:r>
              <a:rPr lang="it-IT" dirty="0" err="1" smtClean="0"/>
              <a:t>fromn</a:t>
            </a:r>
            <a:r>
              <a:rPr lang="it-IT" dirty="0" smtClean="0"/>
              <a:t> the </a:t>
            </a:r>
            <a:r>
              <a:rPr lang="it-IT" dirty="0" err="1" smtClean="0"/>
              <a:t>Stibbert</a:t>
            </a:r>
            <a:r>
              <a:rPr lang="it-IT" dirty="0" smtClean="0"/>
              <a:t> </a:t>
            </a:r>
            <a:r>
              <a:rPr lang="it-IT" dirty="0" err="1" smtClean="0"/>
              <a:t>Museum</a:t>
            </a:r>
            <a:r>
              <a:rPr lang="it-IT" dirty="0" smtClean="0"/>
              <a:t> (Florence).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038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206021" y="290945"/>
            <a:ext cx="58753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Components of a </a:t>
            </a:r>
            <a:r>
              <a:rPr lang="it-IT" sz="3200" b="1" smtClean="0">
                <a:latin typeface="Arial" panose="020B0604020202020204" pitchFamily="34" charset="0"/>
                <a:cs typeface="Arial" panose="020B0604020202020204" pitchFamily="34" charset="0"/>
              </a:rPr>
              <a:t>CT scanner</a:t>
            </a:r>
            <a:endParaRPr lang="it-IT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488815" y="1736459"/>
            <a:ext cx="5703185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Computed Tomography implies	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it-IT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radiation </a:t>
            </a:r>
            <a:r>
              <a:rPr lang="en-US" alt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source 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it-IT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detection </a:t>
            </a:r>
            <a:r>
              <a:rPr lang="en-US" alt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3"/>
            </a:pPr>
            <a:r>
              <a:rPr lang="en-US" alt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mechanics	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3"/>
            </a:pPr>
            <a:r>
              <a:rPr lang="en-US" alt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control software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5.   	reconstruction and rendering software   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56" y="1736459"/>
            <a:ext cx="5895529" cy="344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12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130054" y="5222235"/>
            <a:ext cx="806265" cy="47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800" b="1" dirty="0" smtClean="0">
                <a:solidFill>
                  <a:schemeClr val="bg1">
                    <a:lumMod val="95000"/>
                  </a:schemeClr>
                </a:solidFill>
                <a:latin typeface="Papyrus" charset="0"/>
                <a:ea typeface="Papyrus" charset="0"/>
                <a:cs typeface="Papyrus" charset="0"/>
              </a:rPr>
              <a:t>mm</a:t>
            </a:r>
            <a:endParaRPr lang="en-US" altLang="it-IT" sz="2800" b="1" baseline="30000" dirty="0">
              <a:solidFill>
                <a:schemeClr val="bg1">
                  <a:lumMod val="95000"/>
                </a:schemeClr>
              </a:solidFill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854983" y="3748898"/>
            <a:ext cx="946943" cy="47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700" b="1" dirty="0" smtClean="0">
                <a:solidFill>
                  <a:schemeClr val="bg1">
                    <a:lumMod val="95000"/>
                  </a:schemeClr>
                </a:solidFill>
                <a:latin typeface="Papyrus" charset="0"/>
                <a:ea typeface="Papyrus" charset="0"/>
                <a:cs typeface="Papyrus" charset="0"/>
              </a:rPr>
              <a:t>cm</a:t>
            </a:r>
            <a:endParaRPr lang="en-US" altLang="it-IT" sz="2700" b="1" baseline="30000" dirty="0">
              <a:solidFill>
                <a:schemeClr val="bg1">
                  <a:lumMod val="95000"/>
                </a:schemeClr>
              </a:solidFill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534973" y="2036067"/>
            <a:ext cx="776191" cy="47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800" b="1" dirty="0" smtClean="0">
                <a:solidFill>
                  <a:schemeClr val="bg1">
                    <a:lumMod val="95000"/>
                  </a:schemeClr>
                </a:solidFill>
                <a:latin typeface="Papyrus" charset="0"/>
                <a:ea typeface="Papyrus" charset="0"/>
                <a:cs typeface="Papyrus" charset="0"/>
              </a:rPr>
              <a:t>m</a:t>
            </a:r>
            <a:endParaRPr lang="en-US" altLang="it-IT" sz="2800" b="1" baseline="30000" dirty="0">
              <a:solidFill>
                <a:schemeClr val="bg1">
                  <a:lumMod val="95000"/>
                </a:schemeClr>
              </a:solidFill>
              <a:latin typeface="Papyrus" charset="0"/>
              <a:ea typeface="Papyrus" charset="0"/>
              <a:cs typeface="Papyrus" charset="0"/>
            </a:endParaRPr>
          </a:p>
        </p:txBody>
      </p:sp>
      <p:pic>
        <p:nvPicPr>
          <p:cNvPr id="7" name="Picture 5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75" b="98103" l="4135" r="95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01693" y="2866381"/>
            <a:ext cx="1995664" cy="2243586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21" name="Picture 4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93" y="5320513"/>
            <a:ext cx="362072" cy="376702"/>
          </a:xfrm>
          <a:prstGeom prst="rect">
            <a:avLst/>
          </a:prstGeom>
        </p:spPr>
      </p:pic>
      <p:pic>
        <p:nvPicPr>
          <p:cNvPr id="24" name="Immagine 10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36" l="2995" r="960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266328" y="571194"/>
            <a:ext cx="1755515" cy="3665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4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241" y="3748898"/>
            <a:ext cx="360776" cy="375354"/>
          </a:xfrm>
          <a:prstGeom prst="rect">
            <a:avLst/>
          </a:prstGeom>
        </p:spPr>
      </p:pic>
      <p:pic>
        <p:nvPicPr>
          <p:cNvPr id="26" name="Picture 4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831" y="2085206"/>
            <a:ext cx="362072" cy="376702"/>
          </a:xfrm>
          <a:prstGeom prst="rect">
            <a:avLst/>
          </a:prstGeom>
        </p:spPr>
      </p:pic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2634269" y="350214"/>
            <a:ext cx="876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X-ray CT &amp; </a:t>
            </a:r>
            <a:r>
              <a:rPr lang="en-US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ultural Heritage</a:t>
            </a:r>
            <a:endParaRPr lang="en-US" altLang="it-IT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66844" y="1357076"/>
            <a:ext cx="4134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SIZE</a:t>
            </a:r>
            <a:endParaRPr lang="it-IT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7" t="13259" r="25677" b="34273"/>
          <a:stretch/>
        </p:blipFill>
        <p:spPr>
          <a:xfrm>
            <a:off x="1845380" y="4714671"/>
            <a:ext cx="2259766" cy="1588386"/>
          </a:xfrm>
          <a:prstGeom prst="rect">
            <a:avLst/>
          </a:prstGeom>
        </p:spPr>
      </p:pic>
      <p:cxnSp>
        <p:nvCxnSpPr>
          <p:cNvPr id="16" name="Connettore 2 15"/>
          <p:cNvCxnSpPr/>
          <p:nvPr/>
        </p:nvCxnSpPr>
        <p:spPr>
          <a:xfrm flipV="1">
            <a:off x="10363200" y="1609778"/>
            <a:ext cx="16043" cy="4653594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 rot="16200000">
            <a:off x="9336505" y="3277395"/>
            <a:ext cx="267903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8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Increasing</a:t>
            </a:r>
            <a:r>
              <a:rPr lang="it-IT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</a:t>
            </a:r>
            <a:endParaRPr lang="it-IT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2975263" y="310291"/>
            <a:ext cx="876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CT &amp; </a:t>
            </a:r>
            <a:r>
              <a:rPr lang="en-US" alt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it-IT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ultural Heritage</a:t>
            </a:r>
            <a:endParaRPr lang="en-US" altLang="it-IT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25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arrotondato 5"/>
          <p:cNvSpPr/>
          <p:nvPr/>
        </p:nvSpPr>
        <p:spPr>
          <a:xfrm>
            <a:off x="1951260" y="1463305"/>
            <a:ext cx="7882035" cy="1148857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668555" y="1591457"/>
            <a:ext cx="64474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</a:t>
            </a:r>
            <a:r>
              <a:rPr lang="it-IT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</a:t>
            </a:r>
            <a:r>
              <a:rPr lang="it-IT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it-IT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it-IT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Cultural Heritage </a:t>
            </a:r>
            <a:r>
              <a:rPr lang="it-IT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endParaRPr lang="it-IT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452190" y="316706"/>
            <a:ext cx="5766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Science &amp; </a:t>
            </a:r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Cultural Heritage</a:t>
            </a:r>
          </a:p>
        </p:txBody>
      </p:sp>
      <p:sp>
        <p:nvSpPr>
          <p:cNvPr id="12" name="Freccia in giù 11"/>
          <p:cNvSpPr/>
          <p:nvPr/>
        </p:nvSpPr>
        <p:spPr>
          <a:xfrm rot="611932">
            <a:off x="3225653" y="3436241"/>
            <a:ext cx="453074" cy="1419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in giù 12"/>
          <p:cNvSpPr/>
          <p:nvPr/>
        </p:nvSpPr>
        <p:spPr>
          <a:xfrm>
            <a:off x="5662249" y="3456910"/>
            <a:ext cx="460059" cy="150716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in giù 13"/>
          <p:cNvSpPr/>
          <p:nvPr/>
        </p:nvSpPr>
        <p:spPr>
          <a:xfrm rot="20586703">
            <a:off x="8429676" y="3479058"/>
            <a:ext cx="462997" cy="1360569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in giù 14"/>
          <p:cNvSpPr/>
          <p:nvPr/>
        </p:nvSpPr>
        <p:spPr>
          <a:xfrm rot="19757290">
            <a:off x="10361309" y="3081161"/>
            <a:ext cx="446708" cy="1385490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in giù 15"/>
          <p:cNvSpPr/>
          <p:nvPr/>
        </p:nvSpPr>
        <p:spPr>
          <a:xfrm rot="1911619">
            <a:off x="1365323" y="3000832"/>
            <a:ext cx="393245" cy="1382436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342900" y="4382915"/>
            <a:ext cx="1847033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material is it made of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2235100" y="5105698"/>
            <a:ext cx="2298683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made?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805215" y="5276586"/>
            <a:ext cx="2526313" cy="36933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made?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7657454" y="5117349"/>
            <a:ext cx="2175841" cy="36933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made?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10217942" y="4517184"/>
            <a:ext cx="1687815" cy="1200329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can we preserve it for future generations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104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813699" y="1594402"/>
            <a:ext cx="1845173" cy="47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it-IT" sz="2800" b="1" dirty="0" smtClean="0">
                <a:solidFill>
                  <a:schemeClr val="bg1"/>
                </a:solidFill>
                <a:latin typeface="Papyrus" charset="0"/>
                <a:ea typeface="Papyrus" charset="0"/>
                <a:cs typeface="Papyrus" charset="0"/>
              </a:rPr>
              <a:t>Paper</a:t>
            </a:r>
            <a:endParaRPr lang="en-US" altLang="it-IT" sz="2800" b="1" baseline="30000" dirty="0">
              <a:solidFill>
                <a:schemeClr val="bg1"/>
              </a:solidFill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016163" y="1635346"/>
            <a:ext cx="2873954" cy="3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 dirty="0">
                <a:solidFill>
                  <a:schemeClr val="bg1"/>
                </a:solidFill>
                <a:latin typeface="Arial" panose="020B0604020202020204" pitchFamily="34" charset="0"/>
                <a:ea typeface="Papyrus" charset="0"/>
                <a:cs typeface="Arial" panose="020B0604020202020204" pitchFamily="34" charset="0"/>
              </a:rPr>
              <a:t>Low energy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852939" y="3230957"/>
            <a:ext cx="1251016" cy="47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700" b="1" dirty="0" smtClean="0">
                <a:solidFill>
                  <a:schemeClr val="bg1"/>
                </a:solidFill>
                <a:latin typeface="Papyrus" charset="0"/>
                <a:ea typeface="Papyrus" charset="0"/>
                <a:cs typeface="Papyrus" charset="0"/>
              </a:rPr>
              <a:t>Wood</a:t>
            </a:r>
            <a:endParaRPr lang="en-US" altLang="it-IT" sz="2700" b="1" baseline="30000" dirty="0">
              <a:solidFill>
                <a:schemeClr val="bg1"/>
              </a:solidFill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040307" y="3320624"/>
            <a:ext cx="2873954" cy="3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it-IT" sz="1800" b="1" dirty="0" smtClean="0">
                <a:solidFill>
                  <a:schemeClr val="bg1"/>
                </a:solidFill>
                <a:latin typeface="Arial" panose="020B0604020202020204" pitchFamily="34" charset="0"/>
                <a:ea typeface="Papyrus" charset="0"/>
                <a:cs typeface="Arial" panose="020B0604020202020204" pitchFamily="34" charset="0"/>
              </a:rPr>
              <a:t>Medium </a:t>
            </a:r>
            <a:r>
              <a:rPr lang="en-US" altLang="it-IT" sz="1800" b="1" dirty="0">
                <a:solidFill>
                  <a:schemeClr val="bg1"/>
                </a:solidFill>
                <a:latin typeface="Arial" panose="020B0604020202020204" pitchFamily="34" charset="0"/>
                <a:ea typeface="Papyrus" charset="0"/>
                <a:cs typeface="Arial" panose="020B0604020202020204" pitchFamily="34" charset="0"/>
              </a:rPr>
              <a:t>energy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784698" y="5134374"/>
            <a:ext cx="2863183" cy="47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800" b="1" dirty="0" smtClean="0">
                <a:solidFill>
                  <a:schemeClr val="bg1"/>
                </a:solidFill>
                <a:latin typeface="Papyrus" charset="0"/>
                <a:ea typeface="Papyrus" charset="0"/>
                <a:cs typeface="Papyrus" charset="0"/>
              </a:rPr>
              <a:t>Stone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800" b="1" dirty="0" smtClean="0">
                <a:solidFill>
                  <a:schemeClr val="bg1"/>
                </a:solidFill>
                <a:latin typeface="Papyrus" charset="0"/>
                <a:ea typeface="Papyrus" charset="0"/>
                <a:cs typeface="Papyrus" charset="0"/>
              </a:rPr>
              <a:t>Metals</a:t>
            </a:r>
            <a:endParaRPr lang="en-US" altLang="it-IT" sz="2800" b="1" baseline="30000" dirty="0">
              <a:solidFill>
                <a:schemeClr val="bg1"/>
              </a:solidFill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110862" y="5116187"/>
            <a:ext cx="2873954" cy="3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 dirty="0">
                <a:solidFill>
                  <a:schemeClr val="bg1"/>
                </a:solidFill>
                <a:latin typeface="Arial" panose="020B0604020202020204" pitchFamily="34" charset="0"/>
                <a:ea typeface="Papyrus" charset="0"/>
                <a:cs typeface="Arial" panose="020B0604020202020204" pitchFamily="34" charset="0"/>
              </a:rPr>
              <a:t>High energy</a:t>
            </a:r>
          </a:p>
        </p:txBody>
      </p:sp>
      <p:pic>
        <p:nvPicPr>
          <p:cNvPr id="17" name="Picture 2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207" y="1689030"/>
            <a:ext cx="464865" cy="464865"/>
          </a:xfrm>
          <a:prstGeom prst="rect">
            <a:avLst/>
          </a:prstGeom>
        </p:spPr>
      </p:pic>
      <p:pic>
        <p:nvPicPr>
          <p:cNvPr id="20" name="Picture 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954" y="3351483"/>
            <a:ext cx="464865" cy="464865"/>
          </a:xfrm>
          <a:prstGeom prst="rect">
            <a:avLst/>
          </a:prstGeom>
        </p:spPr>
      </p:pic>
      <p:pic>
        <p:nvPicPr>
          <p:cNvPr id="22" name="Picture 3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443" y="5156077"/>
            <a:ext cx="464865" cy="464865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1842" y="1303243"/>
            <a:ext cx="1962309" cy="1391240"/>
          </a:xfrm>
          <a:prstGeom prst="rect">
            <a:avLst/>
          </a:prstGeom>
        </p:spPr>
      </p:pic>
      <p:pic>
        <p:nvPicPr>
          <p:cNvPr id="27" name="Picture 37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0" b="89621" l="3421" r="581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061" r="43266" b="9731"/>
          <a:stretch/>
        </p:blipFill>
        <p:spPr>
          <a:xfrm>
            <a:off x="5935590" y="1242095"/>
            <a:ext cx="1811908" cy="1622619"/>
          </a:xfrm>
          <a:prstGeom prst="rect">
            <a:avLst/>
          </a:prstGeom>
        </p:spPr>
      </p:pic>
      <p:pic>
        <p:nvPicPr>
          <p:cNvPr id="29" name="Picture 4" descr="globo_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4044" y="2791207"/>
            <a:ext cx="1951084" cy="158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7030" y="4545748"/>
            <a:ext cx="1158548" cy="171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2765" y="4548260"/>
            <a:ext cx="1191386" cy="168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3" name="Picture 43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936" y="1692167"/>
            <a:ext cx="362072" cy="376702"/>
          </a:xfrm>
          <a:prstGeom prst="rect">
            <a:avLst/>
          </a:prstGeom>
        </p:spPr>
      </p:pic>
      <p:pic>
        <p:nvPicPr>
          <p:cNvPr id="34" name="Picture 43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54" y="5200157"/>
            <a:ext cx="362072" cy="376702"/>
          </a:xfrm>
          <a:prstGeom prst="rect">
            <a:avLst/>
          </a:prstGeom>
        </p:spPr>
      </p:pic>
      <p:pic>
        <p:nvPicPr>
          <p:cNvPr id="35" name="Picture 43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654" y="3280096"/>
            <a:ext cx="362072" cy="376702"/>
          </a:xfrm>
          <a:prstGeom prst="rect">
            <a:avLst/>
          </a:prstGeom>
        </p:spPr>
      </p:pic>
      <p:pic>
        <p:nvPicPr>
          <p:cNvPr id="36" name="Picture 4" descr="IMGP2105_color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/>
          <a:stretch>
            <a:fillRect/>
          </a:stretch>
        </p:blipFill>
        <p:spPr bwMode="auto">
          <a:xfrm>
            <a:off x="6730457" y="2864714"/>
            <a:ext cx="1608581" cy="149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44" y="4590724"/>
            <a:ext cx="882825" cy="1822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2338137" y="324446"/>
            <a:ext cx="876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it-IT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CT &amp; </a:t>
            </a:r>
            <a:r>
              <a:rPr lang="en-US" alt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it-IT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ultural Heritage</a:t>
            </a:r>
            <a:endParaRPr lang="en-US" altLang="it-IT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nettore 2 2"/>
          <p:cNvCxnSpPr/>
          <p:nvPr/>
        </p:nvCxnSpPr>
        <p:spPr>
          <a:xfrm>
            <a:off x="11036968" y="1443789"/>
            <a:ext cx="64169" cy="4588043"/>
          </a:xfrm>
          <a:prstGeom prst="straightConnector1">
            <a:avLst/>
          </a:prstGeom>
          <a:ln w="381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 rot="16140000">
            <a:off x="9772082" y="3015913"/>
            <a:ext cx="312577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it-IT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70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429000" y="331589"/>
            <a:ext cx="876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CT &amp; </a:t>
            </a:r>
            <a:r>
              <a:rPr lang="en-US" alt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it-IT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ultural Heritage</a:t>
            </a:r>
            <a:endParaRPr lang="en-US" altLang="it-IT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27484" y="1280190"/>
            <a:ext cx="106727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 to move the works of art from the place where they are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kept.</a:t>
            </a:r>
            <a:endParaRPr lang="en-US" alt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6142828" y="195343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gradFill rotWithShape="0">
            <a:gsLst>
              <a:gs pos="0">
                <a:srgbClr val="FF9900"/>
              </a:gs>
              <a:gs pos="100000">
                <a:srgbClr val="00003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71500" y="2732058"/>
            <a:ext cx="111847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it-IT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Therefore it is important to develop equipment that is easy to move, </a:t>
            </a:r>
            <a:r>
              <a:rPr lang="it-IT" altLang="it-IT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specifically</a:t>
            </a:r>
            <a:r>
              <a:rPr lang="it-IT" altLang="it-IT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</a:t>
            </a:r>
            <a:r>
              <a:rPr lang="it-IT" altLang="it-IT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Cultural Heritage </a:t>
            </a:r>
            <a:r>
              <a:rPr lang="it-IT" altLang="it-IT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it-IT" altLang="it-IT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on-site.</a:t>
            </a:r>
            <a:endParaRPr lang="en-US" altLang="it-IT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97667" y="4296939"/>
            <a:ext cx="11358563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it-IT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past, </a:t>
            </a:r>
            <a:r>
              <a:rPr lang="en-US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research group developed </a:t>
            </a:r>
            <a:r>
              <a:rPr lang="en-US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number of acquisition </a:t>
            </a:r>
            <a:r>
              <a:rPr lang="en-US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for Digital Radiography and Computed Tomography. We have performed high resolution micro-CT of small objects (voxel size of few microns) and CT of large </a:t>
            </a:r>
            <a:r>
              <a:rPr lang="en-US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of art </a:t>
            </a:r>
            <a:r>
              <a:rPr lang="en-US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(up to 2 m of size), using different kinds of X-ray </a:t>
            </a:r>
            <a:r>
              <a:rPr lang="en-US" alt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and different setups, in </a:t>
            </a:r>
            <a:r>
              <a:rPr lang="en-US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meet the different needs of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studies.</a:t>
            </a:r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6168109" y="3625197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gradFill rotWithShape="0">
            <a:gsLst>
              <a:gs pos="0">
                <a:srgbClr val="FFCC00"/>
              </a:gs>
              <a:gs pos="100000">
                <a:srgbClr val="FF6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2182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内容占位符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752" y="1814058"/>
            <a:ext cx="2640449" cy="1761828"/>
          </a:xfrm>
          <a:prstGeom prst="rect">
            <a:avLst/>
          </a:prstGeom>
        </p:spPr>
      </p:pic>
      <p:grpSp>
        <p:nvGrpSpPr>
          <p:cNvPr id="38" name="Gruppo 37"/>
          <p:cNvGrpSpPr/>
          <p:nvPr/>
        </p:nvGrpSpPr>
        <p:grpSpPr>
          <a:xfrm>
            <a:off x="5756672" y="2055918"/>
            <a:ext cx="6315938" cy="3826075"/>
            <a:chOff x="1272447" y="2874568"/>
            <a:chExt cx="6386695" cy="3453038"/>
          </a:xfrm>
        </p:grpSpPr>
        <p:pic>
          <p:nvPicPr>
            <p:cNvPr id="39" name="Picture 26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2447" y="2874568"/>
              <a:ext cx="6386695" cy="3453038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40" name="Triangle 27"/>
            <p:cNvSpPr/>
            <p:nvPr/>
          </p:nvSpPr>
          <p:spPr>
            <a:xfrm rot="5400000">
              <a:off x="4125178" y="2347849"/>
              <a:ext cx="966766" cy="3744767"/>
            </a:xfrm>
            <a:prstGeom prst="triangle">
              <a:avLst/>
            </a:prstGeom>
            <a:gradFill>
              <a:gsLst>
                <a:gs pos="0">
                  <a:srgbClr val="FFEEA0">
                    <a:alpha val="45000"/>
                  </a:srgbClr>
                </a:gs>
                <a:gs pos="100000">
                  <a:srgbClr val="FFFF00"/>
                </a:gs>
              </a:gsLst>
            </a:gradFill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CasellaDiTesto 40"/>
          <p:cNvSpPr txBox="1"/>
          <p:nvPr/>
        </p:nvSpPr>
        <p:spPr>
          <a:xfrm>
            <a:off x="3463169" y="3206554"/>
            <a:ext cx="112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Micro-CT</a:t>
            </a:r>
            <a:endParaRPr lang="it-IT" sz="18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7204186" y="5409617"/>
            <a:ext cx="4673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CT </a:t>
            </a:r>
            <a:r>
              <a:rPr lang="it-IT" b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system</a:t>
            </a:r>
            <a:r>
              <a:rPr lang="it-IT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b="1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 for large-</a:t>
            </a:r>
            <a:r>
              <a:rPr lang="it-IT" b="1" dirty="0" err="1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size</a:t>
            </a:r>
            <a:r>
              <a:rPr lang="it-IT" b="1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b="1" dirty="0" err="1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objects</a:t>
            </a:r>
            <a:endParaRPr lang="it-IT" sz="18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3831344" y="5194174"/>
            <a:ext cx="1954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CT </a:t>
            </a:r>
            <a:r>
              <a:rPr lang="it-IT" sz="1800" b="1" dirty="0" err="1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system</a:t>
            </a:r>
            <a:r>
              <a:rPr lang="it-IT" sz="1800" b="1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b="1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for medium-</a:t>
            </a:r>
            <a:r>
              <a:rPr lang="it-IT" b="1" dirty="0" err="1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size</a:t>
            </a:r>
            <a:r>
              <a:rPr lang="it-IT" b="1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b="1" dirty="0" err="1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objects</a:t>
            </a:r>
            <a:endParaRPr lang="it-IT" sz="1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4" name="Immagin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09" y="4207811"/>
            <a:ext cx="3334829" cy="1875841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84687" y="1637573"/>
            <a:ext cx="4161020" cy="21147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213691" y="4058695"/>
            <a:ext cx="5424013" cy="2172344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580998" y="257578"/>
            <a:ext cx="8763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3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X-ray CT &amp;</a:t>
            </a:r>
            <a:r>
              <a:rPr lang="en-US" altLang="it-IT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 </a:t>
            </a:r>
            <a:r>
              <a:rPr lang="en-US" altLang="it-IT" sz="3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Cultural Heritage </a:t>
            </a:r>
            <a:endParaRPr lang="en-US" altLang="it-IT" sz="3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Copperplate Gothic Bold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92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2580998" y="257578"/>
            <a:ext cx="8763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3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X-ray CT &amp;</a:t>
            </a:r>
            <a:r>
              <a:rPr lang="en-US" altLang="it-IT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 </a:t>
            </a:r>
            <a:r>
              <a:rPr lang="en-US" altLang="it-IT" sz="3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Cultural Heritage </a:t>
            </a:r>
            <a:endParaRPr lang="en-US" altLang="it-IT" sz="3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Copperplate Gothic Bold" charset="0"/>
              <a:cs typeface="Arial" panose="020B0604020202020204" pitchFamily="34" charset="0"/>
            </a:endParaRPr>
          </a:p>
        </p:txBody>
      </p:sp>
      <p:pic>
        <p:nvPicPr>
          <p:cNvPr id="20" name="cone-be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974" y="2300486"/>
            <a:ext cx="4264170" cy="3198128"/>
          </a:xfrm>
          <a:prstGeom prst="rect">
            <a:avLst/>
          </a:prstGeom>
          <a:ln w="12700">
            <a:solidFill>
              <a:srgbClr val="FFC000"/>
            </a:solidFill>
          </a:ln>
        </p:spPr>
      </p:pic>
      <p:pic>
        <p:nvPicPr>
          <p:cNvPr id="22" name="Picture 1026" descr="testa_fett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 r="13274"/>
          <a:stretch/>
        </p:blipFill>
        <p:spPr bwMode="auto">
          <a:xfrm>
            <a:off x="9317289" y="1539984"/>
            <a:ext cx="2764844" cy="34169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kongo-mounted_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10786"/>
          <a:stretch/>
        </p:blipFill>
        <p:spPr bwMode="auto">
          <a:xfrm>
            <a:off x="835508" y="2202630"/>
            <a:ext cx="2389777" cy="345255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RADI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05774" y="1800862"/>
            <a:ext cx="4495800" cy="1190625"/>
          </a:xfrm>
          <a:prstGeom prst="rect">
            <a:avLst/>
          </a:prstGeom>
        </p:spPr>
      </p:pic>
      <p:sp>
        <p:nvSpPr>
          <p:cNvPr id="30" name="AutoShape 5"/>
          <p:cNvSpPr>
            <a:spLocks noChangeArrowheads="1"/>
          </p:cNvSpPr>
          <p:nvPr/>
        </p:nvSpPr>
        <p:spPr bwMode="auto">
          <a:xfrm flipV="1">
            <a:off x="6541273" y="3245718"/>
            <a:ext cx="422057" cy="39478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400">
              <a:latin typeface="Times New Roman" panose="02020603050405020304" pitchFamily="18" charset="0"/>
            </a:endParaRPr>
          </a:p>
        </p:txBody>
      </p:sp>
      <p:pic>
        <p:nvPicPr>
          <p:cNvPr id="31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4" t="15076" r="9674" b="15076"/>
          <a:stretch/>
        </p:blipFill>
        <p:spPr bwMode="auto">
          <a:xfrm>
            <a:off x="4960010" y="4211483"/>
            <a:ext cx="3716186" cy="211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CasellaDiTesto 31"/>
          <p:cNvSpPr txBox="1"/>
          <p:nvPr/>
        </p:nvSpPr>
        <p:spPr>
          <a:xfrm>
            <a:off x="4983515" y="4716896"/>
            <a:ext cx="1038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slice</a:t>
            </a:r>
            <a:r>
              <a:rPr lang="it-IT" dirty="0" smtClean="0"/>
              <a:t> to</a:t>
            </a:r>
            <a:endParaRPr lang="it-IT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9401043" y="5267781"/>
            <a:ext cx="2019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rendering</a:t>
            </a:r>
            <a:r>
              <a:rPr lang="it-IT" sz="2400" dirty="0" smtClean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 3D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0810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02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30" grpId="0" animBg="1"/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332592" y="218895"/>
            <a:ext cx="9144000" cy="101593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sz="4800" dirty="0" err="1" smtClean="0"/>
              <a:t>Examples</a:t>
            </a:r>
            <a:r>
              <a:rPr lang="it-IT" sz="4800" dirty="0" smtClean="0"/>
              <a:t> of case-</a:t>
            </a:r>
            <a:r>
              <a:rPr lang="it-IT" sz="4800" dirty="0" err="1" smtClean="0"/>
              <a:t>studies</a:t>
            </a:r>
            <a:endParaRPr lang="it-IT" sz="48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483743" y="2777445"/>
            <a:ext cx="10575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C00000"/>
                </a:solidFill>
              </a:rPr>
              <a:t>Micro-CT </a:t>
            </a:r>
            <a:r>
              <a:rPr lang="it-IT" sz="4000" b="1" dirty="0" err="1" smtClean="0">
                <a:solidFill>
                  <a:srgbClr val="C00000"/>
                </a:solidFill>
              </a:rPr>
              <a:t>analysis</a:t>
            </a:r>
            <a:r>
              <a:rPr lang="it-IT" sz="4000" b="1" dirty="0" smtClean="0">
                <a:solidFill>
                  <a:srgbClr val="C00000"/>
                </a:solidFill>
              </a:rPr>
              <a:t> of small </a:t>
            </a:r>
            <a:r>
              <a:rPr lang="it-IT" sz="4000" b="1" dirty="0" err="1" smtClean="0">
                <a:solidFill>
                  <a:srgbClr val="C00000"/>
                </a:solidFill>
              </a:rPr>
              <a:t>samples</a:t>
            </a:r>
            <a:endParaRPr lang="it-IT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169" y="1548471"/>
            <a:ext cx="6842125" cy="456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295291" y="169550"/>
            <a:ext cx="5089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Micro-CT </a:t>
            </a:r>
            <a:r>
              <a:rPr lang="it-IT" sz="48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system</a:t>
            </a:r>
            <a:endParaRPr lang="it-IT" sz="48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8455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96" descr="PICT18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52" y="1221719"/>
            <a:ext cx="4129522" cy="276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micro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37" y="3226543"/>
            <a:ext cx="6080125" cy="320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646737" y="1278063"/>
            <a:ext cx="6326727" cy="133882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1800" b="1" u="none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X-ray detecto</a:t>
            </a:r>
            <a:r>
              <a:rPr lang="en-US" altLang="it-IT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r</a:t>
            </a:r>
            <a:endParaRPr lang="en-US" altLang="it-IT" sz="1800" b="1" u="none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it-IT" sz="1800" u="none" dirty="0">
                <a:latin typeface="Arial" panose="020B0604020202020204" pitchFamily="34" charset="0"/>
                <a:cs typeface="Times New Roman" panose="02020603050405020304" pitchFamily="18" charset="0"/>
              </a:rPr>
              <a:t>Photonics Science liquid cooled camera CCD Kodak sensor 4008x2672 </a:t>
            </a:r>
            <a:r>
              <a:rPr lang="en-US" altLang="it-IT" sz="1800" u="none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pixels;  pixel size: 9 </a:t>
            </a:r>
            <a:r>
              <a:rPr lang="en-US" altLang="it-IT" sz="1800" u="none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altLang="it-IT" sz="1800" u="none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m; FOV = 36 x 24 mm</a:t>
            </a:r>
            <a:r>
              <a:rPr lang="en-US" altLang="it-IT" sz="1800" u="none" baseline="30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altLang="it-IT" sz="1800" u="none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en-US" altLang="it-IT" sz="1800" u="none" dirty="0">
                <a:latin typeface="Arial" panose="020B0604020202020204" pitchFamily="34" charset="0"/>
                <a:cs typeface="Times New Roman" panose="02020603050405020304" pitchFamily="18" charset="0"/>
              </a:rPr>
              <a:t>GOS scintillator with 1:1 fiber optics plate</a:t>
            </a: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H="1">
            <a:off x="10345529" y="2616891"/>
            <a:ext cx="6169" cy="12287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112837" y="4232795"/>
            <a:ext cx="2952328" cy="34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800" b="1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Microfocus</a:t>
            </a:r>
            <a:r>
              <a:rPr lang="en-US" altLang="it-IT" sz="18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X-ray tube</a:t>
            </a:r>
            <a:endParaRPr lang="en-US" altLang="it-IT" sz="1800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19"/>
          <p:cNvSpPr txBox="1"/>
          <p:nvPr/>
        </p:nvSpPr>
        <p:spPr bwMode="auto">
          <a:xfrm>
            <a:off x="1218855" y="4678490"/>
            <a:ext cx="2740292" cy="1492716"/>
          </a:xfrm>
          <a:prstGeom prst="rect">
            <a:avLst/>
          </a:prstGeom>
          <a:noFill/>
          <a:ln w="19050">
            <a:gradFill>
              <a:gsLst>
                <a:gs pos="0">
                  <a:srgbClr val="DEFEF6"/>
                </a:gs>
                <a:gs pos="100000">
                  <a:srgbClr val="0070C0"/>
                </a:gs>
              </a:gsLst>
              <a:lin ang="27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altLang="it-IT" sz="1400" b="1" dirty="0">
                <a:solidFill>
                  <a:srgbClr val="C00000"/>
                </a:solidFill>
                <a:latin typeface="Baskerville" charset="0"/>
                <a:ea typeface="Baskerville" charset="0"/>
                <a:cs typeface="Baskerville" charset="0"/>
              </a:rPr>
              <a:t>KEVEX PXS10</a:t>
            </a:r>
          </a:p>
          <a:p>
            <a:pPr indent="-135000">
              <a:spcBef>
                <a:spcPts val="600"/>
              </a:spcBef>
              <a:buSzPct val="90000"/>
              <a:buFont typeface="Wingdings" panose="05000000000000000000" pitchFamily="2" charset="2"/>
              <a:buChar char="v"/>
            </a:pPr>
            <a:r>
              <a:rPr lang="en-US" altLang="it-IT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45-130 </a:t>
            </a:r>
            <a:r>
              <a:rPr lang="en-US" altLang="it-IT" dirty="0">
                <a:latin typeface="Arial" panose="020B0604020202020204" pitchFamily="34" charset="0"/>
                <a:cs typeface="Times New Roman" panose="02020603050405020304" pitchFamily="18" charset="0"/>
              </a:rPr>
              <a:t>kV</a:t>
            </a:r>
          </a:p>
          <a:p>
            <a:pPr indent="-135000">
              <a:buSzPct val="90000"/>
              <a:buFont typeface="Wingdings" panose="05000000000000000000" pitchFamily="2" charset="2"/>
              <a:buChar char="v"/>
            </a:pPr>
            <a:r>
              <a:rPr lang="en-US" altLang="it-IT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0.5 </a:t>
            </a:r>
            <a:r>
              <a:rPr lang="en-US" altLang="it-IT" dirty="0">
                <a:latin typeface="Arial" panose="020B0604020202020204" pitchFamily="34" charset="0"/>
                <a:cs typeface="Times New Roman" panose="02020603050405020304" pitchFamily="18" charset="0"/>
              </a:rPr>
              <a:t>mA</a:t>
            </a:r>
          </a:p>
          <a:p>
            <a:pPr indent="-135000">
              <a:buSzPct val="90000"/>
              <a:buFont typeface="Wingdings" panose="05000000000000000000" pitchFamily="2" charset="2"/>
              <a:buChar char="v"/>
            </a:pPr>
            <a:r>
              <a:rPr lang="en-US" altLang="it-IT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53</a:t>
            </a:r>
            <a:r>
              <a:rPr lang="en-US" altLang="it-IT" dirty="0">
                <a:latin typeface="Arial" panose="020B0604020202020204" pitchFamily="34" charset="0"/>
                <a:cs typeface="Times New Roman" panose="02020603050405020304" pitchFamily="18" charset="0"/>
              </a:rPr>
              <a:t>° beam angle </a:t>
            </a:r>
          </a:p>
          <a:p>
            <a:pPr indent="-135000">
              <a:buSzPct val="90000"/>
              <a:buFont typeface="Wingdings" panose="05000000000000000000" pitchFamily="2" charset="2"/>
              <a:buChar char="v"/>
            </a:pPr>
            <a:r>
              <a:rPr lang="en-US" altLang="it-IT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7-100 </a:t>
            </a:r>
            <a:r>
              <a:rPr lang="en-US" altLang="it-IT" dirty="0">
                <a:latin typeface="Arial" panose="020B0604020202020204" pitchFamily="34" charset="0"/>
                <a:cs typeface="Times New Roman" panose="02020603050405020304" pitchFamily="18" charset="0"/>
              </a:rPr>
              <a:t>µm focal spot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295291" y="169550"/>
            <a:ext cx="5089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Micro-CT </a:t>
            </a:r>
            <a:r>
              <a:rPr lang="it-IT" sz="48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system</a:t>
            </a:r>
            <a:endParaRPr lang="it-IT" sz="48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Connettore diritto 10"/>
          <p:cNvCxnSpPr/>
          <p:nvPr/>
        </p:nvCxnSpPr>
        <p:spPr bwMode="auto">
          <a:xfrm>
            <a:off x="3959147" y="5055079"/>
            <a:ext cx="22691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7460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560948" y="3761159"/>
            <a:ext cx="39152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>
                <a:solidFill>
                  <a:schemeClr val="bg1"/>
                </a:solidFill>
              </a:rPr>
              <a:t>Trabecular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microstructure</a:t>
            </a:r>
            <a:r>
              <a:rPr lang="it-IT" sz="2400" dirty="0" smtClean="0">
                <a:solidFill>
                  <a:schemeClr val="bg1"/>
                </a:solidFill>
              </a:rPr>
              <a:t> of a </a:t>
            </a:r>
            <a:r>
              <a:rPr lang="it-IT" sz="2400" dirty="0" err="1" smtClean="0">
                <a:solidFill>
                  <a:schemeClr val="bg1"/>
                </a:solidFill>
              </a:rPr>
              <a:t>child</a:t>
            </a:r>
            <a:r>
              <a:rPr lang="it-IT" sz="2400" dirty="0" smtClean="0">
                <a:solidFill>
                  <a:schemeClr val="bg1"/>
                </a:solidFill>
              </a:rPr>
              <a:t> bone from the </a:t>
            </a:r>
            <a:r>
              <a:rPr lang="it-IT" sz="2400" dirty="0" err="1" smtClean="0">
                <a:solidFill>
                  <a:schemeClr val="bg1"/>
                </a:solidFill>
              </a:rPr>
              <a:t>Anthropology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Museum</a:t>
            </a:r>
            <a:r>
              <a:rPr lang="it-IT" sz="2400" dirty="0" smtClean="0">
                <a:solidFill>
                  <a:schemeClr val="bg1"/>
                </a:solidFill>
              </a:rPr>
              <a:t> of UNIBO </a:t>
            </a:r>
            <a:r>
              <a:rPr lang="it-IT" sz="2400" dirty="0">
                <a:solidFill>
                  <a:schemeClr val="bg1"/>
                </a:solidFill>
              </a:rPr>
              <a:t>(</a:t>
            </a:r>
            <a:r>
              <a:rPr lang="it-IT" sz="2400" dirty="0" err="1">
                <a:solidFill>
                  <a:schemeClr val="bg1"/>
                </a:solidFill>
              </a:rPr>
              <a:t>voxel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size</a:t>
            </a:r>
            <a:r>
              <a:rPr lang="it-IT" sz="2400" dirty="0">
                <a:solidFill>
                  <a:schemeClr val="bg1"/>
                </a:solidFill>
              </a:rPr>
              <a:t>: 10 </a:t>
            </a:r>
            <a:r>
              <a:rPr lang="it-IT" sz="24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it-IT" sz="2400" dirty="0">
                <a:solidFill>
                  <a:schemeClr val="bg1"/>
                </a:solidFill>
              </a:rPr>
              <a:t>m</a:t>
            </a:r>
            <a:r>
              <a:rPr lang="it-IT" sz="2400" dirty="0" smtClean="0">
                <a:solidFill>
                  <a:schemeClr val="bg1"/>
                </a:solidFill>
              </a:rPr>
              <a:t>).</a:t>
            </a:r>
            <a:endParaRPr lang="it-IT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7" t="13259" r="25677" b="34273"/>
          <a:stretch/>
        </p:blipFill>
        <p:spPr>
          <a:xfrm>
            <a:off x="824434" y="1909557"/>
            <a:ext cx="5267693" cy="370320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509737" y="292661"/>
            <a:ext cx="6595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Analysis of human </a:t>
            </a:r>
            <a:r>
              <a:rPr lang="it-IT" sz="3200" dirty="0" err="1" smtClean="0">
                <a:solidFill>
                  <a:schemeClr val="bg1"/>
                </a:solidFill>
              </a:rPr>
              <a:t>skeletal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remains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0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363767" y="1404223"/>
            <a:ext cx="2169094" cy="3052762"/>
            <a:chOff x="267514" y="1464381"/>
            <a:chExt cx="2169094" cy="3052762"/>
          </a:xfrm>
        </p:grpSpPr>
        <p:pic>
          <p:nvPicPr>
            <p:cNvPr id="12290" name="Immagine 4" descr="Immagine che contiene testo, montagna&#10;&#10;Descrizione generata automaticament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557"/>
            <a:stretch/>
          </p:blipFill>
          <p:spPr bwMode="auto">
            <a:xfrm>
              <a:off x="267514" y="1464381"/>
              <a:ext cx="2169094" cy="3052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e 1"/>
            <p:cNvSpPr/>
            <p:nvPr/>
          </p:nvSpPr>
          <p:spPr bwMode="auto">
            <a:xfrm>
              <a:off x="529434" y="3086222"/>
              <a:ext cx="396816" cy="379562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12292" name="Immagine 24" descr="Immagine che contiene testo, diverso&#10;&#10;Descrizione generata automaticamen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" b="1080"/>
          <a:stretch>
            <a:fillRect/>
          </a:stretch>
        </p:blipFill>
        <p:spPr bwMode="auto">
          <a:xfrm>
            <a:off x="4904599" y="1404223"/>
            <a:ext cx="5022975" cy="2191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0192936" y="1376436"/>
            <a:ext cx="16404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X-ray CT images of </a:t>
            </a:r>
            <a:r>
              <a:rPr lang="en-GB" sz="1400" dirty="0" smtClean="0"/>
              <a:t>a curved pendant: </a:t>
            </a:r>
          </a:p>
          <a:p>
            <a:r>
              <a:rPr lang="en-GB" sz="1400" dirty="0" smtClean="0"/>
              <a:t>a</a:t>
            </a:r>
            <a:r>
              <a:rPr lang="en-GB" sz="1400" dirty="0"/>
              <a:t>) 3D rendering; </a:t>
            </a:r>
            <a:endParaRPr lang="en-GB" sz="1400" dirty="0" smtClean="0"/>
          </a:p>
          <a:p>
            <a:r>
              <a:rPr lang="en-GB" sz="1400" dirty="0" smtClean="0"/>
              <a:t>b</a:t>
            </a:r>
            <a:r>
              <a:rPr lang="en-GB" sz="1400" dirty="0"/>
              <a:t>) internal </a:t>
            </a:r>
            <a:r>
              <a:rPr lang="en-GB" sz="1400" dirty="0" smtClean="0"/>
              <a:t>section; </a:t>
            </a:r>
          </a:p>
          <a:p>
            <a:r>
              <a:rPr lang="en-GB" sz="1400" dirty="0" smtClean="0"/>
              <a:t>c) </a:t>
            </a:r>
            <a:r>
              <a:rPr lang="en-GB" sz="1400" dirty="0"/>
              <a:t>coronal slice, showing details of granulation and filigree decorations.</a:t>
            </a:r>
            <a:endParaRPr lang="it-IT" sz="1400" dirty="0"/>
          </a:p>
        </p:txBody>
      </p:sp>
      <p:pic>
        <p:nvPicPr>
          <p:cNvPr id="12293" name="Immagine 28" descr="Immagine che contiene testo, antropode, invertebrato, branchiopoda&#10;&#10;Descrizione generata automaticamen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929" y="3859699"/>
            <a:ext cx="478631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0192936" y="3859699"/>
            <a:ext cx="177494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X-ray CT images of </a:t>
            </a:r>
            <a:r>
              <a:rPr lang="en-GB" sz="1400" dirty="0" smtClean="0"/>
              <a:t>a circular pendant: </a:t>
            </a:r>
            <a:r>
              <a:rPr lang="en-GB" sz="1400" dirty="0"/>
              <a:t>a) coronal plane sectioning the 3D rendering; </a:t>
            </a:r>
            <a:endParaRPr lang="en-GB" sz="1400" dirty="0" smtClean="0"/>
          </a:p>
          <a:p>
            <a:r>
              <a:rPr lang="en-GB" sz="1400" dirty="0" smtClean="0"/>
              <a:t>b) </a:t>
            </a:r>
            <a:r>
              <a:rPr lang="en-GB" sz="1400" dirty="0"/>
              <a:t>crescent moon </a:t>
            </a:r>
            <a:r>
              <a:rPr lang="en-GB" sz="1400" dirty="0" smtClean="0"/>
              <a:t>decoration; </a:t>
            </a:r>
          </a:p>
          <a:p>
            <a:r>
              <a:rPr lang="en-GB" sz="1400" dirty="0" smtClean="0"/>
              <a:t>c</a:t>
            </a:r>
            <a:r>
              <a:rPr lang="en-GB" sz="1400" dirty="0"/>
              <a:t>) star decoration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/>
          <a:srcRect l="12451" r="8924" b="12586"/>
          <a:stretch/>
        </p:blipFill>
        <p:spPr>
          <a:xfrm>
            <a:off x="2959684" y="3859699"/>
            <a:ext cx="1927645" cy="221871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6"/>
          <a:srcRect l="12567" r="18242"/>
          <a:stretch/>
        </p:blipFill>
        <p:spPr>
          <a:xfrm>
            <a:off x="2665918" y="1253014"/>
            <a:ext cx="2107787" cy="237019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63767" y="4612341"/>
            <a:ext cx="19760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PUNIC NECROPOLIS OF THARROS – CAPO SAN MARCO (SARDINIA, </a:t>
            </a:r>
            <a:r>
              <a:rPr lang="it-IT" sz="1400" dirty="0" smtClean="0"/>
              <a:t>ITALY)</a:t>
            </a:r>
            <a:endParaRPr lang="it-IT" sz="1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245659" y="579586"/>
            <a:ext cx="8108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Micro-CT </a:t>
            </a:r>
            <a:r>
              <a:rPr lang="it-IT" sz="2400" dirty="0" err="1" smtClean="0"/>
              <a:t>analysis</a:t>
            </a:r>
            <a:r>
              <a:rPr lang="it-IT" sz="2400" dirty="0" smtClean="0"/>
              <a:t> of silver </a:t>
            </a:r>
            <a:r>
              <a:rPr lang="it-IT" sz="2400" dirty="0" err="1" smtClean="0"/>
              <a:t>jewelry</a:t>
            </a:r>
            <a:r>
              <a:rPr lang="it-IT" sz="2400" dirty="0" smtClean="0"/>
              <a:t> (</a:t>
            </a:r>
            <a:r>
              <a:rPr lang="en-US" sz="2400" dirty="0"/>
              <a:t>7</a:t>
            </a:r>
            <a:r>
              <a:rPr lang="en-US" sz="2400" baseline="30000" dirty="0"/>
              <a:t>th</a:t>
            </a:r>
            <a:r>
              <a:rPr lang="en-US" sz="2400" dirty="0"/>
              <a:t>-6</a:t>
            </a:r>
            <a:r>
              <a:rPr lang="en-US" sz="2400" baseline="30000" dirty="0"/>
              <a:t>th</a:t>
            </a:r>
            <a:r>
              <a:rPr lang="en-US" sz="2400" dirty="0"/>
              <a:t> century BCE)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54597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ctrTitle"/>
          </p:nvPr>
        </p:nvSpPr>
        <p:spPr>
          <a:xfrm>
            <a:off x="1487868" y="1771649"/>
            <a:ext cx="9144000" cy="1015937"/>
          </a:xfrm>
        </p:spPr>
        <p:txBody>
          <a:bodyPr/>
          <a:lstStyle/>
          <a:p>
            <a:r>
              <a:rPr lang="it-IT" sz="4800" dirty="0" err="1" smtClean="0"/>
              <a:t>Examples</a:t>
            </a:r>
            <a:r>
              <a:rPr lang="it-IT" sz="4800" dirty="0" smtClean="0"/>
              <a:t> of case-</a:t>
            </a:r>
            <a:r>
              <a:rPr lang="it-IT" sz="4800" dirty="0" err="1" smtClean="0"/>
              <a:t>studies</a:t>
            </a:r>
            <a:endParaRPr lang="it-IT" sz="48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943100" y="3255786"/>
            <a:ext cx="9315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C00000"/>
                </a:solidFill>
              </a:rPr>
              <a:t>Analysis of medium-</a:t>
            </a:r>
            <a:r>
              <a:rPr lang="it-IT" sz="4000" b="1" dirty="0" err="1" smtClean="0">
                <a:solidFill>
                  <a:srgbClr val="C00000"/>
                </a:solidFill>
              </a:rPr>
              <a:t>size</a:t>
            </a:r>
            <a:r>
              <a:rPr lang="it-IT" sz="4000" b="1" dirty="0" smtClean="0">
                <a:solidFill>
                  <a:srgbClr val="C00000"/>
                </a:solidFill>
              </a:rPr>
              <a:t> </a:t>
            </a:r>
            <a:r>
              <a:rPr lang="it-IT" sz="4000" b="1" dirty="0" err="1" smtClean="0">
                <a:solidFill>
                  <a:srgbClr val="C00000"/>
                </a:solidFill>
              </a:rPr>
              <a:t>artefacts</a:t>
            </a:r>
            <a:endParaRPr lang="it-IT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70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read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979" y="3889413"/>
            <a:ext cx="3286125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08000" y="1461056"/>
            <a:ext cx="11226800" cy="242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90000"/>
              </a:spcBef>
              <a:buClrTx/>
              <a:buSzTx/>
              <a:buFontTx/>
              <a:buNone/>
            </a:pPr>
            <a:r>
              <a:rPr lang="en-US" altLang="it-IT" sz="2200" dirty="0" smtClean="0">
                <a:cs typeface="Arial" panose="020B0604020202020204" pitchFamily="34" charset="0"/>
              </a:rPr>
              <a:t>X-ray </a:t>
            </a:r>
            <a:r>
              <a:rPr lang="en-US" altLang="it-IT" sz="2200" dirty="0">
                <a:cs typeface="Arial" panose="020B0604020202020204" pitchFamily="34" charset="0"/>
              </a:rPr>
              <a:t>Computed Tomography (CT) is a powerful non-destructive diagnostic technique, able to give morphological and physical information on the inner structure of the object studied, </a:t>
            </a:r>
            <a:r>
              <a:rPr lang="en-GB" sz="2200" dirty="0" smtClean="0">
                <a:cs typeface="Arial" panose="020B0604020202020204" pitchFamily="34" charset="0"/>
              </a:rPr>
              <a:t>overcoming an important limit of radiography: the superimposition of elements belonging to different layers </a:t>
            </a:r>
            <a:r>
              <a:rPr lang="en-GB" sz="2200" dirty="0">
                <a:cs typeface="Arial" panose="020B0604020202020204" pitchFamily="34" charset="0"/>
              </a:rPr>
              <a:t>of the object. </a:t>
            </a:r>
          </a:p>
          <a:p>
            <a:pPr algn="just">
              <a:spcBef>
                <a:spcPct val="90000"/>
              </a:spcBef>
              <a:buClrTx/>
              <a:buSzTx/>
              <a:buNone/>
            </a:pPr>
            <a:r>
              <a:rPr lang="it-IT" altLang="en-US" sz="2200" dirty="0" smtClean="0">
                <a:cs typeface="Arial" panose="020B0604020202020204" pitchFamily="34" charset="0"/>
              </a:rPr>
              <a:t>“</a:t>
            </a:r>
            <a:r>
              <a:rPr lang="it-IT" altLang="en-US" sz="2200" dirty="0" err="1" smtClean="0">
                <a:cs typeface="Arial" panose="020B0604020202020204" pitchFamily="34" charset="0"/>
              </a:rPr>
              <a:t>Tomography</a:t>
            </a:r>
            <a:r>
              <a:rPr lang="it-IT" altLang="en-US" sz="2200" dirty="0">
                <a:cs typeface="Arial" panose="020B0604020202020204" pitchFamily="34" charset="0"/>
              </a:rPr>
              <a:t>” </a:t>
            </a:r>
            <a:r>
              <a:rPr lang="it-IT" altLang="en-US" sz="2200" dirty="0" err="1" smtClean="0">
                <a:cs typeface="Arial" panose="020B0604020202020204" pitchFamily="34" charset="0"/>
              </a:rPr>
              <a:t>comes</a:t>
            </a:r>
            <a:r>
              <a:rPr lang="it-IT" altLang="en-US" sz="2200" dirty="0" smtClean="0">
                <a:cs typeface="Arial" panose="020B0604020202020204" pitchFamily="34" charset="0"/>
              </a:rPr>
              <a:t> </a:t>
            </a:r>
            <a:r>
              <a:rPr lang="it-IT" altLang="en-US" sz="2200" dirty="0">
                <a:cs typeface="Arial" panose="020B0604020202020204" pitchFamily="34" charset="0"/>
              </a:rPr>
              <a:t>from the </a:t>
            </a:r>
            <a:r>
              <a:rPr lang="it-IT" altLang="en-US" sz="2200" dirty="0" err="1">
                <a:cs typeface="Arial" panose="020B0604020202020204" pitchFamily="34" charset="0"/>
              </a:rPr>
              <a:t>Greek</a:t>
            </a:r>
            <a:r>
              <a:rPr lang="it-IT" altLang="en-US" sz="2200" dirty="0">
                <a:cs typeface="Arial" panose="020B0604020202020204" pitchFamily="34" charset="0"/>
              </a:rPr>
              <a:t> word “t</a:t>
            </a:r>
            <a:r>
              <a:rPr lang="en-US" altLang="en-US" sz="2200" dirty="0">
                <a:cs typeface="Arial" panose="020B0604020202020204" pitchFamily="34" charset="0"/>
              </a:rPr>
              <a:t>ó</a:t>
            </a:r>
            <a:r>
              <a:rPr lang="it-IT" altLang="en-US" sz="2200" dirty="0" err="1">
                <a:cs typeface="Arial" panose="020B0604020202020204" pitchFamily="34" charset="0"/>
              </a:rPr>
              <a:t>mos</a:t>
            </a:r>
            <a:r>
              <a:rPr lang="it-IT" altLang="en-US" sz="2200" dirty="0">
                <a:cs typeface="Arial" panose="020B0604020202020204" pitchFamily="34" charset="0"/>
              </a:rPr>
              <a:t>”, </a:t>
            </a:r>
            <a:r>
              <a:rPr lang="it-IT" altLang="en-US" sz="2200" dirty="0" err="1">
                <a:cs typeface="Arial" panose="020B0604020202020204" pitchFamily="34" charset="0"/>
              </a:rPr>
              <a:t>that</a:t>
            </a:r>
            <a:r>
              <a:rPr lang="it-IT" altLang="en-US" sz="2200" dirty="0">
                <a:cs typeface="Arial" panose="020B0604020202020204" pitchFamily="34" charset="0"/>
              </a:rPr>
              <a:t> </a:t>
            </a:r>
            <a:r>
              <a:rPr lang="it-IT" altLang="en-US" sz="2200" dirty="0" err="1">
                <a:cs typeface="Arial" panose="020B0604020202020204" pitchFamily="34" charset="0"/>
              </a:rPr>
              <a:t>means</a:t>
            </a:r>
            <a:r>
              <a:rPr lang="it-IT" altLang="en-US" sz="2200" dirty="0">
                <a:cs typeface="Arial" panose="020B0604020202020204" pitchFamily="34" charset="0"/>
              </a:rPr>
              <a:t> “</a:t>
            </a:r>
            <a:r>
              <a:rPr lang="it-IT" altLang="en-US" sz="2200" dirty="0" err="1">
                <a:cs typeface="Arial" panose="020B0604020202020204" pitchFamily="34" charset="0"/>
              </a:rPr>
              <a:t>section</a:t>
            </a:r>
            <a:r>
              <a:rPr lang="it-IT" altLang="en-US" sz="2200" dirty="0" smtClean="0">
                <a:cs typeface="Arial" panose="020B0604020202020204" pitchFamily="34" charset="0"/>
              </a:rPr>
              <a:t>”. In </a:t>
            </a:r>
            <a:r>
              <a:rPr lang="it-IT" altLang="en-US" sz="2200" dirty="0" err="1">
                <a:cs typeface="Arial" panose="020B0604020202020204" pitchFamily="34" charset="0"/>
              </a:rPr>
              <a:t>fact</a:t>
            </a:r>
            <a:r>
              <a:rPr lang="it-IT" altLang="en-US" sz="2200" dirty="0">
                <a:cs typeface="Arial" panose="020B0604020202020204" pitchFamily="34" charset="0"/>
              </a:rPr>
              <a:t> </a:t>
            </a:r>
            <a:r>
              <a:rPr lang="it-IT" altLang="en-US" sz="2200" dirty="0" err="1">
                <a:cs typeface="Arial" panose="020B0604020202020204" pitchFamily="34" charset="0"/>
              </a:rPr>
              <a:t>this</a:t>
            </a:r>
            <a:r>
              <a:rPr lang="it-IT" altLang="en-US" sz="2200" dirty="0">
                <a:cs typeface="Arial" panose="020B0604020202020204" pitchFamily="34" charset="0"/>
              </a:rPr>
              <a:t> </a:t>
            </a:r>
            <a:r>
              <a:rPr lang="it-IT" altLang="en-US" sz="2200" dirty="0" err="1">
                <a:cs typeface="Arial" panose="020B0604020202020204" pitchFamily="34" charset="0"/>
              </a:rPr>
              <a:t>kind</a:t>
            </a:r>
            <a:r>
              <a:rPr lang="it-IT" altLang="en-US" sz="2200" dirty="0">
                <a:cs typeface="Arial" panose="020B0604020202020204" pitchFamily="34" charset="0"/>
              </a:rPr>
              <a:t> of non-</a:t>
            </a:r>
            <a:r>
              <a:rPr lang="it-IT" altLang="en-US" sz="2200" dirty="0" err="1">
                <a:cs typeface="Arial" panose="020B0604020202020204" pitchFamily="34" charset="0"/>
              </a:rPr>
              <a:t>destructive</a:t>
            </a:r>
            <a:r>
              <a:rPr lang="it-IT" altLang="en-US" sz="2200" dirty="0">
                <a:cs typeface="Arial" panose="020B0604020202020204" pitchFamily="34" charset="0"/>
              </a:rPr>
              <a:t> </a:t>
            </a:r>
            <a:r>
              <a:rPr lang="it-IT" altLang="en-US" sz="2200" dirty="0" err="1">
                <a:cs typeface="Arial" panose="020B0604020202020204" pitchFamily="34" charset="0"/>
              </a:rPr>
              <a:t>analysis</a:t>
            </a:r>
            <a:r>
              <a:rPr lang="it-IT" altLang="en-US" sz="2200" dirty="0">
                <a:cs typeface="Arial" panose="020B0604020202020204" pitchFamily="34" charset="0"/>
              </a:rPr>
              <a:t> </a:t>
            </a:r>
            <a:r>
              <a:rPr lang="it-IT" altLang="en-US" sz="2200" dirty="0" err="1">
                <a:cs typeface="Arial" panose="020B0604020202020204" pitchFamily="34" charset="0"/>
              </a:rPr>
              <a:t>is</a:t>
            </a:r>
            <a:r>
              <a:rPr lang="it-IT" altLang="en-US" sz="2200" dirty="0">
                <a:cs typeface="Arial" panose="020B0604020202020204" pitchFamily="34" charset="0"/>
              </a:rPr>
              <a:t> </a:t>
            </a:r>
            <a:r>
              <a:rPr lang="it-IT" altLang="en-US" sz="2200" dirty="0" err="1">
                <a:cs typeface="Arial" panose="020B0604020202020204" pitchFamily="34" charset="0"/>
              </a:rPr>
              <a:t>used</a:t>
            </a:r>
            <a:r>
              <a:rPr lang="it-IT" altLang="en-US" sz="2200" dirty="0">
                <a:cs typeface="Arial" panose="020B0604020202020204" pitchFamily="34" charset="0"/>
              </a:rPr>
              <a:t> to “</a:t>
            </a:r>
            <a:r>
              <a:rPr lang="it-IT" altLang="en-US" sz="2200" dirty="0" err="1">
                <a:cs typeface="Arial" panose="020B0604020202020204" pitchFamily="34" charset="0"/>
              </a:rPr>
              <a:t>virtually</a:t>
            </a:r>
            <a:r>
              <a:rPr lang="it-IT" altLang="en-US" sz="2200" dirty="0">
                <a:cs typeface="Arial" panose="020B0604020202020204" pitchFamily="34" charset="0"/>
              </a:rPr>
              <a:t>” </a:t>
            </a:r>
            <a:r>
              <a:rPr lang="it-IT" altLang="en-US" sz="2200" dirty="0" err="1">
                <a:cs typeface="Arial" panose="020B0604020202020204" pitchFamily="34" charset="0"/>
              </a:rPr>
              <a:t>cut</a:t>
            </a:r>
            <a:r>
              <a:rPr lang="it-IT" altLang="en-US" sz="2200" dirty="0">
                <a:cs typeface="Arial" panose="020B0604020202020204" pitchFamily="34" charset="0"/>
              </a:rPr>
              <a:t> an </a:t>
            </a:r>
            <a:r>
              <a:rPr lang="it-IT" altLang="en-US" sz="2200" dirty="0" err="1">
                <a:cs typeface="Arial" panose="020B0604020202020204" pitchFamily="34" charset="0"/>
              </a:rPr>
              <a:t>object</a:t>
            </a:r>
            <a:r>
              <a:rPr lang="it-IT" altLang="en-US" sz="2200" dirty="0">
                <a:cs typeface="Arial" panose="020B0604020202020204" pitchFamily="34" charset="0"/>
              </a:rPr>
              <a:t> and </a:t>
            </a:r>
            <a:r>
              <a:rPr lang="it-IT" altLang="en-US" sz="2200" dirty="0" err="1">
                <a:cs typeface="Arial" panose="020B0604020202020204" pitchFamily="34" charset="0"/>
              </a:rPr>
              <a:t>see</a:t>
            </a:r>
            <a:r>
              <a:rPr lang="it-IT" altLang="en-US" sz="2200" dirty="0">
                <a:cs typeface="Arial" panose="020B0604020202020204" pitchFamily="34" charset="0"/>
              </a:rPr>
              <a:t> </a:t>
            </a:r>
            <a:r>
              <a:rPr lang="it-IT" altLang="en-US" sz="2200" dirty="0" smtClean="0">
                <a:cs typeface="Arial" panose="020B0604020202020204" pitchFamily="34" charset="0"/>
              </a:rPr>
              <a:t>inside </a:t>
            </a:r>
            <a:r>
              <a:rPr lang="it-IT" altLang="en-US" sz="2200" dirty="0" err="1" smtClean="0">
                <a:cs typeface="Arial" panose="020B0604020202020204" pitchFamily="34" charset="0"/>
              </a:rPr>
              <a:t>it</a:t>
            </a:r>
            <a:r>
              <a:rPr lang="it-IT" altLang="en-US" sz="2200" dirty="0" smtClean="0">
                <a:cs typeface="Arial" panose="020B0604020202020204" pitchFamily="34" charset="0"/>
              </a:rPr>
              <a:t>.</a:t>
            </a:r>
            <a:endParaRPr lang="it-IT" altLang="en-US" sz="2200" dirty="0"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80063" y="273542"/>
            <a:ext cx="876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X-ray Computed Tomography</a:t>
            </a:r>
            <a:endParaRPr lang="en-US" altLang="it-IT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20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22" y="1467060"/>
            <a:ext cx="5562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654" y="1502227"/>
            <a:ext cx="3945214" cy="465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685705" y="323439"/>
            <a:ext cx="6383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CT </a:t>
            </a:r>
            <a:r>
              <a:rPr lang="it-IT" sz="2800" b="1" dirty="0" err="1" smtClean="0"/>
              <a:t>system</a:t>
            </a:r>
            <a:r>
              <a:rPr lang="it-IT" sz="2800" b="1" dirty="0" smtClean="0"/>
              <a:t> for medium </a:t>
            </a:r>
            <a:r>
              <a:rPr lang="it-IT" sz="2800" b="1" dirty="0" err="1" smtClean="0"/>
              <a:t>sized-object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35373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" t="999" r="9486" b="4694"/>
          <a:stretch>
            <a:fillRect/>
          </a:stretch>
        </p:blipFill>
        <p:spPr bwMode="auto">
          <a:xfrm>
            <a:off x="6999302" y="1246069"/>
            <a:ext cx="4140200" cy="52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963084" y="1173717"/>
            <a:ext cx="2238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 smtClean="0">
                <a:solidFill>
                  <a:srgbClr val="FF0000"/>
                </a:solidFill>
                <a:cs typeface="Arial" panose="020B0604020202020204" pitchFamily="34" charset="0"/>
              </a:rPr>
              <a:t>Vertical </a:t>
            </a:r>
            <a:r>
              <a:rPr lang="it-IT" altLang="it-IT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axis</a:t>
            </a:r>
            <a:endParaRPr lang="it-IT" altLang="it-IT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972609" y="3177934"/>
            <a:ext cx="2270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>
                <a:solidFill>
                  <a:srgbClr val="FF0000"/>
                </a:solidFill>
                <a:cs typeface="Arial" panose="020B0604020202020204" pitchFamily="34" charset="0"/>
              </a:rPr>
              <a:t>Flat panel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849577" y="5138495"/>
            <a:ext cx="2516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 smtClean="0">
                <a:solidFill>
                  <a:srgbClr val="FF0000"/>
                </a:solidFill>
                <a:cs typeface="Arial" panose="020B0604020202020204" pitchFamily="34" charset="0"/>
              </a:rPr>
              <a:t>Vertical </a:t>
            </a:r>
            <a:r>
              <a:rPr lang="it-IT" altLang="it-IT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axis</a:t>
            </a:r>
            <a:endParaRPr lang="it-IT" altLang="it-IT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4596621" y="1468197"/>
            <a:ext cx="486251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4220384" y="3428759"/>
            <a:ext cx="3065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>
            <a:off x="5060171" y="5427422"/>
            <a:ext cx="21510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972609" y="1572972"/>
            <a:ext cx="2860675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 b="1" dirty="0" err="1">
                <a:cs typeface="Arial" panose="020B0604020202020204" pitchFamily="34" charset="0"/>
              </a:rPr>
              <a:t>Physik</a:t>
            </a:r>
            <a:r>
              <a:rPr lang="it-IT" altLang="it-IT" sz="1400" b="1" dirty="0">
                <a:cs typeface="Arial" panose="020B0604020202020204" pitchFamily="34" charset="0"/>
              </a:rPr>
              <a:t> </a:t>
            </a:r>
            <a:r>
              <a:rPr lang="it-IT" altLang="it-IT" sz="1400" b="1" dirty="0" err="1">
                <a:cs typeface="Arial" panose="020B0604020202020204" pitchFamily="34" charset="0"/>
              </a:rPr>
              <a:t>Instrumente</a:t>
            </a:r>
            <a:r>
              <a:rPr lang="it-IT" altLang="it-IT" sz="1400" b="1" dirty="0">
                <a:cs typeface="Arial" panose="020B0604020202020204" pitchFamily="34" charset="0"/>
              </a:rPr>
              <a:t> (PI)</a:t>
            </a:r>
          </a:p>
          <a:p>
            <a:pPr>
              <a:spcBef>
                <a:spcPct val="50000"/>
              </a:spcBef>
            </a:pPr>
            <a:r>
              <a:rPr lang="it-IT" altLang="it-IT" sz="1400" b="1" dirty="0" smtClean="0">
                <a:cs typeface="Arial" panose="020B0604020202020204" pitchFamily="34" charset="0"/>
              </a:rPr>
              <a:t>Model: </a:t>
            </a:r>
            <a:r>
              <a:rPr lang="it-IT" altLang="it-IT" sz="1400" b="1" dirty="0">
                <a:cs typeface="Arial" panose="020B0604020202020204" pitchFamily="34" charset="0"/>
              </a:rPr>
              <a:t>M413.3PD </a:t>
            </a:r>
          </a:p>
          <a:p>
            <a:pPr>
              <a:spcBef>
                <a:spcPct val="50000"/>
              </a:spcBef>
            </a:pPr>
            <a:r>
              <a:rPr lang="it-IT" altLang="it-IT" sz="1400" b="1" dirty="0" err="1" smtClean="0">
                <a:cs typeface="Arial" panose="020B0604020202020204" pitchFamily="34" charset="0"/>
              </a:rPr>
              <a:t>Range</a:t>
            </a:r>
            <a:r>
              <a:rPr lang="it-IT" altLang="it-IT" sz="1400" b="1" dirty="0" smtClean="0">
                <a:cs typeface="Arial" panose="020B0604020202020204" pitchFamily="34" charset="0"/>
              </a:rPr>
              <a:t>: </a:t>
            </a:r>
            <a:r>
              <a:rPr lang="it-IT" altLang="it-IT" sz="1400" b="1" dirty="0">
                <a:cs typeface="Arial" panose="020B0604020202020204" pitchFamily="34" charset="0"/>
              </a:rPr>
              <a:t>30 cm</a:t>
            </a:r>
          </a:p>
          <a:p>
            <a:pPr>
              <a:spcBef>
                <a:spcPct val="50000"/>
              </a:spcBef>
            </a:pPr>
            <a:r>
              <a:rPr lang="it-IT" altLang="it-IT" sz="1400" b="1" dirty="0" err="1">
                <a:cs typeface="Arial" panose="020B0604020202020204" pitchFamily="34" charset="0"/>
              </a:rPr>
              <a:t>Step</a:t>
            </a:r>
            <a:r>
              <a:rPr lang="it-IT" altLang="it-IT" sz="1400" b="1" dirty="0">
                <a:cs typeface="Arial" panose="020B0604020202020204" pitchFamily="34" charset="0"/>
              </a:rPr>
              <a:t>: 1/10 micron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951928" y="5583478"/>
            <a:ext cx="22463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 b="1" dirty="0" err="1">
                <a:cs typeface="Arial" panose="020B0604020202020204" pitchFamily="34" charset="0"/>
              </a:rPr>
              <a:t>Physik</a:t>
            </a:r>
            <a:r>
              <a:rPr lang="it-IT" altLang="it-IT" sz="1400" b="1" dirty="0">
                <a:cs typeface="Arial" panose="020B0604020202020204" pitchFamily="34" charset="0"/>
              </a:rPr>
              <a:t> </a:t>
            </a:r>
            <a:r>
              <a:rPr lang="it-IT" altLang="it-IT" sz="1400" b="1" dirty="0" err="1">
                <a:cs typeface="Arial" panose="020B0604020202020204" pitchFamily="34" charset="0"/>
              </a:rPr>
              <a:t>Instrumente</a:t>
            </a:r>
            <a:r>
              <a:rPr lang="it-IT" altLang="it-IT" sz="1400" b="1" dirty="0">
                <a:cs typeface="Arial" panose="020B0604020202020204" pitchFamily="34" charset="0"/>
              </a:rPr>
              <a:t> (PI)</a:t>
            </a:r>
          </a:p>
          <a:p>
            <a:pPr>
              <a:spcBef>
                <a:spcPct val="50000"/>
              </a:spcBef>
            </a:pPr>
            <a:r>
              <a:rPr lang="it-IT" altLang="it-IT" sz="1400" b="1" dirty="0" smtClean="0">
                <a:cs typeface="Arial" panose="020B0604020202020204" pitchFamily="34" charset="0"/>
              </a:rPr>
              <a:t>Model: </a:t>
            </a:r>
            <a:r>
              <a:rPr lang="it-IT" altLang="it-IT" sz="1400" b="1" dirty="0">
                <a:cs typeface="Arial" panose="020B0604020202020204" pitchFamily="34" charset="0"/>
              </a:rPr>
              <a:t>M413.3PD </a:t>
            </a:r>
          </a:p>
          <a:p>
            <a:pPr>
              <a:spcBef>
                <a:spcPct val="50000"/>
              </a:spcBef>
            </a:pPr>
            <a:endParaRPr lang="it-IT" altLang="it-IT" sz="1400" b="1" dirty="0">
              <a:cs typeface="Arial" panose="020B0604020202020204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972609" y="3546234"/>
            <a:ext cx="2549525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 b="1" dirty="0" err="1">
                <a:cs typeface="Arial" panose="020B0604020202020204" pitchFamily="34" charset="0"/>
              </a:rPr>
              <a:t>Varian</a:t>
            </a:r>
            <a:endParaRPr lang="it-IT" altLang="it-IT" sz="1400" b="1" dirty="0"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it-IT" altLang="it-IT" sz="1400" b="1" dirty="0" smtClean="0">
                <a:cs typeface="Arial" panose="020B0604020202020204" pitchFamily="34" charset="0"/>
              </a:rPr>
              <a:t>Model: </a:t>
            </a:r>
            <a:r>
              <a:rPr lang="it-IT" altLang="it-IT" sz="1400" b="1" dirty="0">
                <a:cs typeface="Arial" panose="020B0604020202020204" pitchFamily="34" charset="0"/>
              </a:rPr>
              <a:t>PS2520D</a:t>
            </a:r>
          </a:p>
          <a:p>
            <a:pPr>
              <a:spcBef>
                <a:spcPct val="50000"/>
              </a:spcBef>
            </a:pPr>
            <a:r>
              <a:rPr lang="it-IT" altLang="it-IT" sz="1400" b="1" dirty="0">
                <a:cs typeface="Arial" panose="020B0604020202020204" pitchFamily="34" charset="0"/>
              </a:rPr>
              <a:t>Pixel: 127 micron</a:t>
            </a:r>
          </a:p>
          <a:p>
            <a:pPr>
              <a:spcBef>
                <a:spcPct val="50000"/>
              </a:spcBef>
            </a:pPr>
            <a:r>
              <a:rPr lang="it-IT" altLang="it-IT" sz="1400" b="1" dirty="0">
                <a:cs typeface="Arial" panose="020B0604020202020204" pitchFamily="34" charset="0"/>
              </a:rPr>
              <a:t>Area: 25 cm x 20 cm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2685705" y="323439"/>
            <a:ext cx="6383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CT </a:t>
            </a:r>
            <a:r>
              <a:rPr lang="it-IT" sz="2800" b="1" dirty="0" err="1" smtClean="0"/>
              <a:t>system</a:t>
            </a:r>
            <a:r>
              <a:rPr lang="it-IT" sz="2800" b="1" dirty="0" smtClean="0"/>
              <a:t> for medium </a:t>
            </a:r>
            <a:r>
              <a:rPr lang="it-IT" sz="2800" b="1" dirty="0" err="1" smtClean="0"/>
              <a:t>sized-object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28502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295" y="1700784"/>
            <a:ext cx="4853726" cy="229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892" y="1636669"/>
            <a:ext cx="2935256" cy="391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492" y="1636669"/>
            <a:ext cx="2955555" cy="394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330203" y="4486793"/>
            <a:ext cx="5156254" cy="136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1125"/>
              </a:spcBef>
              <a:buClrTx/>
              <a:buSzTx/>
              <a:buNone/>
            </a:pPr>
            <a:r>
              <a:rPr lang="it-IT" altLang="it-IT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Papyrus" charset="0"/>
                <a:cs typeface="Papyrus" charset="0"/>
              </a:rPr>
              <a:t>CT </a:t>
            </a:r>
            <a:r>
              <a:rPr lang="it-IT" altLang="it-IT" sz="28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Papyrus" charset="0"/>
                <a:cs typeface="Papyrus" charset="0"/>
              </a:rPr>
              <a:t>analysis</a:t>
            </a:r>
            <a:r>
              <a:rPr lang="it-IT" altLang="it-IT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Papyrus" charset="0"/>
                <a:cs typeface="Papyrus" charset="0"/>
              </a:rPr>
              <a:t> of 4 </a:t>
            </a:r>
            <a:r>
              <a:rPr lang="it-IT" altLang="it-IT" sz="28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Papyrus" charset="0"/>
                <a:cs typeface="Papyrus" charset="0"/>
              </a:rPr>
              <a:t>animal</a:t>
            </a:r>
            <a:r>
              <a:rPr lang="it-IT" altLang="it-IT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Papyrus" charset="0"/>
                <a:cs typeface="Papyrus" charset="0"/>
              </a:rPr>
              <a:t> </a:t>
            </a:r>
            <a:r>
              <a:rPr lang="it-IT" altLang="it-IT" sz="28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Papyrus" charset="0"/>
                <a:cs typeface="Papyrus" charset="0"/>
              </a:rPr>
              <a:t>mummies</a:t>
            </a:r>
            <a:r>
              <a:rPr lang="it-IT" altLang="it-IT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Papyrus" charset="0"/>
                <a:cs typeface="Papyrus" charset="0"/>
              </a:rPr>
              <a:t> from the </a:t>
            </a:r>
            <a:r>
              <a:rPr lang="it-IT" altLang="it-IT" sz="28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Papyrus" charset="0"/>
                <a:cs typeface="Papyrus" charset="0"/>
              </a:rPr>
              <a:t>Archaeological</a:t>
            </a:r>
            <a:r>
              <a:rPr lang="it-IT" altLang="it-IT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Papyrus" charset="0"/>
                <a:cs typeface="Papyrus" charset="0"/>
              </a:rPr>
              <a:t> </a:t>
            </a:r>
            <a:r>
              <a:rPr lang="it-IT" altLang="it-IT" sz="28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Papyrus" charset="0"/>
                <a:cs typeface="Papyrus" charset="0"/>
              </a:rPr>
              <a:t>Museum</a:t>
            </a:r>
            <a:r>
              <a:rPr lang="it-IT" altLang="it-IT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Papyrus" charset="0"/>
                <a:cs typeface="Papyrus" charset="0"/>
              </a:rPr>
              <a:t> of Bologna.</a:t>
            </a:r>
            <a:endParaRPr lang="it-IT" altLang="it-IT" sz="2800" b="1" dirty="0">
              <a:solidFill>
                <a:schemeClr val="bg1"/>
              </a:solidFill>
              <a:latin typeface="Calibri" panose="020F0502020204030204" pitchFamily="34" charset="0"/>
              <a:ea typeface="Papyrus" charset="0"/>
              <a:cs typeface="Papyrus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212315" y="292661"/>
            <a:ext cx="7915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CT </a:t>
            </a:r>
            <a:r>
              <a:rPr lang="it-IT" sz="3200" dirty="0" err="1" smtClean="0">
                <a:solidFill>
                  <a:schemeClr val="bg1"/>
                </a:solidFill>
              </a:rPr>
              <a:t>analysis</a:t>
            </a:r>
            <a:r>
              <a:rPr lang="it-IT" sz="3200" dirty="0" smtClean="0">
                <a:solidFill>
                  <a:schemeClr val="bg1"/>
                </a:solidFill>
              </a:rPr>
              <a:t> of </a:t>
            </a:r>
            <a:r>
              <a:rPr lang="it-IT" sz="3200" dirty="0" err="1" smtClean="0">
                <a:solidFill>
                  <a:schemeClr val="bg1"/>
                </a:solidFill>
              </a:rPr>
              <a:t>Egyptian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animal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mummies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8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479041" y="2623526"/>
            <a:ext cx="4543264" cy="317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100" b="1" dirty="0" err="1" smtClean="0">
                <a:solidFill>
                  <a:srgbClr val="C00000"/>
                </a:solidFill>
                <a:latin typeface="Papyrus" charset="0"/>
                <a:ea typeface="Papyrus" charset="0"/>
                <a:cs typeface="Papyrus" charset="0"/>
              </a:rPr>
              <a:t>Mummy</a:t>
            </a:r>
            <a:r>
              <a:rPr lang="it-IT" altLang="it-IT" sz="2100" b="1" dirty="0" smtClean="0">
                <a:solidFill>
                  <a:srgbClr val="C00000"/>
                </a:solidFill>
                <a:latin typeface="Papyrus" charset="0"/>
                <a:ea typeface="Papyrus" charset="0"/>
                <a:cs typeface="Papyrus" charset="0"/>
              </a:rPr>
              <a:t> of a </a:t>
            </a:r>
            <a:r>
              <a:rPr lang="it-IT" altLang="it-IT" sz="2100" b="1" dirty="0" err="1" smtClean="0">
                <a:solidFill>
                  <a:srgbClr val="C00000"/>
                </a:solidFill>
                <a:latin typeface="Papyrus" charset="0"/>
                <a:ea typeface="Papyrus" charset="0"/>
                <a:cs typeface="Papyrus" charset="0"/>
              </a:rPr>
              <a:t>cat</a:t>
            </a:r>
            <a:r>
              <a:rPr lang="it-IT" altLang="it-IT" sz="2100" b="1" dirty="0" smtClean="0">
                <a:solidFill>
                  <a:srgbClr val="C00000"/>
                </a:solidFill>
                <a:latin typeface="Papyrus" charset="0"/>
                <a:ea typeface="Papyrus" charset="0"/>
                <a:cs typeface="Papyrus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100" b="1" dirty="0" smtClean="0">
                <a:solidFill>
                  <a:srgbClr val="C00000"/>
                </a:solidFill>
                <a:latin typeface="Papyrus" charset="0"/>
                <a:ea typeface="Papyrus" charset="0"/>
                <a:cs typeface="Papyrus" charset="0"/>
              </a:rPr>
              <a:t>cm</a:t>
            </a:r>
            <a:r>
              <a:rPr lang="it-IT" altLang="it-IT" sz="2100" b="1" dirty="0">
                <a:solidFill>
                  <a:srgbClr val="C00000"/>
                </a:solidFill>
                <a:latin typeface="Papyrus" charset="0"/>
                <a:ea typeface="Papyrus" charset="0"/>
                <a:cs typeface="Papyrus" charset="0"/>
              </a:rPr>
              <a:t>. 28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 b="1" dirty="0"/>
          </a:p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it-IT" altLang="it-IT" sz="2000" b="1" dirty="0" err="1">
                <a:latin typeface="Papyrus" panose="03070502060502030205" pitchFamily="66" charset="0"/>
              </a:rPr>
              <a:t>Unknown</a:t>
            </a:r>
            <a:r>
              <a:rPr lang="it-IT" altLang="it-IT" sz="2000" b="1" dirty="0">
                <a:latin typeface="Papyrus" panose="03070502060502030205" pitchFamily="66" charset="0"/>
              </a:rPr>
              <a:t> </a:t>
            </a:r>
            <a:r>
              <a:rPr lang="it-IT" altLang="it-IT" sz="2000" b="1" dirty="0" err="1" smtClean="0">
                <a:latin typeface="Papyrus" panose="03070502060502030205" pitchFamily="66" charset="0"/>
              </a:rPr>
              <a:t>provenance</a:t>
            </a:r>
            <a:endParaRPr lang="it-IT" altLang="it-IT" sz="2000" b="1" dirty="0" smtClean="0">
              <a:latin typeface="Papyrus" panose="03070502060502030205" pitchFamily="66" charset="0"/>
            </a:endParaRPr>
          </a:p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it-IT" altLang="it-IT" sz="2000" b="1" dirty="0" err="1" smtClean="0">
                <a:latin typeface="Papyrus" panose="03070502060502030205" pitchFamily="66" charset="0"/>
              </a:rPr>
              <a:t>Ptolemaic</a:t>
            </a:r>
            <a:r>
              <a:rPr lang="it-IT" altLang="it-IT" sz="2000" b="1" dirty="0" smtClean="0">
                <a:latin typeface="Papyrus" panose="03070502060502030205" pitchFamily="66" charset="0"/>
              </a:rPr>
              <a:t> </a:t>
            </a:r>
            <a:r>
              <a:rPr lang="it-IT" altLang="it-IT" sz="2000" b="1" dirty="0">
                <a:latin typeface="Papyrus" panose="03070502060502030205" pitchFamily="66" charset="0"/>
              </a:rPr>
              <a:t>- Roman </a:t>
            </a:r>
            <a:r>
              <a:rPr lang="it-IT" altLang="it-IT" sz="2000" b="1" dirty="0" err="1" smtClean="0">
                <a:latin typeface="Papyrus" panose="03070502060502030205" pitchFamily="66" charset="0"/>
              </a:rPr>
              <a:t>period</a:t>
            </a:r>
            <a:endParaRPr lang="it-IT" altLang="it-IT" sz="2000" b="1" dirty="0" smtClean="0">
              <a:latin typeface="Papyrus" panose="03070502060502030205" pitchFamily="66" charset="0"/>
            </a:endParaRPr>
          </a:p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it-IT" altLang="it-IT" sz="2000" b="1" dirty="0" smtClean="0">
                <a:latin typeface="Papyrus" panose="03070502060502030205" pitchFamily="66" charset="0"/>
              </a:rPr>
              <a:t>Palagi </a:t>
            </a:r>
            <a:r>
              <a:rPr lang="it-IT" altLang="it-IT" sz="2000" b="1" dirty="0">
                <a:latin typeface="Papyrus" panose="03070502060502030205" pitchFamily="66" charset="0"/>
              </a:rPr>
              <a:t>Collection, EG </a:t>
            </a:r>
            <a:r>
              <a:rPr lang="it-IT" altLang="it-IT" sz="2000" b="1" dirty="0" smtClean="0">
                <a:latin typeface="Papyrus" panose="03070502060502030205" pitchFamily="66" charset="0"/>
              </a:rPr>
              <a:t>2039</a:t>
            </a:r>
          </a:p>
          <a:p>
            <a:pPr algn="just">
              <a:spcBef>
                <a:spcPct val="0"/>
              </a:spcBef>
              <a:buClrTx/>
              <a:buSzTx/>
              <a:buNone/>
            </a:pPr>
            <a:endParaRPr lang="it-IT" altLang="it-IT" sz="2000" b="1" dirty="0">
              <a:latin typeface="Papyrus" panose="03070502060502030205" pitchFamily="66" charset="0"/>
            </a:endParaRPr>
          </a:p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en-US" altLang="it-IT" sz="2000" b="1" dirty="0">
                <a:latin typeface="Papyrus" panose="03070502060502030205" pitchFamily="66" charset="0"/>
              </a:rPr>
              <a:t>Cat mummies represented a very common votive offering to Bastet, a goddess with a feline head.</a:t>
            </a:r>
            <a:endParaRPr lang="it-IT" altLang="it-IT" sz="2000" b="1" dirty="0">
              <a:latin typeface="Papyrus" panose="03070502060502030205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984075" y="261883"/>
            <a:ext cx="8017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CT </a:t>
            </a:r>
            <a:r>
              <a:rPr lang="it-IT" sz="3200" dirty="0" err="1" smtClean="0"/>
              <a:t>analysis</a:t>
            </a:r>
            <a:r>
              <a:rPr lang="it-IT" sz="3200" dirty="0" smtClean="0"/>
              <a:t> of </a:t>
            </a:r>
            <a:r>
              <a:rPr lang="it-IT" sz="3200" dirty="0" err="1" smtClean="0"/>
              <a:t>Egyptian</a:t>
            </a:r>
            <a:r>
              <a:rPr lang="it-IT" sz="3200" dirty="0" smtClean="0"/>
              <a:t> </a:t>
            </a:r>
            <a:r>
              <a:rPr lang="it-IT" sz="3200" dirty="0" err="1" smtClean="0"/>
              <a:t>animal</a:t>
            </a:r>
            <a:r>
              <a:rPr lang="it-IT" sz="3200" dirty="0" smtClean="0"/>
              <a:t> </a:t>
            </a:r>
            <a:r>
              <a:rPr lang="it-IT" sz="3200" dirty="0" err="1" smtClean="0"/>
              <a:t>mummies</a:t>
            </a:r>
            <a:endParaRPr lang="it-IT" sz="32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3410" y="3088128"/>
            <a:ext cx="4677842" cy="12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6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nder1"/>
          <p:cNvPicPr>
            <a:picLocks noChangeAspect="1" noChangeArrowheads="1"/>
          </p:cNvPicPr>
          <p:nvPr/>
        </p:nvPicPr>
        <p:blipFill rotWithShape="1">
          <a:blip r:embed="rId2"/>
          <a:srcRect l="29600" r="28243"/>
          <a:stretch/>
        </p:blipFill>
        <p:spPr bwMode="auto">
          <a:xfrm>
            <a:off x="7218641" y="1565367"/>
            <a:ext cx="2704168" cy="4784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render2"/>
          <p:cNvPicPr>
            <a:picLocks noChangeAspect="1" noChangeArrowheads="1"/>
          </p:cNvPicPr>
          <p:nvPr/>
        </p:nvPicPr>
        <p:blipFill rotWithShape="1">
          <a:blip r:embed="rId3"/>
          <a:srcRect l="28838" r="28243"/>
          <a:stretch/>
        </p:blipFill>
        <p:spPr bwMode="auto">
          <a:xfrm>
            <a:off x="7169763" y="1623694"/>
            <a:ext cx="2753046" cy="4784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render3"/>
          <p:cNvPicPr>
            <a:picLocks noChangeAspect="1" noChangeArrowheads="1"/>
          </p:cNvPicPr>
          <p:nvPr/>
        </p:nvPicPr>
        <p:blipFill rotWithShape="1">
          <a:blip r:embed="rId4"/>
          <a:srcRect l="24267" r="26466"/>
          <a:stretch/>
        </p:blipFill>
        <p:spPr bwMode="auto">
          <a:xfrm>
            <a:off x="6897926" y="1665489"/>
            <a:ext cx="3160240" cy="4784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9532751" y="1483806"/>
            <a:ext cx="282877" cy="3381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Rettangolo 8"/>
          <p:cNvSpPr/>
          <p:nvPr/>
        </p:nvSpPr>
        <p:spPr>
          <a:xfrm>
            <a:off x="4486120" y="5387442"/>
            <a:ext cx="282877" cy="3381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157237" y="5936726"/>
            <a:ext cx="3740689" cy="3381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lIns="0" tIns="15120" rIns="0" bIns="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250" dirty="0" err="1" smtClean="0">
                <a:solidFill>
                  <a:schemeClr val="bg1"/>
                </a:solidFill>
                <a:latin typeface="Papyrus" panose="03070502060502030205" pitchFamily="66" charset="0"/>
              </a:rPr>
              <a:t>Cat</a:t>
            </a:r>
            <a:r>
              <a:rPr lang="it-IT" altLang="it-IT" sz="2250" dirty="0" smtClean="0">
                <a:solidFill>
                  <a:schemeClr val="bg1"/>
                </a:solidFill>
                <a:latin typeface="Papyrus" panose="03070502060502030205" pitchFamily="66" charset="0"/>
              </a:rPr>
              <a:t> </a:t>
            </a:r>
            <a:r>
              <a:rPr lang="it-IT" altLang="it-IT" sz="2250" dirty="0" err="1" smtClean="0">
                <a:solidFill>
                  <a:schemeClr val="bg1"/>
                </a:solidFill>
                <a:latin typeface="Papyrus" panose="03070502060502030205" pitchFamily="66" charset="0"/>
              </a:rPr>
              <a:t>mummy</a:t>
            </a:r>
            <a:r>
              <a:rPr lang="it-IT" altLang="it-IT" sz="2250" dirty="0" smtClean="0">
                <a:solidFill>
                  <a:schemeClr val="bg1"/>
                </a:solidFill>
                <a:latin typeface="Papyrus" panose="03070502060502030205" pitchFamily="66" charset="0"/>
              </a:rPr>
              <a:t> (EG 2039)</a:t>
            </a:r>
            <a:endParaRPr lang="it-IT" altLang="it-IT" sz="225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122098" y="261883"/>
            <a:ext cx="7879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CT </a:t>
            </a:r>
            <a:r>
              <a:rPr lang="it-IT" sz="3200" dirty="0" err="1" smtClean="0">
                <a:solidFill>
                  <a:schemeClr val="bg1"/>
                </a:solidFill>
              </a:rPr>
              <a:t>analysis</a:t>
            </a:r>
            <a:r>
              <a:rPr lang="it-IT" sz="3200" dirty="0" smtClean="0">
                <a:solidFill>
                  <a:schemeClr val="bg1"/>
                </a:solidFill>
              </a:rPr>
              <a:t> of </a:t>
            </a:r>
            <a:r>
              <a:rPr lang="it-IT" sz="3200" dirty="0" err="1" smtClean="0">
                <a:solidFill>
                  <a:schemeClr val="bg1"/>
                </a:solidFill>
              </a:rPr>
              <a:t>Egyptian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animal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mummies</a:t>
            </a:r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5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6" t="-2547" r="34741" b="3828"/>
          <a:stretch/>
        </p:blipFill>
        <p:spPr bwMode="auto">
          <a:xfrm>
            <a:off x="1426932" y="1288429"/>
            <a:ext cx="1944065" cy="5161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7506" t="-2547" r="31685" b="38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85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4224911" y="1416624"/>
            <a:ext cx="4769225" cy="187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 b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it-IT" sz="2100" b="1" dirty="0">
                <a:solidFill>
                  <a:srgbClr val="C00000"/>
                </a:solidFill>
                <a:latin typeface="Papyrus" charset="0"/>
                <a:ea typeface="Papyrus" charset="0"/>
                <a:cs typeface="Papyrus" charset="0"/>
              </a:rPr>
              <a:t>Hawk mummy wrapped in linen  </a:t>
            </a:r>
            <a:r>
              <a:rPr lang="en-US" altLang="it-IT" sz="2100" b="1" dirty="0" smtClean="0">
                <a:solidFill>
                  <a:srgbClr val="C00000"/>
                </a:solidFill>
                <a:latin typeface="Papyrus" charset="0"/>
                <a:ea typeface="Papyrus" charset="0"/>
                <a:cs typeface="Papyrus" charset="0"/>
              </a:rPr>
              <a:t>bandages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it-IT" altLang="it-IT" sz="2100" b="1" dirty="0" smtClean="0">
                <a:solidFill>
                  <a:srgbClr val="C00000"/>
                </a:solidFill>
                <a:latin typeface="Papyrus" charset="0"/>
                <a:ea typeface="Papyrus" charset="0"/>
                <a:cs typeface="Papyrus" charset="0"/>
              </a:rPr>
              <a:t>cm</a:t>
            </a:r>
            <a:r>
              <a:rPr lang="it-IT" altLang="it-IT" sz="2100" b="1" dirty="0">
                <a:solidFill>
                  <a:srgbClr val="C00000"/>
                </a:solidFill>
                <a:latin typeface="Papyrus" charset="0"/>
                <a:ea typeface="Papyrus" charset="0"/>
                <a:cs typeface="Papyrus" charset="0"/>
              </a:rPr>
              <a:t>. 28 x 6,5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2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it-IT" altLang="it-IT" sz="1500" dirty="0" err="1">
                <a:solidFill>
                  <a:schemeClr val="bg1"/>
                </a:solidFill>
                <a:latin typeface="Papyrus" panose="03070502060502030205" pitchFamily="66" charset="0"/>
              </a:rPr>
              <a:t>Unknown</a:t>
            </a:r>
            <a:r>
              <a:rPr lang="it-IT" altLang="it-IT" sz="1500" dirty="0">
                <a:solidFill>
                  <a:schemeClr val="bg1"/>
                </a:solidFill>
                <a:latin typeface="Papyrus" panose="03070502060502030205" pitchFamily="66" charset="0"/>
              </a:rPr>
              <a:t> </a:t>
            </a:r>
            <a:r>
              <a:rPr lang="it-IT" altLang="it-IT" sz="1500" dirty="0" err="1" smtClean="0">
                <a:solidFill>
                  <a:schemeClr val="bg1"/>
                </a:solidFill>
                <a:latin typeface="Papyrus" panose="03070502060502030205" pitchFamily="66" charset="0"/>
              </a:rPr>
              <a:t>provenance</a:t>
            </a:r>
            <a:endParaRPr lang="it-IT" altLang="it-IT" sz="1500" dirty="0" smtClean="0">
              <a:solidFill>
                <a:schemeClr val="bg1"/>
              </a:solidFill>
              <a:latin typeface="Papyrus" panose="03070502060502030205" pitchFamily="66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it-IT" altLang="it-IT" sz="1500" dirty="0" smtClean="0">
                <a:solidFill>
                  <a:schemeClr val="bg1"/>
                </a:solidFill>
                <a:latin typeface="Papyrus" panose="03070502060502030205" pitchFamily="66" charset="0"/>
              </a:rPr>
              <a:t>Late </a:t>
            </a:r>
            <a:r>
              <a:rPr lang="it-IT" altLang="it-IT" sz="1500" dirty="0" err="1">
                <a:solidFill>
                  <a:schemeClr val="bg1"/>
                </a:solidFill>
                <a:latin typeface="Papyrus" panose="03070502060502030205" pitchFamily="66" charset="0"/>
              </a:rPr>
              <a:t>Period-Ptolemaic</a:t>
            </a:r>
            <a:r>
              <a:rPr lang="it-IT" altLang="it-IT" sz="1500" dirty="0">
                <a:solidFill>
                  <a:schemeClr val="bg1"/>
                </a:solidFill>
                <a:latin typeface="Papyrus" panose="03070502060502030205" pitchFamily="66" charset="0"/>
              </a:rPr>
              <a:t> </a:t>
            </a:r>
            <a:r>
              <a:rPr lang="it-IT" altLang="it-IT" sz="1500" dirty="0" err="1" smtClean="0">
                <a:solidFill>
                  <a:schemeClr val="bg1"/>
                </a:solidFill>
                <a:latin typeface="Papyrus" panose="03070502060502030205" pitchFamily="66" charset="0"/>
              </a:rPr>
              <a:t>Period</a:t>
            </a:r>
            <a:endParaRPr lang="it-IT" altLang="it-IT" sz="1500" dirty="0" smtClean="0">
              <a:solidFill>
                <a:schemeClr val="bg1"/>
              </a:solidFill>
              <a:latin typeface="Papyrus" panose="03070502060502030205" pitchFamily="66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it-IT" altLang="it-IT" sz="1500" dirty="0" smtClean="0">
                <a:solidFill>
                  <a:schemeClr val="bg1"/>
                </a:solidFill>
                <a:latin typeface="Papyrus" panose="03070502060502030205" pitchFamily="66" charset="0"/>
              </a:rPr>
              <a:t>Palagi </a:t>
            </a:r>
            <a:r>
              <a:rPr lang="it-IT" altLang="it-IT" sz="1500" dirty="0">
                <a:solidFill>
                  <a:schemeClr val="bg1"/>
                </a:solidFill>
                <a:latin typeface="Papyrus" panose="03070502060502030205" pitchFamily="66" charset="0"/>
              </a:rPr>
              <a:t>Collection, EG 2050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200" y="1583139"/>
            <a:ext cx="1793361" cy="4575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224911" y="3854150"/>
            <a:ext cx="3953307" cy="159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it-IT" sz="1500" dirty="0">
                <a:solidFill>
                  <a:schemeClr val="bg1"/>
                </a:solidFill>
                <a:latin typeface="Papyrus" panose="03070502060502030205" pitchFamily="66" charset="0"/>
              </a:rPr>
              <a:t>The falcon-like god Horus, closely related to the concept of royalty, is one of the most important deities for the ancient </a:t>
            </a:r>
            <a:r>
              <a:rPr lang="en-US" altLang="it-IT" sz="1500" dirty="0" smtClean="0">
                <a:solidFill>
                  <a:schemeClr val="bg1"/>
                </a:solidFill>
                <a:latin typeface="Papyrus" panose="03070502060502030205" pitchFamily="66" charset="0"/>
              </a:rPr>
              <a:t>Egyptians.</a:t>
            </a:r>
          </a:p>
          <a:p>
            <a:pPr algn="just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it-IT" sz="1500" dirty="0" smtClean="0">
                <a:solidFill>
                  <a:schemeClr val="bg1"/>
                </a:solidFill>
                <a:latin typeface="Papyrus" panose="03070502060502030205" pitchFamily="66" charset="0"/>
              </a:rPr>
              <a:t>This </a:t>
            </a:r>
            <a:r>
              <a:rPr lang="en-US" altLang="it-IT" sz="1500" dirty="0">
                <a:solidFill>
                  <a:schemeClr val="bg1"/>
                </a:solidFill>
                <a:latin typeface="Papyrus" panose="03070502060502030205" pitchFamily="66" charset="0"/>
              </a:rPr>
              <a:t>hawk mummy, covered only by a few layers of bandages that leave the head uncovered, appears intact.</a:t>
            </a:r>
            <a:endParaRPr lang="it-IT" altLang="it-IT" sz="15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419350" y="261883"/>
            <a:ext cx="758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chemeClr val="bg1"/>
                </a:solidFill>
              </a:rPr>
              <a:t>CT </a:t>
            </a:r>
            <a:r>
              <a:rPr lang="it-IT" sz="3600" dirty="0" err="1" smtClean="0">
                <a:solidFill>
                  <a:schemeClr val="bg1"/>
                </a:solidFill>
              </a:rPr>
              <a:t>analysis</a:t>
            </a:r>
            <a:r>
              <a:rPr lang="it-IT" sz="3600" dirty="0" smtClean="0">
                <a:solidFill>
                  <a:schemeClr val="bg1"/>
                </a:solidFill>
              </a:rPr>
              <a:t> of </a:t>
            </a:r>
            <a:r>
              <a:rPr lang="it-IT" sz="3600" dirty="0" err="1" smtClean="0">
                <a:solidFill>
                  <a:schemeClr val="bg1"/>
                </a:solidFill>
              </a:rPr>
              <a:t>animal</a:t>
            </a:r>
            <a:r>
              <a:rPr lang="it-IT" sz="3600" dirty="0" smtClean="0">
                <a:solidFill>
                  <a:schemeClr val="bg1"/>
                </a:solidFill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</a:rPr>
              <a:t>mummies</a:t>
            </a:r>
            <a:endParaRPr lang="it-IT" sz="3600" dirty="0">
              <a:solidFill>
                <a:schemeClr val="bg1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20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7" t="25986" r="8359" b="20901"/>
          <a:stretch/>
        </p:blipFill>
        <p:spPr bwMode="auto">
          <a:xfrm rot="16200000">
            <a:off x="3695" y="3021638"/>
            <a:ext cx="4831310" cy="1665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784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8" t="9972" r="16347"/>
          <a:stretch>
            <a:fillRect/>
          </a:stretch>
        </p:blipFill>
        <p:spPr bwMode="auto">
          <a:xfrm>
            <a:off x="2040044" y="1402967"/>
            <a:ext cx="4589356" cy="471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6158" t="9972" r="163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26"/>
          <a:stretch>
            <a:fillRect/>
          </a:stretch>
        </p:blipFill>
        <p:spPr bwMode="auto">
          <a:xfrm>
            <a:off x="7467604" y="1193837"/>
            <a:ext cx="2743196" cy="512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2672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2040044" y="292661"/>
            <a:ext cx="7879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CT </a:t>
            </a:r>
            <a:r>
              <a:rPr lang="it-IT" sz="3200" dirty="0" err="1" smtClean="0">
                <a:solidFill>
                  <a:schemeClr val="bg1"/>
                </a:solidFill>
              </a:rPr>
              <a:t>analysis</a:t>
            </a:r>
            <a:r>
              <a:rPr lang="it-IT" sz="3200" dirty="0" smtClean="0">
                <a:solidFill>
                  <a:schemeClr val="bg1"/>
                </a:solidFill>
              </a:rPr>
              <a:t> of </a:t>
            </a:r>
            <a:r>
              <a:rPr lang="it-IT" sz="3200" dirty="0" err="1" smtClean="0">
                <a:solidFill>
                  <a:schemeClr val="bg1"/>
                </a:solidFill>
              </a:rPr>
              <a:t>Egyptian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animal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mummies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47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062" y="1410658"/>
            <a:ext cx="3300413" cy="485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431" y="1383560"/>
            <a:ext cx="3212306" cy="489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2" t="13671" r="22885"/>
          <a:stretch/>
        </p:blipFill>
        <p:spPr bwMode="auto">
          <a:xfrm>
            <a:off x="1639549" y="1383560"/>
            <a:ext cx="3973116" cy="488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062" t="9972" r="228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2122098" y="261883"/>
            <a:ext cx="7879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CT </a:t>
            </a:r>
            <a:r>
              <a:rPr lang="it-IT" sz="3200" dirty="0" err="1" smtClean="0">
                <a:solidFill>
                  <a:schemeClr val="bg1"/>
                </a:solidFill>
              </a:rPr>
              <a:t>analysis</a:t>
            </a:r>
            <a:r>
              <a:rPr lang="it-IT" sz="3200" dirty="0" smtClean="0">
                <a:solidFill>
                  <a:schemeClr val="bg1"/>
                </a:solidFill>
              </a:rPr>
              <a:t> of </a:t>
            </a:r>
            <a:r>
              <a:rPr lang="it-IT" sz="3200" dirty="0" err="1" smtClean="0">
                <a:solidFill>
                  <a:schemeClr val="bg1"/>
                </a:solidFill>
              </a:rPr>
              <a:t>Egyptian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animal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mummies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65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tt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3574" y="1399715"/>
            <a:ext cx="3893910" cy="389391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354" y="1787319"/>
            <a:ext cx="2780372" cy="391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766836" y="5182056"/>
            <a:ext cx="1658187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t-IT" sz="1400" dirty="0">
                <a:solidFill>
                  <a:schemeClr val="bg1"/>
                </a:solidFill>
                <a:latin typeface="Tahoma" panose="020B0604030504040204" pitchFamily="34" charset="0"/>
              </a:rPr>
              <a:t>37 x 10 x 19.5 cm</a:t>
            </a:r>
          </a:p>
          <a:p>
            <a:endParaRPr lang="it-IT" sz="1350" dirty="0"/>
          </a:p>
        </p:txBody>
      </p:sp>
      <p:sp>
        <p:nvSpPr>
          <p:cNvPr id="8" name="Rettangolo 7"/>
          <p:cNvSpPr/>
          <p:nvPr/>
        </p:nvSpPr>
        <p:spPr>
          <a:xfrm>
            <a:off x="766836" y="5733667"/>
            <a:ext cx="9739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Cat-shaped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wooden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coffin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(</a:t>
            </a:r>
            <a:r>
              <a:rPr lang="it-IT" dirty="0" err="1">
                <a:solidFill>
                  <a:schemeClr val="bg1"/>
                </a:solidFill>
              </a:rPr>
              <a:t>Egyptian</a:t>
            </a:r>
            <a:r>
              <a:rPr lang="it-IT" dirty="0">
                <a:solidFill>
                  <a:schemeClr val="bg1"/>
                </a:solidFill>
              </a:rPr>
              <a:t> Collection of the </a:t>
            </a:r>
            <a:r>
              <a:rPr lang="it-IT" dirty="0" err="1">
                <a:solidFill>
                  <a:schemeClr val="bg1"/>
                </a:solidFill>
              </a:rPr>
              <a:t>Archaeological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Museum</a:t>
            </a:r>
            <a:r>
              <a:rPr lang="it-IT" dirty="0">
                <a:solidFill>
                  <a:schemeClr val="bg1"/>
                </a:solidFill>
              </a:rPr>
              <a:t> of Bologna).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122098" y="261883"/>
            <a:ext cx="7879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CT </a:t>
            </a:r>
            <a:r>
              <a:rPr lang="it-IT" sz="3200" dirty="0" err="1" smtClean="0">
                <a:solidFill>
                  <a:schemeClr val="bg1"/>
                </a:solidFill>
              </a:rPr>
              <a:t>analysis</a:t>
            </a:r>
            <a:r>
              <a:rPr lang="it-IT" sz="3200" dirty="0" smtClean="0">
                <a:solidFill>
                  <a:schemeClr val="bg1"/>
                </a:solidFill>
              </a:rPr>
              <a:t> of </a:t>
            </a:r>
            <a:r>
              <a:rPr lang="it-IT" sz="3200" dirty="0" err="1" smtClean="0">
                <a:solidFill>
                  <a:schemeClr val="bg1"/>
                </a:solidFill>
              </a:rPr>
              <a:t>Egyptian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animal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mummies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21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4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673700" y="321668"/>
            <a:ext cx="437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Lilibeo</a:t>
            </a:r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83307" y="1435919"/>
            <a:ext cx="6980908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PARTNERS:</a:t>
            </a:r>
          </a:p>
          <a:p>
            <a:endParaRPr lang="it-IT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Centro Fermi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Bologna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&amp; INFN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Tor Vergata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Scuola Normale Superiore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of Geneve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Trapani and Marsala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Pole for Cultural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Archaeological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Lilibeo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» (Marsala)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100" y="1471588"/>
            <a:ext cx="4788003" cy="319599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83307" y="4775311"/>
            <a:ext cx="10481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 </a:t>
            </a:r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it-IT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THE PROJECT:</a:t>
            </a:r>
            <a:endParaRPr lang="it-IT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600" dirty="0"/>
          </a:p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 study, through non-invasive methodologies, the characteristics of some finds preserved at the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Lilybaeum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Museum</a:t>
            </a:r>
            <a:r>
              <a:rPr lang="en-US" sz="2000" b="1" dirty="0"/>
              <a:t>. </a:t>
            </a:r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2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173163" y="2530475"/>
            <a:ext cx="2606675" cy="588963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dirty="0" smtClean="0">
                <a:latin typeface="Tahoma" panose="020B0604030504040204" pitchFamily="34" charset="0"/>
              </a:rPr>
              <a:t>I(x) </a:t>
            </a:r>
            <a:r>
              <a:rPr lang="it-IT" altLang="it-IT" dirty="0">
                <a:latin typeface="Tahoma" panose="020B0604030504040204" pitchFamily="34" charset="0"/>
              </a:rPr>
              <a:t>= I</a:t>
            </a:r>
            <a:r>
              <a:rPr lang="it-IT" altLang="it-IT" baseline="-25000" dirty="0">
                <a:latin typeface="Tahoma" panose="020B0604030504040204" pitchFamily="34" charset="0"/>
              </a:rPr>
              <a:t>0</a:t>
            </a:r>
            <a:r>
              <a:rPr lang="it-IT" altLang="it-IT" dirty="0">
                <a:latin typeface="Tahoma" panose="020B0604030504040204" pitchFamily="34" charset="0"/>
              </a:rPr>
              <a:t>e</a:t>
            </a:r>
            <a:r>
              <a:rPr lang="it-IT" altLang="it-IT" baseline="30000" dirty="0">
                <a:latin typeface="Tahoma" panose="020B0604030504040204" pitchFamily="34" charset="0"/>
              </a:rPr>
              <a:t>-</a:t>
            </a:r>
            <a:r>
              <a:rPr lang="it-IT" altLang="it-IT" baseline="30000" dirty="0">
                <a:latin typeface="Symbol" panose="05050102010706020507" pitchFamily="18" charset="2"/>
              </a:rPr>
              <a:t>m</a:t>
            </a:r>
            <a:r>
              <a:rPr lang="it-IT" altLang="it-IT" baseline="30000" dirty="0">
                <a:latin typeface="Tahoma" panose="020B0604030504040204" pitchFamily="34" charset="0"/>
              </a:rPr>
              <a:t>x</a:t>
            </a:r>
          </a:p>
        </p:txBody>
      </p:sp>
      <p:sp>
        <p:nvSpPr>
          <p:cNvPr id="4" name="Rectangle 38"/>
          <p:cNvSpPr txBox="1">
            <a:spLocks noChangeArrowheads="1"/>
          </p:cNvSpPr>
          <p:nvPr/>
        </p:nvSpPr>
        <p:spPr>
          <a:xfrm>
            <a:off x="1173163" y="371499"/>
            <a:ext cx="10290956" cy="1143000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3200" b="1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Attenuation</a:t>
            </a:r>
            <a:r>
              <a:rPr lang="it-IT" altLang="it-IT" sz="32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lang="it-IT" altLang="it-IT" sz="32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monochromatic</a:t>
            </a:r>
            <a:r>
              <a:rPr lang="it-IT" altLang="it-IT" sz="3200" b="1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altLang="it-IT" sz="32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X-</a:t>
            </a:r>
            <a:r>
              <a:rPr lang="it-IT" altLang="it-IT" sz="3200" b="1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ray</a:t>
            </a:r>
            <a:r>
              <a:rPr lang="it-IT" altLang="it-IT" sz="32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altLang="it-IT" sz="32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photons</a:t>
            </a:r>
            <a:endParaRPr lang="it-IT" altLang="it-IT" sz="32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Box 39"/>
          <p:cNvSpPr txBox="1">
            <a:spLocks noChangeArrowheads="1"/>
          </p:cNvSpPr>
          <p:nvPr/>
        </p:nvSpPr>
        <p:spPr bwMode="auto">
          <a:xfrm>
            <a:off x="995445" y="1283666"/>
            <a:ext cx="106463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dirty="0" err="1">
                <a:cs typeface="Arial" panose="020B0604020202020204" pitchFamily="34" charset="0"/>
              </a:rPr>
              <a:t>Beer-Lambert’s</a:t>
            </a:r>
            <a:r>
              <a:rPr lang="it-IT" altLang="it-IT" sz="2400" dirty="0">
                <a:cs typeface="Arial" panose="020B0604020202020204" pitchFamily="34" charset="0"/>
              </a:rPr>
              <a:t> law for </a:t>
            </a:r>
            <a:r>
              <a:rPr lang="it-IT" altLang="it-IT" sz="2400" dirty="0" err="1">
                <a:cs typeface="Arial" panose="020B0604020202020204" pitchFamily="34" charset="0"/>
              </a:rPr>
              <a:t>homogeneous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cs typeface="Arial" panose="020B0604020202020204" pitchFamily="34" charset="0"/>
              </a:rPr>
              <a:t>material</a:t>
            </a:r>
            <a:r>
              <a:rPr lang="it-IT" altLang="it-IT" sz="2400" dirty="0">
                <a:cs typeface="Arial" panose="020B0604020202020204" pitchFamily="34" charset="0"/>
              </a:rPr>
              <a:t> and </a:t>
            </a:r>
            <a:r>
              <a:rPr lang="it-IT" altLang="it-IT" sz="2400" dirty="0" err="1">
                <a:cs typeface="Arial" panose="020B0604020202020204" pitchFamily="34" charset="0"/>
              </a:rPr>
              <a:t>monochromatic</a:t>
            </a:r>
            <a:r>
              <a:rPr lang="it-IT" altLang="it-IT" sz="2400" dirty="0"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cs typeface="Arial" panose="020B0604020202020204" pitchFamily="34" charset="0"/>
              </a:rPr>
              <a:t>photons</a:t>
            </a:r>
            <a:r>
              <a:rPr lang="it-IT" altLang="it-IT" sz="2400" dirty="0"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 Box 40"/>
          <p:cNvSpPr txBox="1">
            <a:spLocks noChangeArrowheads="1"/>
          </p:cNvSpPr>
          <p:nvPr/>
        </p:nvSpPr>
        <p:spPr bwMode="auto">
          <a:xfrm>
            <a:off x="817728" y="4359903"/>
            <a:ext cx="1064639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buClrTx/>
              <a:buSzTx/>
              <a:buFontTx/>
              <a:buNone/>
            </a:pPr>
            <a:r>
              <a:rPr lang="it-IT" altLang="it-IT" sz="2000" dirty="0" err="1">
                <a:cs typeface="Arial" panose="020B0604020202020204" pitchFamily="34" charset="0"/>
              </a:rPr>
              <a:t>where</a:t>
            </a:r>
            <a:r>
              <a:rPr lang="it-IT" altLang="it-IT" sz="2000" dirty="0">
                <a:cs typeface="Arial" panose="020B0604020202020204" pitchFamily="34" charset="0"/>
              </a:rPr>
              <a:t>:</a:t>
            </a:r>
          </a:p>
          <a:p>
            <a:pPr marL="342900" indent="-342900" algn="just" eaLnBrk="1" hangingPunct="1">
              <a:spcBef>
                <a:spcPts val="600"/>
              </a:spcBef>
              <a:buClrTx/>
              <a:buFont typeface="Wingdings" panose="05000000000000000000" pitchFamily="2" charset="2"/>
              <a:buChar char="Ø"/>
            </a:pPr>
            <a:r>
              <a:rPr lang="it-IT" altLang="it-IT" sz="2000" dirty="0">
                <a:cs typeface="Arial" panose="020B0604020202020204" pitchFamily="34" charset="0"/>
              </a:rPr>
              <a:t> I </a:t>
            </a:r>
            <a:r>
              <a:rPr lang="it-IT" altLang="it-IT" sz="2000" dirty="0" err="1">
                <a:cs typeface="Arial" panose="020B0604020202020204" pitchFamily="34" charset="0"/>
              </a:rPr>
              <a:t>is</a:t>
            </a:r>
            <a:r>
              <a:rPr lang="it-IT" altLang="it-IT" sz="2000" dirty="0">
                <a:cs typeface="Arial" panose="020B0604020202020204" pitchFamily="34" charset="0"/>
              </a:rPr>
              <a:t> the </a:t>
            </a:r>
            <a:r>
              <a:rPr lang="it-IT" altLang="it-IT" sz="2000" dirty="0" err="1">
                <a:cs typeface="Arial" panose="020B0604020202020204" pitchFamily="34" charset="0"/>
              </a:rPr>
              <a:t>number</a:t>
            </a:r>
            <a:r>
              <a:rPr lang="it-IT" altLang="it-IT" sz="2000" dirty="0">
                <a:cs typeface="Arial" panose="020B0604020202020204" pitchFamily="34" charset="0"/>
              </a:rPr>
              <a:t> of </a:t>
            </a:r>
            <a:r>
              <a:rPr lang="it-IT" altLang="it-IT" sz="2000" dirty="0" err="1">
                <a:cs typeface="Arial" panose="020B0604020202020204" pitchFamily="34" charset="0"/>
              </a:rPr>
              <a:t>photons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reaching</a:t>
            </a:r>
            <a:r>
              <a:rPr lang="it-IT" altLang="it-IT" sz="2000" dirty="0">
                <a:cs typeface="Arial" panose="020B0604020202020204" pitchFamily="34" charset="0"/>
              </a:rPr>
              <a:t> the detector </a:t>
            </a:r>
            <a:r>
              <a:rPr lang="it-IT" altLang="it-IT" sz="2000" dirty="0" smtClean="0">
                <a:cs typeface="Arial" panose="020B0604020202020204" pitchFamily="34" charset="0"/>
              </a:rPr>
              <a:t>in </a:t>
            </a:r>
            <a:r>
              <a:rPr lang="it-IT" altLang="it-IT" sz="2000" dirty="0" err="1">
                <a:cs typeface="Arial" panose="020B0604020202020204" pitchFamily="34" charset="0"/>
              </a:rPr>
              <a:t>presence</a:t>
            </a:r>
            <a:r>
              <a:rPr lang="it-IT" altLang="it-IT" sz="2000" dirty="0">
                <a:cs typeface="Arial" panose="020B0604020202020204" pitchFamily="34" charset="0"/>
              </a:rPr>
              <a:t> of the test </a:t>
            </a:r>
            <a:r>
              <a:rPr lang="it-IT" altLang="it-IT" sz="2000" dirty="0" err="1">
                <a:cs typeface="Arial" panose="020B0604020202020204" pitchFamily="34" charset="0"/>
              </a:rPr>
              <a:t>material</a:t>
            </a:r>
            <a:endParaRPr lang="it-IT" altLang="it-IT" sz="2000" dirty="0">
              <a:cs typeface="Arial" panose="020B0604020202020204" pitchFamily="34" charset="0"/>
            </a:endParaRPr>
          </a:p>
          <a:p>
            <a:pPr marL="342900" indent="-342900" algn="just" eaLnBrk="1" hangingPunct="1">
              <a:spcBef>
                <a:spcPts val="600"/>
              </a:spcBef>
              <a:buClrTx/>
              <a:buFont typeface="Wingdings" panose="05000000000000000000" pitchFamily="2" charset="2"/>
              <a:buChar char="Ø"/>
            </a:pPr>
            <a:r>
              <a:rPr lang="it-IT" altLang="it-IT" sz="2000" dirty="0">
                <a:cs typeface="Arial" panose="020B0604020202020204" pitchFamily="34" charset="0"/>
              </a:rPr>
              <a:t> I</a:t>
            </a:r>
            <a:r>
              <a:rPr lang="it-IT" altLang="it-IT" sz="2000" baseline="-25000" dirty="0">
                <a:cs typeface="Arial" panose="020B0604020202020204" pitchFamily="34" charset="0"/>
              </a:rPr>
              <a:t>0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is</a:t>
            </a:r>
            <a:r>
              <a:rPr lang="it-IT" altLang="it-IT" sz="2000" dirty="0">
                <a:cs typeface="Arial" panose="020B0604020202020204" pitchFamily="34" charset="0"/>
              </a:rPr>
              <a:t> the </a:t>
            </a:r>
            <a:r>
              <a:rPr lang="it-IT" altLang="it-IT" sz="2000" dirty="0" err="1">
                <a:cs typeface="Arial" panose="020B0604020202020204" pitchFamily="34" charset="0"/>
              </a:rPr>
              <a:t>number</a:t>
            </a:r>
            <a:r>
              <a:rPr lang="it-IT" altLang="it-IT" sz="2000" dirty="0">
                <a:cs typeface="Arial" panose="020B0604020202020204" pitchFamily="34" charset="0"/>
              </a:rPr>
              <a:t> of </a:t>
            </a:r>
            <a:r>
              <a:rPr lang="it-IT" altLang="it-IT" sz="2000" dirty="0" err="1">
                <a:cs typeface="Arial" panose="020B0604020202020204" pitchFamily="34" charset="0"/>
              </a:rPr>
              <a:t>photons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that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would</a:t>
            </a:r>
            <a:r>
              <a:rPr lang="it-IT" altLang="it-IT" sz="2000" dirty="0">
                <a:cs typeface="Arial" panose="020B0604020202020204" pitchFamily="34" charset="0"/>
              </a:rPr>
              <a:t> be </a:t>
            </a:r>
            <a:r>
              <a:rPr lang="it-IT" altLang="it-IT" sz="2000" dirty="0" err="1">
                <a:cs typeface="Arial" panose="020B0604020202020204" pitchFamily="34" charset="0"/>
              </a:rPr>
              <a:t>detected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without</a:t>
            </a:r>
            <a:r>
              <a:rPr lang="it-IT" altLang="it-IT" sz="2000" dirty="0">
                <a:cs typeface="Arial" panose="020B0604020202020204" pitchFamily="34" charset="0"/>
              </a:rPr>
              <a:t> the test </a:t>
            </a:r>
            <a:r>
              <a:rPr lang="it-IT" altLang="it-IT" sz="2000" dirty="0" err="1">
                <a:cs typeface="Arial" panose="020B0604020202020204" pitchFamily="34" charset="0"/>
              </a:rPr>
              <a:t>material</a:t>
            </a:r>
            <a:endParaRPr lang="it-IT" altLang="it-IT" sz="2000" dirty="0">
              <a:cs typeface="Arial" panose="020B0604020202020204" pitchFamily="34" charset="0"/>
            </a:endParaRPr>
          </a:p>
          <a:p>
            <a:pPr marL="285750" indent="-285750" algn="just" eaLnBrk="1" hangingPunct="1">
              <a:spcBef>
                <a:spcPts val="600"/>
              </a:spcBef>
              <a:buClrTx/>
              <a:buFont typeface="Wingdings" panose="05000000000000000000" pitchFamily="2" charset="2"/>
              <a:buChar char="Ø"/>
            </a:pPr>
            <a:r>
              <a:rPr lang="it-IT" altLang="it-IT" sz="1800" dirty="0">
                <a:latin typeface="Comic Sans MS" panose="030F0702030302020204" pitchFamily="66" charset="0"/>
              </a:rPr>
              <a:t> </a:t>
            </a:r>
            <a:r>
              <a:rPr lang="it-IT" altLang="it-IT" sz="2000" dirty="0">
                <a:latin typeface="Symbol" panose="05050102010706020507" pitchFamily="18" charset="2"/>
              </a:rPr>
              <a:t>m</a:t>
            </a:r>
            <a:r>
              <a:rPr lang="it-IT" altLang="it-IT" sz="1800" dirty="0">
                <a:latin typeface="Comic Sans MS" panose="030F0702030302020204" pitchFamily="66" charset="0"/>
              </a:rPr>
              <a:t> </a:t>
            </a:r>
            <a:r>
              <a:rPr lang="it-IT" altLang="it-IT" sz="2000" dirty="0" err="1" smtClean="0">
                <a:cs typeface="Arial" panose="020B0604020202020204" pitchFamily="34" charset="0"/>
              </a:rPr>
              <a:t>is</a:t>
            </a:r>
            <a:r>
              <a:rPr lang="it-IT" altLang="it-IT" sz="2000" dirty="0" smtClean="0">
                <a:cs typeface="Arial" panose="020B0604020202020204" pitchFamily="34" charset="0"/>
              </a:rPr>
              <a:t> </a:t>
            </a:r>
            <a:r>
              <a:rPr lang="it-IT" altLang="it-IT" sz="2000" dirty="0">
                <a:cs typeface="Arial" panose="020B0604020202020204" pitchFamily="34" charset="0"/>
              </a:rPr>
              <a:t>the </a:t>
            </a:r>
            <a:r>
              <a:rPr lang="it-IT" altLang="it-IT" sz="2000" dirty="0">
                <a:solidFill>
                  <a:srgbClr val="FF0000"/>
                </a:solidFill>
                <a:cs typeface="Arial" panose="020B0604020202020204" pitchFamily="34" charset="0"/>
              </a:rPr>
              <a:t>linear </a:t>
            </a:r>
            <a:r>
              <a:rPr lang="it-IT" altLang="it-IT" sz="2000" dirty="0" err="1">
                <a:solidFill>
                  <a:srgbClr val="FF0000"/>
                </a:solidFill>
                <a:cs typeface="Arial" panose="020B0604020202020204" pitchFamily="34" charset="0"/>
              </a:rPr>
              <a:t>attenuation</a:t>
            </a:r>
            <a:r>
              <a:rPr lang="it-IT" altLang="it-IT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solidFill>
                  <a:srgbClr val="FF0000"/>
                </a:solidFill>
                <a:cs typeface="Arial" panose="020B0604020202020204" pitchFamily="34" charset="0"/>
              </a:rPr>
              <a:t>coefficient</a:t>
            </a:r>
            <a:r>
              <a:rPr lang="it-IT" altLang="it-IT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it-IT" altLang="it-IT" sz="2000" dirty="0">
                <a:cs typeface="Arial" panose="020B0604020202020204" pitchFamily="34" charset="0"/>
              </a:rPr>
              <a:t>for a </a:t>
            </a:r>
            <a:r>
              <a:rPr lang="it-IT" altLang="it-IT" sz="2000" dirty="0" err="1">
                <a:cs typeface="Arial" panose="020B0604020202020204" pitchFamily="34" charset="0"/>
              </a:rPr>
              <a:t>homogeneous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material</a:t>
            </a:r>
            <a:endParaRPr lang="it-IT" altLang="it-IT" sz="2000" dirty="0">
              <a:cs typeface="Arial" panose="020B0604020202020204" pitchFamily="34" charset="0"/>
            </a:endParaRPr>
          </a:p>
          <a:p>
            <a:pPr marL="342900" indent="-342900" algn="just" eaLnBrk="1" hangingPunct="1">
              <a:spcBef>
                <a:spcPts val="600"/>
              </a:spcBef>
              <a:buClrTx/>
              <a:buFont typeface="Wingdings" panose="05000000000000000000" pitchFamily="2" charset="2"/>
              <a:buChar char="Ø"/>
            </a:pPr>
            <a:r>
              <a:rPr lang="it-IT" altLang="it-IT" sz="2000" dirty="0">
                <a:cs typeface="Arial" panose="020B0604020202020204" pitchFamily="34" charset="0"/>
              </a:rPr>
              <a:t> x </a:t>
            </a:r>
            <a:r>
              <a:rPr lang="it-IT" altLang="it-IT" sz="2000" dirty="0" err="1">
                <a:cs typeface="Arial" panose="020B0604020202020204" pitchFamily="34" charset="0"/>
              </a:rPr>
              <a:t>is</a:t>
            </a:r>
            <a:r>
              <a:rPr lang="it-IT" altLang="it-IT" sz="2000" dirty="0">
                <a:cs typeface="Arial" panose="020B0604020202020204" pitchFamily="34" charset="0"/>
              </a:rPr>
              <a:t> the </a:t>
            </a:r>
            <a:r>
              <a:rPr lang="it-IT" altLang="it-IT" sz="2000" dirty="0" err="1">
                <a:cs typeface="Arial" panose="020B0604020202020204" pitchFamily="34" charset="0"/>
              </a:rPr>
              <a:t>thickness</a:t>
            </a:r>
            <a:r>
              <a:rPr lang="it-IT" altLang="it-IT" sz="2000" dirty="0">
                <a:cs typeface="Arial" panose="020B0604020202020204" pitchFamily="34" charset="0"/>
              </a:rPr>
              <a:t> of the test </a:t>
            </a:r>
            <a:r>
              <a:rPr lang="it-IT" altLang="it-IT" sz="2000" dirty="0" err="1">
                <a:cs typeface="Arial" panose="020B0604020202020204" pitchFamily="34" charset="0"/>
              </a:rPr>
              <a:t>material</a:t>
            </a:r>
            <a:r>
              <a:rPr lang="it-IT" altLang="it-IT" sz="20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5"/>
          <a:stretch/>
        </p:blipFill>
        <p:spPr bwMode="auto">
          <a:xfrm>
            <a:off x="4558896" y="1879226"/>
            <a:ext cx="5875755" cy="280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03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948151" y="345471"/>
            <a:ext cx="437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Lilibeo</a:t>
            </a:r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2662" y="1438786"/>
            <a:ext cx="9237645" cy="3676617"/>
          </a:xfrm>
          <a:prstGeom prst="rect">
            <a:avLst/>
          </a:prstGeom>
          <a:effectLst>
            <a:outerShdw blurRad="50800" dist="50800" dir="2340000" algn="ctr" rotWithShape="0">
              <a:schemeClr val="tx1"/>
            </a:outerShdw>
          </a:effectLst>
        </p:spPr>
      </p:pic>
      <p:sp>
        <p:nvSpPr>
          <p:cNvPr id="6" name="Oval 2"/>
          <p:cNvSpPr/>
          <p:nvPr/>
        </p:nvSpPr>
        <p:spPr>
          <a:xfrm>
            <a:off x="6845510" y="3369241"/>
            <a:ext cx="2957396" cy="1746162"/>
          </a:xfrm>
          <a:prstGeom prst="ellipse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50800" dir="2340000" algn="ctr" rotWithShape="0">
              <a:srgbClr val="00206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718255" y="5224157"/>
            <a:ext cx="2935732" cy="8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buNone/>
            </a:pPr>
            <a:r>
              <a:rPr lang="en-US" sz="3600" b="1" i="1" dirty="0">
                <a:solidFill>
                  <a:srgbClr val="00B0F0"/>
                </a:solidFill>
                <a:effectLst>
                  <a:outerShdw blurRad="50800" dist="50800" dir="2340000" sx="101000" sy="101000" algn="ctr" rotWithShape="0">
                    <a:srgbClr val="002060"/>
                  </a:outerShdw>
                </a:effectLst>
                <a:latin typeface="Papyrus" charset="0"/>
                <a:ea typeface="Papyrus" charset="0"/>
                <a:cs typeface="Papyrus" charset="0"/>
              </a:rPr>
              <a:t>Punic Ship</a:t>
            </a:r>
          </a:p>
        </p:txBody>
      </p:sp>
      <p:sp>
        <p:nvSpPr>
          <p:cNvPr id="8" name="Oval 10"/>
          <p:cNvSpPr/>
          <p:nvPr/>
        </p:nvSpPr>
        <p:spPr>
          <a:xfrm>
            <a:off x="8852647" y="2049184"/>
            <a:ext cx="1908999" cy="1840745"/>
          </a:xfrm>
          <a:prstGeom prst="ellipse">
            <a:avLst/>
          </a:prstGeom>
          <a:noFill/>
          <a:ln w="38100">
            <a:solidFill>
              <a:srgbClr val="92D050"/>
            </a:solidFill>
          </a:ln>
          <a:effectLst>
            <a:outerShdw blurRad="50800" dist="50800" dir="2340000" algn="ctr" rotWithShape="0">
              <a:srgbClr val="0C461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500804" y="2154633"/>
            <a:ext cx="3351843" cy="8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buNone/>
            </a:pPr>
            <a:r>
              <a:rPr lang="en-US" sz="3600" b="1" i="1" dirty="0" smtClean="0">
                <a:solidFill>
                  <a:srgbClr val="92D050"/>
                </a:solidFill>
                <a:effectLst>
                  <a:outerShdw blurRad="50800" dist="76200" dir="2340000" algn="ctr" rotWithShape="0">
                    <a:srgbClr val="0C4619"/>
                  </a:outerShdw>
                </a:effectLst>
                <a:latin typeface="Papyrus" charset="0"/>
                <a:ea typeface="Papyrus" charset="0"/>
                <a:cs typeface="Papyrus" charset="0"/>
              </a:rPr>
              <a:t>Roman </a:t>
            </a:r>
            <a:r>
              <a:rPr lang="en-US" sz="3600" b="1" i="1" dirty="0">
                <a:solidFill>
                  <a:srgbClr val="92D050"/>
                </a:solidFill>
                <a:effectLst>
                  <a:outerShdw blurRad="50800" dist="76200" dir="2340000" algn="ctr" rotWithShape="0">
                    <a:srgbClr val="0C4619"/>
                  </a:outerShdw>
                </a:effectLst>
                <a:latin typeface="Papyrus" charset="0"/>
                <a:ea typeface="Papyrus" charset="0"/>
                <a:cs typeface="Papyrus" charset="0"/>
              </a:rPr>
              <a:t>Ship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847000" y="5167954"/>
            <a:ext cx="5236762" cy="8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buNone/>
            </a:pPr>
            <a:r>
              <a:rPr lang="en-US" sz="3600" b="1" i="1" dirty="0" smtClean="0">
                <a:solidFill>
                  <a:srgbClr val="350201"/>
                </a:solidFill>
                <a:effectLst>
                  <a:outerShdw blurRad="50800" dist="50800" dir="2340000" algn="ctr" rotWithShape="0">
                    <a:schemeClr val="accent4"/>
                  </a:outerShdw>
                </a:effectLst>
                <a:latin typeface="Papyrus" charset="0"/>
                <a:ea typeface="Papyrus" charset="0"/>
                <a:cs typeface="Papyrus" charset="0"/>
              </a:rPr>
              <a:t>Urban and Funerary wing</a:t>
            </a:r>
            <a:endParaRPr lang="en-US" sz="3600" b="1" i="1" dirty="0">
              <a:solidFill>
                <a:srgbClr val="350201"/>
              </a:solidFill>
              <a:effectLst>
                <a:outerShdw blurRad="50800" dist="50800" dir="2340000" algn="ctr" rotWithShape="0">
                  <a:schemeClr val="accent4"/>
                </a:outerShdw>
              </a:effectLst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11" name="Oval 12"/>
          <p:cNvSpPr/>
          <p:nvPr/>
        </p:nvSpPr>
        <p:spPr>
          <a:xfrm>
            <a:off x="1457809" y="3302785"/>
            <a:ext cx="4015145" cy="1746162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9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433011" y="1474608"/>
            <a:ext cx="5502442" cy="1044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3726281" y="251023"/>
            <a:ext cx="4915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CT </a:t>
            </a:r>
            <a:r>
              <a:rPr lang="it-IT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on-site</a:t>
            </a:r>
            <a:endParaRPr lang="it-IT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158891" y="1273575"/>
            <a:ext cx="4256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BABY-BOTTLES AND RATTLES</a:t>
            </a:r>
            <a:endParaRPr lang="it-IT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7" y="1870529"/>
            <a:ext cx="3003326" cy="188523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06"/>
          <a:stretch/>
        </p:blipFill>
        <p:spPr>
          <a:xfrm>
            <a:off x="3448569" y="1915678"/>
            <a:ext cx="3161542" cy="1868573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9" t="19844" r="1219" b="5220"/>
          <a:stretch/>
        </p:blipFill>
        <p:spPr>
          <a:xfrm>
            <a:off x="268014" y="3936245"/>
            <a:ext cx="2497075" cy="2192202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170" y="3972406"/>
            <a:ext cx="3432018" cy="2192202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29" name="CasellaDiTesto 28"/>
          <p:cNvSpPr txBox="1"/>
          <p:nvPr/>
        </p:nvSpPr>
        <p:spPr>
          <a:xfrm>
            <a:off x="8935453" y="1337881"/>
            <a:ext cx="2837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PLASTIC VASES</a:t>
            </a:r>
            <a:endParaRPr lang="it-IT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t="8602" r="8934" b="15832"/>
          <a:stretch/>
        </p:blipFill>
        <p:spPr>
          <a:xfrm>
            <a:off x="8705583" y="1830324"/>
            <a:ext cx="3375133" cy="1776041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7" t="9718" r="15675" b="18062"/>
          <a:stretch/>
        </p:blipFill>
        <p:spPr>
          <a:xfrm>
            <a:off x="9275756" y="3962081"/>
            <a:ext cx="2716501" cy="2045273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r="16771" b="7187"/>
          <a:stretch/>
        </p:blipFill>
        <p:spPr>
          <a:xfrm>
            <a:off x="6635269" y="4037463"/>
            <a:ext cx="2421406" cy="2025037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2" name="CasellaDiTesto 1"/>
          <p:cNvSpPr txBox="1"/>
          <p:nvPr/>
        </p:nvSpPr>
        <p:spPr>
          <a:xfrm>
            <a:off x="6743297" y="1915678"/>
            <a:ext cx="196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century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B.C.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3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414705" y="357840"/>
            <a:ext cx="4915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CT </a:t>
            </a:r>
            <a:r>
              <a:rPr lang="it-IT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on-site</a:t>
            </a:r>
            <a:endParaRPr lang="it-IT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6" t="6093" r="39498" b="33957"/>
          <a:stretch/>
        </p:blipFill>
        <p:spPr>
          <a:xfrm>
            <a:off x="391526" y="1542961"/>
            <a:ext cx="2869325" cy="3389587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5" t="14285" r="5748" b="20280"/>
          <a:stretch/>
        </p:blipFill>
        <p:spPr>
          <a:xfrm rot="5400000">
            <a:off x="6897084" y="2788878"/>
            <a:ext cx="4698125" cy="2065109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12505" r="41223" b="23229"/>
          <a:stretch/>
        </p:blipFill>
        <p:spPr>
          <a:xfrm>
            <a:off x="3891298" y="1500989"/>
            <a:ext cx="2090402" cy="4677514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8" name="CasellaDiTesto 7"/>
          <p:cNvSpPr txBox="1"/>
          <p:nvPr/>
        </p:nvSpPr>
        <p:spPr>
          <a:xfrm>
            <a:off x="612999" y="5014436"/>
            <a:ext cx="2362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Black-</a:t>
            </a:r>
            <a:r>
              <a:rPr lang="it-IT" dirty="0" err="1" smtClean="0"/>
              <a:t>glass</a:t>
            </a:r>
            <a:r>
              <a:rPr lang="it-IT" dirty="0" smtClean="0"/>
              <a:t> </a:t>
            </a:r>
            <a:r>
              <a:rPr lang="it-IT" dirty="0" err="1" smtClean="0"/>
              <a:t>aryballos</a:t>
            </a:r>
            <a:r>
              <a:rPr lang="it-IT" dirty="0" smtClean="0"/>
              <a:t> </a:t>
            </a:r>
            <a:r>
              <a:rPr lang="it-IT" dirty="0"/>
              <a:t>(</a:t>
            </a:r>
            <a:r>
              <a:rPr lang="it-IT" dirty="0" smtClean="0"/>
              <a:t>30×23×41 mm), late 4</a:t>
            </a:r>
            <a:r>
              <a:rPr lang="it-IT" baseline="30000" dirty="0" smtClean="0"/>
              <a:t>th</a:t>
            </a:r>
            <a:r>
              <a:rPr lang="it-IT" dirty="0" smtClean="0"/>
              <a:t> – 3</a:t>
            </a:r>
            <a:r>
              <a:rPr lang="it-IT" baseline="30000" dirty="0" smtClean="0"/>
              <a:t>rd </a:t>
            </a:r>
            <a:r>
              <a:rPr lang="it-IT" dirty="0" err="1" smtClean="0"/>
              <a:t>century</a:t>
            </a:r>
            <a:r>
              <a:rPr lang="it-IT" dirty="0" smtClean="0"/>
              <a:t> B.C.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139340" y="1473164"/>
            <a:ext cx="19166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Polychrome</a:t>
            </a:r>
            <a:r>
              <a:rPr lang="it-IT" dirty="0" smtClean="0"/>
              <a:t> </a:t>
            </a:r>
            <a:r>
              <a:rPr lang="it-IT" dirty="0" err="1" smtClean="0"/>
              <a:t>glass</a:t>
            </a:r>
            <a:r>
              <a:rPr lang="it-IT" dirty="0" smtClean="0"/>
              <a:t> </a:t>
            </a:r>
            <a:r>
              <a:rPr lang="it-IT" dirty="0" err="1" smtClean="0"/>
              <a:t>alabastron</a:t>
            </a:r>
            <a:r>
              <a:rPr lang="it-IT" dirty="0"/>
              <a:t> (</a:t>
            </a:r>
            <a:r>
              <a:rPr lang="it-IT" dirty="0" smtClean="0"/>
              <a:t>23×24×87 mm), </a:t>
            </a:r>
            <a:r>
              <a:rPr lang="it-IT" dirty="0"/>
              <a:t>late 4</a:t>
            </a:r>
            <a:r>
              <a:rPr lang="it-IT" baseline="30000" dirty="0"/>
              <a:t>th</a:t>
            </a:r>
            <a:r>
              <a:rPr lang="it-IT" dirty="0"/>
              <a:t> – 3</a:t>
            </a:r>
            <a:r>
              <a:rPr lang="it-IT" baseline="30000" dirty="0"/>
              <a:t>rd </a:t>
            </a:r>
            <a:r>
              <a:rPr lang="it-IT" dirty="0" err="1"/>
              <a:t>century</a:t>
            </a:r>
            <a:r>
              <a:rPr lang="it-IT" dirty="0"/>
              <a:t> B.C.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0436340" y="1472370"/>
            <a:ext cx="1755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Blown</a:t>
            </a:r>
            <a:r>
              <a:rPr lang="it-IT" dirty="0" smtClean="0"/>
              <a:t> </a:t>
            </a:r>
            <a:r>
              <a:rPr lang="it-IT" dirty="0" err="1" smtClean="0"/>
              <a:t>glass</a:t>
            </a:r>
            <a:r>
              <a:rPr lang="it-IT" dirty="0" smtClean="0"/>
              <a:t> </a:t>
            </a:r>
            <a:r>
              <a:rPr lang="it-IT" dirty="0" err="1" smtClean="0"/>
              <a:t>balsamarium</a:t>
            </a:r>
            <a:r>
              <a:rPr lang="it-IT" dirty="0" smtClean="0"/>
              <a:t> (</a:t>
            </a:r>
            <a:r>
              <a:rPr lang="it-IT" dirty="0" err="1" smtClean="0"/>
              <a:t>height</a:t>
            </a:r>
            <a:r>
              <a:rPr lang="it-IT" dirty="0" smtClean="0"/>
              <a:t>: 90mm),  1</a:t>
            </a:r>
            <a:r>
              <a:rPr lang="it-IT" baseline="30000" dirty="0" smtClean="0"/>
              <a:t>st</a:t>
            </a:r>
            <a:r>
              <a:rPr lang="it-IT" dirty="0" smtClean="0"/>
              <a:t> </a:t>
            </a:r>
            <a:r>
              <a:rPr lang="it-IT" dirty="0" err="1" smtClean="0"/>
              <a:t>century</a:t>
            </a:r>
            <a:r>
              <a:rPr lang="it-IT" dirty="0" smtClean="0"/>
              <a:t> A.D.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132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r="16771" b="7187"/>
          <a:stretch/>
        </p:blipFill>
        <p:spPr>
          <a:xfrm>
            <a:off x="484338" y="1535384"/>
            <a:ext cx="2395049" cy="200299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414705" y="357840"/>
            <a:ext cx="4915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 </a:t>
            </a:r>
            <a:r>
              <a:rPr lang="it-IT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it-IT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on-site</a:t>
            </a:r>
            <a:endParaRPr lang="it-IT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04" y="1419653"/>
            <a:ext cx="4796502" cy="479650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28046" r="15671" b="4138"/>
          <a:stretch/>
        </p:blipFill>
        <p:spPr>
          <a:xfrm>
            <a:off x="286542" y="3817904"/>
            <a:ext cx="3036401" cy="2448488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4" t="27875" r="16965" b="43519"/>
          <a:stretch/>
        </p:blipFill>
        <p:spPr>
          <a:xfrm>
            <a:off x="8693028" y="1609379"/>
            <a:ext cx="3324984" cy="213453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3" t="60993" r="21726" b="17163"/>
          <a:stretch/>
        </p:blipFill>
        <p:spPr>
          <a:xfrm>
            <a:off x="8495491" y="4256120"/>
            <a:ext cx="3540869" cy="1498059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12" name="Ovale 11"/>
          <p:cNvSpPr/>
          <p:nvPr/>
        </p:nvSpPr>
        <p:spPr>
          <a:xfrm rot="20684469">
            <a:off x="6472532" y="2848303"/>
            <a:ext cx="1738540" cy="11412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5483728" y="4916474"/>
            <a:ext cx="1325634" cy="114126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 rot="20684469">
            <a:off x="4554070" y="1844279"/>
            <a:ext cx="2467319" cy="2191651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00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414705" y="229503"/>
            <a:ext cx="4915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 </a:t>
            </a:r>
            <a:r>
              <a:rPr lang="it-IT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it-IT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on-site</a:t>
            </a:r>
            <a:endParaRPr lang="it-IT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3" t="13034" r="26306" b="15736"/>
          <a:stretch/>
        </p:blipFill>
        <p:spPr>
          <a:xfrm>
            <a:off x="254570" y="1498059"/>
            <a:ext cx="2052239" cy="179246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8" r="1404" b="54490"/>
          <a:stretch/>
        </p:blipFill>
        <p:spPr>
          <a:xfrm>
            <a:off x="8696528" y="1271336"/>
            <a:ext cx="3495472" cy="201918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0" t="29345" r="38170" b="23888"/>
          <a:stretch/>
        </p:blipFill>
        <p:spPr>
          <a:xfrm>
            <a:off x="7885970" y="3542620"/>
            <a:ext cx="2191885" cy="22146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32545" r="38298" b="25128"/>
          <a:stretch/>
        </p:blipFill>
        <p:spPr>
          <a:xfrm>
            <a:off x="10019489" y="3661032"/>
            <a:ext cx="2055405" cy="217899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8482519" y="5757267"/>
            <a:ext cx="2821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Axial</a:t>
            </a:r>
            <a:r>
              <a:rPr lang="it-IT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endParaRPr lang="it-IT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4" t="17465" r="18885" b="32900"/>
          <a:stretch/>
        </p:blipFill>
        <p:spPr>
          <a:xfrm>
            <a:off x="2649352" y="2134638"/>
            <a:ext cx="5374604" cy="313921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1" t="10496" r="23808" b="22837"/>
          <a:stretch/>
        </p:blipFill>
        <p:spPr>
          <a:xfrm>
            <a:off x="2350203" y="1556190"/>
            <a:ext cx="5535767" cy="466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1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148591" y="199766"/>
            <a:ext cx="4915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 </a:t>
            </a:r>
            <a:r>
              <a:rPr lang="it-IT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it-IT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on-site</a:t>
            </a:r>
            <a:endParaRPr lang="it-IT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3" t="8561" r="34624" b="16081"/>
          <a:stretch/>
        </p:blipFill>
        <p:spPr>
          <a:xfrm>
            <a:off x="230264" y="1494089"/>
            <a:ext cx="2334638" cy="235615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 t="-1" r="19449" b="8325"/>
          <a:stretch/>
        </p:blipFill>
        <p:spPr>
          <a:xfrm>
            <a:off x="2729112" y="1268330"/>
            <a:ext cx="4409620" cy="4813904"/>
          </a:xfrm>
          <a:prstGeom prst="rect">
            <a:avLst/>
          </a:prstGeom>
        </p:spPr>
      </p:pic>
      <p:pic>
        <p:nvPicPr>
          <p:cNvPr id="6" name="tomo10 8bit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2040" y="1431751"/>
            <a:ext cx="4789960" cy="483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1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mo23_Rotat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8113" y="1359289"/>
            <a:ext cx="6737586" cy="4912468"/>
          </a:xfrm>
          <a:prstGeom prst="rect">
            <a:avLst/>
          </a:prstGeom>
        </p:spPr>
      </p:pic>
      <p:pic>
        <p:nvPicPr>
          <p:cNvPr id="5" name="Tomo23_GoingInsid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0930" y="1374386"/>
            <a:ext cx="5251070" cy="489737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12505" r="41223" b="23229"/>
          <a:stretch/>
        </p:blipFill>
        <p:spPr>
          <a:xfrm>
            <a:off x="718533" y="1745427"/>
            <a:ext cx="1584912" cy="354642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931174" y="209304"/>
            <a:ext cx="3916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 </a:t>
            </a:r>
            <a:r>
              <a:rPr lang="it-IT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on-site</a:t>
            </a:r>
            <a:endParaRPr lang="it-IT" sz="32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320098" y="5427859"/>
            <a:ext cx="27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bg1"/>
                </a:solidFill>
              </a:rPr>
              <a:t>Polychrome</a:t>
            </a:r>
            <a:r>
              <a:rPr lang="it-IT" sz="2000" b="1" dirty="0">
                <a:solidFill>
                  <a:schemeClr val="bg1"/>
                </a:solidFill>
              </a:rPr>
              <a:t> </a:t>
            </a:r>
            <a:r>
              <a:rPr lang="it-IT" sz="2000" b="1" dirty="0" err="1">
                <a:solidFill>
                  <a:schemeClr val="bg1"/>
                </a:solidFill>
              </a:rPr>
              <a:t>glass</a:t>
            </a:r>
            <a:r>
              <a:rPr lang="it-IT" sz="2000" b="1" dirty="0">
                <a:solidFill>
                  <a:schemeClr val="bg1"/>
                </a:solidFill>
              </a:rPr>
              <a:t> </a:t>
            </a:r>
            <a:r>
              <a:rPr lang="it-IT" sz="2000" b="1" dirty="0" err="1" smtClean="0">
                <a:solidFill>
                  <a:schemeClr val="bg1"/>
                </a:solidFill>
              </a:rPr>
              <a:t>alabastron</a:t>
            </a:r>
            <a:endParaRPr lang="it-I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39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487868" y="77080"/>
            <a:ext cx="9144000" cy="1015937"/>
          </a:xfrm>
        </p:spPr>
        <p:txBody>
          <a:bodyPr/>
          <a:lstStyle/>
          <a:p>
            <a:r>
              <a:rPr lang="it-IT" sz="4800" dirty="0" err="1" smtClean="0"/>
              <a:t>Examples</a:t>
            </a:r>
            <a:r>
              <a:rPr lang="it-IT" sz="4800" dirty="0" smtClean="0"/>
              <a:t> of case-</a:t>
            </a:r>
            <a:r>
              <a:rPr lang="it-IT" sz="4800" dirty="0" err="1" smtClean="0"/>
              <a:t>studies</a:t>
            </a:r>
            <a:endParaRPr lang="it-IT" sz="48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153634" y="2767316"/>
            <a:ext cx="781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C00000"/>
                </a:solidFill>
              </a:rPr>
              <a:t>CT </a:t>
            </a:r>
            <a:r>
              <a:rPr lang="it-IT" sz="4000" b="1" dirty="0" err="1" smtClean="0">
                <a:solidFill>
                  <a:srgbClr val="C00000"/>
                </a:solidFill>
              </a:rPr>
              <a:t>analysis</a:t>
            </a:r>
            <a:r>
              <a:rPr lang="it-IT" sz="4000" b="1" dirty="0" smtClean="0">
                <a:solidFill>
                  <a:srgbClr val="C00000"/>
                </a:solidFill>
              </a:rPr>
              <a:t> of large </a:t>
            </a:r>
            <a:r>
              <a:rPr lang="it-IT" sz="4000" b="1" dirty="0" err="1" smtClean="0">
                <a:solidFill>
                  <a:srgbClr val="C00000"/>
                </a:solidFill>
              </a:rPr>
              <a:t>artefacts</a:t>
            </a:r>
            <a:endParaRPr lang="it-IT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93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35" y="1625032"/>
            <a:ext cx="3223238" cy="3933442"/>
          </a:xfrm>
          <a:prstGeom prst="rect">
            <a:avLst/>
          </a:prstGeom>
        </p:spPr>
      </p:pic>
      <p:sp>
        <p:nvSpPr>
          <p:cNvPr id="6" name="TextBox 10"/>
          <p:cNvSpPr txBox="1"/>
          <p:nvPr/>
        </p:nvSpPr>
        <p:spPr>
          <a:xfrm>
            <a:off x="73573" y="5704540"/>
            <a:ext cx="3556000" cy="5355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95250" contourW="12700">
              <a:bevelT/>
              <a:contourClr>
                <a:schemeClr val="tx1"/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chemeClr val="bg2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Vincenzo Coronelli </a:t>
            </a:r>
          </a:p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chemeClr val="bg2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(1650-1718 )</a:t>
            </a:r>
            <a:endParaRPr lang="en-US" dirty="0">
              <a:solidFill>
                <a:schemeClr val="bg2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grpSp>
        <p:nvGrpSpPr>
          <p:cNvPr id="10" name="Group 13"/>
          <p:cNvGrpSpPr/>
          <p:nvPr/>
        </p:nvGrpSpPr>
        <p:grpSpPr>
          <a:xfrm>
            <a:off x="4216475" y="1548524"/>
            <a:ext cx="7442125" cy="4798530"/>
            <a:chOff x="4950606" y="1812081"/>
            <a:chExt cx="7442125" cy="4798530"/>
          </a:xfrm>
        </p:grpSpPr>
        <p:pic>
          <p:nvPicPr>
            <p:cNvPr id="11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0606" y="1812081"/>
              <a:ext cx="7264818" cy="4086459"/>
            </a:xfrm>
            <a:prstGeom prst="rect">
              <a:avLst/>
            </a:prstGeom>
          </p:spPr>
        </p:pic>
        <p:sp>
          <p:nvSpPr>
            <p:cNvPr id="12" name="TextBox 15"/>
            <p:cNvSpPr txBox="1"/>
            <p:nvPr/>
          </p:nvSpPr>
          <p:spPr>
            <a:xfrm>
              <a:off x="5159684" y="5964280"/>
              <a:ext cx="7233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95250" contourW="12700">
                <a:bevelT/>
                <a:contourClr>
                  <a:schemeClr val="tx1"/>
                </a:contourClr>
              </a:sp3d>
            </a:bodyPr>
            <a:lstStyle/>
            <a:p>
              <a:pPr algn="r"/>
              <a:r>
                <a:rPr lang="en-US" b="1" dirty="0" smtClean="0">
                  <a:solidFill>
                    <a:schemeClr val="bg1">
                      <a:lumMod val="85000"/>
                    </a:schemeClr>
                  </a:solidFill>
                  <a:latin typeface="Copperplate Gothic Bold" charset="0"/>
                  <a:ea typeface="Copperplate Gothic Bold" charset="0"/>
                  <a:cs typeface="Copperplate Gothic Bold" charset="0"/>
                </a:rPr>
                <a:t>Pair of terrestrial and celestial globes by </a:t>
              </a:r>
              <a:r>
                <a:rPr lang="en-US" b="1" dirty="0" err="1" smtClean="0">
                  <a:solidFill>
                    <a:schemeClr val="bg1">
                      <a:lumMod val="85000"/>
                    </a:schemeClr>
                  </a:solidFill>
                  <a:latin typeface="Copperplate Gothic Bold" charset="0"/>
                  <a:ea typeface="Copperplate Gothic Bold" charset="0"/>
                  <a:cs typeface="Copperplate Gothic Bold" charset="0"/>
                </a:rPr>
                <a:t>Coronelli</a:t>
              </a:r>
              <a:endParaRPr lang="en-US" b="1" dirty="0" smtClean="0">
                <a:solidFill>
                  <a:schemeClr val="bg1">
                    <a:lumMod val="85000"/>
                  </a:schemeClr>
                </a:solidFill>
                <a:latin typeface="Copperplate Gothic Bold" charset="0"/>
                <a:ea typeface="Copperplate Gothic Bold" charset="0"/>
                <a:cs typeface="Copperplate Gothic Bold" charset="0"/>
              </a:endParaRPr>
            </a:p>
            <a:p>
              <a:pPr algn="r"/>
              <a:r>
                <a:rPr lang="en-US" b="1" dirty="0" err="1" smtClean="0">
                  <a:solidFill>
                    <a:schemeClr val="bg1">
                      <a:lumMod val="85000"/>
                    </a:schemeClr>
                  </a:solidFill>
                  <a:latin typeface="Copperplate Gothic Bold" charset="0"/>
                  <a:ea typeface="Copperplate Gothic Bold" charset="0"/>
                  <a:cs typeface="Copperplate Gothic Bold" charset="0"/>
                </a:rPr>
                <a:t>Marciana</a:t>
              </a:r>
              <a:r>
                <a:rPr lang="en-US" b="1" dirty="0" smtClean="0">
                  <a:solidFill>
                    <a:schemeClr val="bg1">
                      <a:lumMod val="85000"/>
                    </a:schemeClr>
                  </a:solidFill>
                  <a:latin typeface="Copperplate Gothic Bold" charset="0"/>
                  <a:ea typeface="Copperplate Gothic Bold" charset="0"/>
                  <a:cs typeface="Copperplate Gothic Bold" charset="0"/>
                </a:rPr>
                <a:t> </a:t>
              </a:r>
              <a:r>
                <a:rPr lang="en-US" b="1" dirty="0">
                  <a:solidFill>
                    <a:schemeClr val="bg1">
                      <a:lumMod val="85000"/>
                    </a:schemeClr>
                  </a:solidFill>
                  <a:latin typeface="Copperplate Gothic Bold" charset="0"/>
                  <a:ea typeface="Copperplate Gothic Bold" charset="0"/>
                  <a:cs typeface="Copperplate Gothic Bold" charset="0"/>
                </a:rPr>
                <a:t>National </a:t>
              </a:r>
              <a:r>
                <a:rPr lang="en-US" b="1" dirty="0" smtClean="0">
                  <a:solidFill>
                    <a:schemeClr val="bg1">
                      <a:lumMod val="85000"/>
                    </a:schemeClr>
                  </a:solidFill>
                  <a:latin typeface="Copperplate Gothic Bold" charset="0"/>
                  <a:ea typeface="Copperplate Gothic Bold" charset="0"/>
                  <a:cs typeface="Copperplate Gothic Bold" charset="0"/>
                </a:rPr>
                <a:t>Library (Venice)</a:t>
              </a:r>
              <a:endParaRPr lang="en-US" b="1" dirty="0">
                <a:solidFill>
                  <a:schemeClr val="bg1">
                    <a:lumMod val="85000"/>
                  </a:schemeClr>
                </a:solidFill>
                <a:latin typeface="Copperplate Gothic Bold" charset="0"/>
                <a:ea typeface="Copperplate Gothic Bold" charset="0"/>
                <a:cs typeface="Copperplate Gothic Bold" charset="0"/>
              </a:endParaRP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1690193" y="393492"/>
            <a:ext cx="9715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The </a:t>
            </a:r>
            <a:r>
              <a:rPr lang="it-IT" sz="28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Coronelli’s</a:t>
            </a:r>
            <a:r>
              <a:rPr lang="it-IT" sz="28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 </a:t>
            </a:r>
            <a:r>
              <a:rPr lang="it-IT" sz="28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celestial</a:t>
            </a:r>
            <a:r>
              <a:rPr lang="it-IT" sz="28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 globe </a:t>
            </a:r>
            <a:r>
              <a:rPr lang="it-IT" sz="28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at</a:t>
            </a:r>
            <a:r>
              <a:rPr lang="it-IT" sz="28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 Marciana Library</a:t>
            </a:r>
            <a:endParaRPr lang="it-IT" sz="28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Copperplate Gothic Bold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47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788" y="1358255"/>
            <a:ext cx="3155675" cy="477859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829697" y="267082"/>
            <a:ext cx="9715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Transfer of the </a:t>
            </a:r>
            <a:r>
              <a:rPr lang="it-IT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C</a:t>
            </a:r>
            <a:r>
              <a:rPr lang="it-IT" sz="3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T </a:t>
            </a:r>
            <a:r>
              <a:rPr lang="it-IT" sz="36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system</a:t>
            </a:r>
            <a:r>
              <a:rPr lang="it-IT" sz="3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 on site </a:t>
            </a:r>
            <a:endParaRPr lang="it-IT" sz="3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Copperplate Gothic Bold" charset="0"/>
              <a:cs typeface="Arial" panose="020B0604020202020204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0"/>
          <a:stretch/>
        </p:blipFill>
        <p:spPr>
          <a:xfrm>
            <a:off x="6137815" y="1535684"/>
            <a:ext cx="3052563" cy="3581674"/>
          </a:xfrm>
          <a:prstGeom prst="rect">
            <a:avLst/>
          </a:prstGeom>
        </p:spPr>
      </p:pic>
      <p:pic>
        <p:nvPicPr>
          <p:cNvPr id="6148" name="Picture 4" descr="Biblioteca Nazionale Marci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04" y="1535684"/>
            <a:ext cx="5103875" cy="340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09004" y="5100535"/>
            <a:ext cx="510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Marciana National Library in </a:t>
            </a:r>
            <a:r>
              <a:rPr lang="it-IT" sz="2400" dirty="0" err="1" smtClean="0">
                <a:solidFill>
                  <a:schemeClr val="bg1"/>
                </a:solidFill>
              </a:rPr>
              <a:t>Venice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281449" y="1476375"/>
            <a:ext cx="2299518" cy="48895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600" dirty="0" smtClean="0">
                <a:latin typeface="Symbol" panose="05050102010706020507" pitchFamily="18" charset="2"/>
              </a:rPr>
              <a:t>m</a:t>
            </a:r>
            <a:r>
              <a:rPr lang="it-IT" altLang="it-IT" sz="2600" dirty="0" smtClean="0">
                <a:latin typeface="Tahoma" panose="020B0604030504040204" pitchFamily="34" charset="0"/>
              </a:rPr>
              <a:t> </a:t>
            </a:r>
            <a:r>
              <a:rPr lang="it-IT" altLang="it-IT" sz="2400" dirty="0" err="1">
                <a:latin typeface="+mj-lt"/>
              </a:rPr>
              <a:t>depends</a:t>
            </a:r>
            <a:r>
              <a:rPr lang="it-IT" altLang="it-IT" sz="2400" dirty="0">
                <a:latin typeface="+mj-lt"/>
              </a:rPr>
              <a:t> on: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07798" y="3114139"/>
            <a:ext cx="4076700" cy="4572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it-IT" altLang="it-IT" sz="2400" dirty="0">
                <a:latin typeface="Times New Roman" panose="02020603050405020304" pitchFamily="18" charset="0"/>
              </a:rPr>
              <a:t> </a:t>
            </a:r>
            <a:r>
              <a:rPr lang="it-IT" altLang="it-IT" sz="2000" dirty="0">
                <a:cs typeface="Arial" panose="020B0604020202020204" pitchFamily="34" charset="0"/>
              </a:rPr>
              <a:t>the </a:t>
            </a:r>
            <a:r>
              <a:rPr lang="it-IT" altLang="it-IT" sz="2000" dirty="0" err="1">
                <a:cs typeface="Arial" panose="020B0604020202020204" pitchFamily="34" charset="0"/>
              </a:rPr>
              <a:t>density</a:t>
            </a:r>
            <a:r>
              <a:rPr lang="it-IT" altLang="it-IT" sz="2000" dirty="0">
                <a:cs typeface="Arial" panose="020B0604020202020204" pitchFamily="34" charset="0"/>
              </a:rPr>
              <a:t> of the </a:t>
            </a:r>
            <a:r>
              <a:rPr lang="it-IT" altLang="it-IT" sz="2000" dirty="0" err="1">
                <a:cs typeface="Arial" panose="020B0604020202020204" pitchFamily="34" charset="0"/>
              </a:rPr>
              <a:t>material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71285" y="2341971"/>
            <a:ext cx="4292600" cy="4572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it-IT" altLang="it-IT" sz="2400" dirty="0">
                <a:latin typeface="Times New Roman" panose="02020603050405020304" pitchFamily="18" charset="0"/>
              </a:rPr>
              <a:t> </a:t>
            </a:r>
            <a:r>
              <a:rPr lang="it-IT" altLang="it-IT" sz="2000" dirty="0">
                <a:cs typeface="Arial" panose="020B0604020202020204" pitchFamily="34" charset="0"/>
              </a:rPr>
              <a:t>the </a:t>
            </a:r>
            <a:r>
              <a:rPr lang="it-IT" altLang="it-IT" sz="2000" dirty="0" err="1">
                <a:cs typeface="Arial" panose="020B0604020202020204" pitchFamily="34" charset="0"/>
              </a:rPr>
              <a:t>atomic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number</a:t>
            </a:r>
            <a:r>
              <a:rPr lang="it-IT" altLang="it-IT" sz="2000" dirty="0">
                <a:cs typeface="Arial" panose="020B0604020202020204" pitchFamily="34" charset="0"/>
              </a:rPr>
              <a:t> of the </a:t>
            </a:r>
            <a:r>
              <a:rPr lang="it-IT" altLang="it-IT" sz="2000" dirty="0" err="1">
                <a:cs typeface="Arial" panose="020B0604020202020204" pitchFamily="34" charset="0"/>
              </a:rPr>
              <a:t>material</a:t>
            </a:r>
            <a:endParaRPr lang="it-IT" altLang="it-IT" sz="2000" dirty="0">
              <a:cs typeface="Arial" panose="020B0604020202020204" pitchFamily="34" charset="0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99060" y="3917211"/>
            <a:ext cx="4149725" cy="40011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-342900" defTabSz="273050">
              <a:spcBef>
                <a:spcPct val="50000"/>
              </a:spcBef>
              <a:buClrTx/>
              <a:buSzTx/>
              <a:buFontTx/>
              <a:buChar char="•"/>
            </a:pPr>
            <a:r>
              <a:rPr lang="it-IT" altLang="it-IT" sz="2000" dirty="0" smtClean="0">
                <a:cs typeface="Arial" panose="020B0604020202020204" pitchFamily="34" charset="0"/>
              </a:rPr>
              <a:t>the </a:t>
            </a:r>
            <a:r>
              <a:rPr lang="it-IT" altLang="it-IT" sz="2000" dirty="0" err="1">
                <a:cs typeface="Arial" panose="020B0604020202020204" pitchFamily="34" charset="0"/>
              </a:rPr>
              <a:t>energy</a:t>
            </a:r>
            <a:r>
              <a:rPr lang="it-IT" altLang="it-IT" sz="2000" dirty="0">
                <a:cs typeface="Arial" panose="020B0604020202020204" pitchFamily="34" charset="0"/>
              </a:rPr>
              <a:t> of the X-</a:t>
            </a:r>
            <a:r>
              <a:rPr lang="it-IT" altLang="it-IT" sz="2000" dirty="0" err="1">
                <a:cs typeface="Arial" panose="020B0604020202020204" pitchFamily="34" charset="0"/>
              </a:rPr>
              <a:t>ray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beam</a:t>
            </a:r>
            <a:endParaRPr lang="it-IT" altLang="it-IT" sz="2000" dirty="0">
              <a:cs typeface="Arial" panose="020B0604020202020204" pitchFamily="34" charset="0"/>
            </a:endParaRPr>
          </a:p>
        </p:txBody>
      </p:sp>
      <p:sp>
        <p:nvSpPr>
          <p:cNvPr id="53255" name="Rectangle 12"/>
          <p:cNvSpPr>
            <a:spLocks noGrp="1" noChangeArrowheads="1"/>
          </p:cNvSpPr>
          <p:nvPr>
            <p:ph type="title"/>
          </p:nvPr>
        </p:nvSpPr>
        <p:spPr>
          <a:xfrm>
            <a:off x="1972339" y="331823"/>
            <a:ext cx="9190235" cy="1143000"/>
          </a:xfrm>
          <a:noFill/>
        </p:spPr>
        <p:txBody>
          <a:bodyPr/>
          <a:lstStyle/>
          <a:p>
            <a:pPr eaLnBrk="1" hangingPunct="1"/>
            <a:r>
              <a:rPr lang="it-IT" altLang="it-IT" sz="3200" b="1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Attenuation</a:t>
            </a:r>
            <a:r>
              <a:rPr lang="it-IT" altLang="it-IT" sz="32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lang="it-IT" altLang="it-IT" sz="3200" b="1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monochromatic</a:t>
            </a:r>
            <a:r>
              <a:rPr lang="it-IT" altLang="it-IT" sz="32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X-</a:t>
            </a:r>
            <a:r>
              <a:rPr lang="it-IT" altLang="it-IT" sz="3200" b="1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ray</a:t>
            </a:r>
            <a:r>
              <a:rPr lang="it-IT" altLang="it-IT" sz="32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altLang="it-IT" sz="3200" b="1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photons</a:t>
            </a:r>
            <a:endParaRPr lang="it-IT" altLang="it-IT" sz="32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4541199" y="1282165"/>
            <a:ext cx="3708398" cy="4600575"/>
            <a:chOff x="6959602" y="1641476"/>
            <a:chExt cx="3708398" cy="4600575"/>
          </a:xfrm>
        </p:grpSpPr>
        <p:pic>
          <p:nvPicPr>
            <p:cNvPr id="15368" name="Picture 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583"/>
            <a:stretch/>
          </p:blipFill>
          <p:spPr bwMode="auto">
            <a:xfrm>
              <a:off x="6959602" y="1641476"/>
              <a:ext cx="3202038" cy="460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256" name="Text Box 13"/>
            <p:cNvSpPr txBox="1">
              <a:spLocks noChangeArrowheads="1"/>
            </p:cNvSpPr>
            <p:nvPr/>
          </p:nvSpPr>
          <p:spPr bwMode="auto">
            <a:xfrm>
              <a:off x="10134600" y="3581400"/>
              <a:ext cx="5334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2400">
                <a:latin typeface="Times New Roman" panose="02020603050405020304" pitchFamily="18" charset="0"/>
              </a:endParaRPr>
            </a:p>
          </p:txBody>
        </p:sp>
        <p:sp>
          <p:nvSpPr>
            <p:cNvPr id="15375" name="Text Box 15"/>
            <p:cNvSpPr txBox="1">
              <a:spLocks noChangeArrowheads="1"/>
            </p:cNvSpPr>
            <p:nvPr/>
          </p:nvSpPr>
          <p:spPr bwMode="auto">
            <a:xfrm>
              <a:off x="7623996" y="5367467"/>
              <a:ext cx="9366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400" b="1" dirty="0" err="1">
                  <a:solidFill>
                    <a:srgbClr val="0000FF"/>
                  </a:solidFill>
                  <a:latin typeface="Tahoma" panose="020B0604030504040204" pitchFamily="34" charset="0"/>
                </a:rPr>
                <a:t>copper</a:t>
              </a:r>
              <a:endParaRPr lang="it-IT" altLang="it-IT" sz="1400" b="1" dirty="0">
                <a:solidFill>
                  <a:srgbClr val="0000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5376" name="Text Box 16"/>
            <p:cNvSpPr txBox="1">
              <a:spLocks noChangeArrowheads="1"/>
            </p:cNvSpPr>
            <p:nvPr/>
          </p:nvSpPr>
          <p:spPr bwMode="auto">
            <a:xfrm>
              <a:off x="8901651" y="4757738"/>
              <a:ext cx="79216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400" b="1">
                  <a:solidFill>
                    <a:srgbClr val="CC0000"/>
                  </a:solidFill>
                  <a:latin typeface="Tahoma" panose="020B0604030504040204" pitchFamily="34" charset="0"/>
                </a:rPr>
                <a:t>stone</a:t>
              </a:r>
            </a:p>
          </p:txBody>
        </p:sp>
        <p:sp>
          <p:nvSpPr>
            <p:cNvPr id="15377" name="Text Box 17"/>
            <p:cNvSpPr txBox="1">
              <a:spLocks noChangeArrowheads="1"/>
            </p:cNvSpPr>
            <p:nvPr/>
          </p:nvSpPr>
          <p:spPr bwMode="auto">
            <a:xfrm>
              <a:off x="9015464" y="3778250"/>
              <a:ext cx="7207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400" b="1" dirty="0">
                  <a:solidFill>
                    <a:srgbClr val="008000"/>
                  </a:solidFill>
                  <a:latin typeface="Tahoma" panose="020B0604030504040204" pitchFamily="34" charset="0"/>
                </a:rPr>
                <a:t>water</a:t>
              </a:r>
            </a:p>
          </p:txBody>
        </p:sp>
        <p:sp>
          <p:nvSpPr>
            <p:cNvPr id="15378" name="Text Box 18"/>
            <p:cNvSpPr txBox="1">
              <a:spLocks noChangeArrowheads="1"/>
            </p:cNvSpPr>
            <p:nvPr/>
          </p:nvSpPr>
          <p:spPr bwMode="auto">
            <a:xfrm>
              <a:off x="9155907" y="2857192"/>
              <a:ext cx="7207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400" b="1" dirty="0" err="1">
                  <a:solidFill>
                    <a:srgbClr val="660033"/>
                  </a:solidFill>
                  <a:latin typeface="Tahoma" panose="020B0604030504040204" pitchFamily="34" charset="0"/>
                </a:rPr>
                <a:t>wood</a:t>
              </a:r>
              <a:endParaRPr lang="it-IT" altLang="it-IT" sz="1400" b="1" dirty="0">
                <a:solidFill>
                  <a:srgbClr val="660033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4928778" y="5654398"/>
            <a:ext cx="25888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 dirty="0">
                <a:latin typeface="+mj-lt"/>
              </a:rPr>
              <a:t>X-</a:t>
            </a:r>
            <a:r>
              <a:rPr lang="it-IT" altLang="it-IT" sz="1600" dirty="0" err="1">
                <a:latin typeface="+mj-lt"/>
              </a:rPr>
              <a:t>ray</a:t>
            </a:r>
            <a:r>
              <a:rPr lang="it-IT" altLang="it-IT" sz="1600" dirty="0">
                <a:latin typeface="+mj-lt"/>
              </a:rPr>
              <a:t> </a:t>
            </a:r>
            <a:r>
              <a:rPr lang="it-IT" altLang="it-IT" sz="1600" dirty="0" err="1">
                <a:latin typeface="+mj-lt"/>
              </a:rPr>
              <a:t>attenuation</a:t>
            </a:r>
            <a:r>
              <a:rPr lang="it-IT" altLang="it-IT" sz="1600" dirty="0">
                <a:latin typeface="+mj-lt"/>
              </a:rPr>
              <a:t> (I/I</a:t>
            </a:r>
            <a:r>
              <a:rPr lang="it-IT" altLang="it-IT" sz="1600" baseline="-25000" dirty="0">
                <a:latin typeface="+mj-lt"/>
              </a:rPr>
              <a:t>0</a:t>
            </a:r>
            <a:r>
              <a:rPr lang="it-IT" altLang="it-IT" sz="1600" dirty="0">
                <a:latin typeface="+mj-lt"/>
              </a:rPr>
              <a:t>) in </a:t>
            </a:r>
            <a:r>
              <a:rPr lang="it-IT" altLang="it-IT" sz="1600" dirty="0" err="1">
                <a:latin typeface="+mj-lt"/>
              </a:rPr>
              <a:t>different</a:t>
            </a:r>
            <a:r>
              <a:rPr lang="it-IT" altLang="it-IT" sz="1600" dirty="0">
                <a:latin typeface="+mj-lt"/>
              </a:rPr>
              <a:t> </a:t>
            </a:r>
            <a:r>
              <a:rPr lang="it-IT" altLang="it-IT" sz="1600" dirty="0" err="1" smtClean="0">
                <a:latin typeface="+mj-lt"/>
              </a:rPr>
              <a:t>materials</a:t>
            </a:r>
            <a:r>
              <a:rPr lang="it-IT" altLang="it-IT" sz="1600" dirty="0" smtClean="0">
                <a:latin typeface="+mj-lt"/>
              </a:rPr>
              <a:t>.</a:t>
            </a:r>
            <a:endParaRPr lang="it-IT" altLang="it-IT" sz="1600" dirty="0">
              <a:latin typeface="+mj-lt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897" y="1344038"/>
            <a:ext cx="3246286" cy="42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6"/>
          <p:cNvGrpSpPr>
            <a:grpSpLocks/>
          </p:cNvGrpSpPr>
          <p:nvPr/>
        </p:nvGrpSpPr>
        <p:grpSpPr bwMode="auto">
          <a:xfrm>
            <a:off x="9726345" y="1710135"/>
            <a:ext cx="2499839" cy="3175499"/>
            <a:chOff x="1274" y="1373"/>
            <a:chExt cx="3424" cy="1701"/>
          </a:xfrm>
        </p:grpSpPr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V="1">
              <a:off x="1370" y="1486"/>
              <a:ext cx="1632" cy="62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 flipV="1">
              <a:off x="2106" y="2125"/>
              <a:ext cx="1226" cy="533"/>
            </a:xfrm>
            <a:prstGeom prst="line">
              <a:avLst/>
            </a:prstGeom>
            <a:noFill/>
            <a:ln w="254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 flipV="1">
              <a:off x="1274" y="2834"/>
              <a:ext cx="1824" cy="24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3332" y="2020"/>
              <a:ext cx="1366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None/>
              </a:pPr>
              <a:r>
                <a:rPr lang="it-IT" altLang="it-IT" sz="1600" b="1" dirty="0">
                  <a:latin typeface="Tahoma" panose="020B0604030504040204" pitchFamily="34" charset="0"/>
                </a:rPr>
                <a:t>60 </a:t>
              </a:r>
              <a:r>
                <a:rPr lang="it-IT" altLang="it-IT" sz="1600" b="1" dirty="0" err="1">
                  <a:latin typeface="Tahoma" panose="020B0604030504040204" pitchFamily="34" charset="0"/>
                </a:rPr>
                <a:t>keV</a:t>
              </a:r>
              <a:endParaRPr lang="it-IT" altLang="it-IT" sz="1600" b="1" dirty="0">
                <a:latin typeface="Tahoma" panose="020B0604030504040204" pitchFamily="34" charset="0"/>
              </a:endParaRPr>
            </a:p>
          </p:txBody>
        </p:sp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3026" y="1373"/>
              <a:ext cx="1406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600" b="1" dirty="0">
                  <a:latin typeface="Tahoma" panose="020B0604030504040204" pitchFamily="34" charset="0"/>
                </a:rPr>
                <a:t>100 </a:t>
              </a:r>
              <a:r>
                <a:rPr lang="it-IT" altLang="it-IT" sz="1600" b="1" dirty="0" err="1">
                  <a:latin typeface="Tahoma" panose="020B0604030504040204" pitchFamily="34" charset="0"/>
                </a:rPr>
                <a:t>keV</a:t>
              </a:r>
              <a:endParaRPr lang="it-IT" altLang="it-IT" sz="1600" b="1" dirty="0">
                <a:latin typeface="Tahoma" panose="020B0604030504040204" pitchFamily="34" charset="0"/>
              </a:endParaRPr>
            </a:p>
          </p:txBody>
        </p:sp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3096" y="2730"/>
              <a:ext cx="1445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600" b="1" dirty="0">
                  <a:latin typeface="Tahoma" panose="020B0604030504040204" pitchFamily="34" charset="0"/>
                </a:rPr>
                <a:t>30 </a:t>
              </a:r>
              <a:r>
                <a:rPr lang="it-IT" altLang="it-IT" sz="1600" b="1" dirty="0" err="1">
                  <a:latin typeface="Tahoma" panose="020B0604030504040204" pitchFamily="34" charset="0"/>
                </a:rPr>
                <a:t>keV</a:t>
              </a:r>
              <a:endParaRPr lang="it-IT" altLang="it-IT" sz="1600" b="1" dirty="0">
                <a:latin typeface="Tahoma" panose="020B0604030504040204" pitchFamily="34" charset="0"/>
              </a:endParaRPr>
            </a:p>
          </p:txBody>
        </p:sp>
      </p:grp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9457559" y="1201737"/>
            <a:ext cx="1219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dirty="0">
                <a:solidFill>
                  <a:srgbClr val="CC0000"/>
                </a:solidFill>
                <a:latin typeface="Comic Sans MS" panose="030F0702030302020204" pitchFamily="66" charset="0"/>
              </a:rPr>
              <a:t>water</a:t>
            </a:r>
          </a:p>
        </p:txBody>
      </p:sp>
      <p:sp>
        <p:nvSpPr>
          <p:cNvPr id="5" name="Rettangolo 4"/>
          <p:cNvSpPr/>
          <p:nvPr/>
        </p:nvSpPr>
        <p:spPr>
          <a:xfrm>
            <a:off x="5571416" y="1218291"/>
            <a:ext cx="130356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altLang="it-IT" dirty="0">
                <a:solidFill>
                  <a:srgbClr val="CC0000"/>
                </a:solidFill>
                <a:latin typeface="Comic Sans MS" panose="030F0702030302020204" pitchFamily="66" charset="0"/>
              </a:rPr>
              <a:t>E=100 </a:t>
            </a:r>
            <a:r>
              <a:rPr lang="it-IT" altLang="it-IT" dirty="0" err="1">
                <a:solidFill>
                  <a:srgbClr val="CC0000"/>
                </a:solidFill>
                <a:latin typeface="Comic Sans MS" panose="030F0702030302020204" pitchFamily="66" charset="0"/>
              </a:rPr>
              <a:t>keV</a:t>
            </a:r>
            <a:endParaRPr lang="it-IT" dirty="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CasellaDiTesto 1"/>
          <p:cNvSpPr txBox="1">
            <a:spLocks noChangeArrowheads="1"/>
          </p:cNvSpPr>
          <p:nvPr/>
        </p:nvSpPr>
        <p:spPr bwMode="auto">
          <a:xfrm>
            <a:off x="8344792" y="5500373"/>
            <a:ext cx="28840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 dirty="0" err="1">
                <a:latin typeface="+mj-lt"/>
              </a:rPr>
              <a:t>Attenuation</a:t>
            </a:r>
            <a:r>
              <a:rPr lang="it-IT" altLang="it-IT" sz="1600" dirty="0">
                <a:latin typeface="+mj-lt"/>
              </a:rPr>
              <a:t> in water of </a:t>
            </a:r>
            <a:r>
              <a:rPr lang="it-IT" altLang="it-IT" sz="1600" dirty="0" err="1">
                <a:latin typeface="+mj-lt"/>
              </a:rPr>
              <a:t>monochromatic</a:t>
            </a:r>
            <a:r>
              <a:rPr lang="it-IT" altLang="it-IT" sz="1600" dirty="0">
                <a:latin typeface="+mj-lt"/>
              </a:rPr>
              <a:t> X-</a:t>
            </a:r>
            <a:r>
              <a:rPr lang="it-IT" altLang="it-IT" sz="1600" dirty="0" err="1">
                <a:latin typeface="+mj-lt"/>
              </a:rPr>
              <a:t>rays</a:t>
            </a:r>
            <a:r>
              <a:rPr lang="it-IT" altLang="it-IT" sz="1600" dirty="0">
                <a:latin typeface="+mj-lt"/>
              </a:rPr>
              <a:t> for </a:t>
            </a:r>
            <a:r>
              <a:rPr lang="it-IT" altLang="it-IT" sz="1600" dirty="0" err="1">
                <a:latin typeface="+mj-lt"/>
              </a:rPr>
              <a:t>different</a:t>
            </a:r>
            <a:r>
              <a:rPr lang="it-IT" altLang="it-IT" sz="1600" dirty="0">
                <a:latin typeface="+mj-lt"/>
              </a:rPr>
              <a:t> X-</a:t>
            </a:r>
            <a:r>
              <a:rPr lang="it-IT" altLang="it-IT" sz="1600" dirty="0" err="1">
                <a:latin typeface="+mj-lt"/>
              </a:rPr>
              <a:t>ray</a:t>
            </a:r>
            <a:r>
              <a:rPr lang="it-IT" altLang="it-IT" sz="1600" dirty="0">
                <a:latin typeface="+mj-lt"/>
              </a:rPr>
              <a:t> </a:t>
            </a:r>
            <a:r>
              <a:rPr lang="it-IT" altLang="it-IT" sz="1600" dirty="0" err="1">
                <a:latin typeface="+mj-lt"/>
              </a:rPr>
              <a:t>energies</a:t>
            </a:r>
            <a:r>
              <a:rPr lang="it-IT" altLang="it-IT" sz="1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263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2"/>
          <p:cNvSpPr txBox="1"/>
          <p:nvPr/>
        </p:nvSpPr>
        <p:spPr bwMode="auto">
          <a:xfrm>
            <a:off x="523275" y="5529982"/>
            <a:ext cx="3289787" cy="830997"/>
          </a:xfrm>
          <a:prstGeom prst="rect">
            <a:avLst/>
          </a:prstGeom>
          <a:noFill/>
          <a:ln w="19050"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27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altLang="it-IT" sz="1200" b="1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C10900D </a:t>
            </a:r>
            <a:r>
              <a:rPr lang="en-US" altLang="it-IT" sz="1200" b="1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– Hamamatsu – </a:t>
            </a:r>
            <a:endParaRPr lang="en-US" altLang="it-IT" sz="12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indent="-180000">
              <a:buSzPct val="90000"/>
              <a:buFont typeface="Wingdings" panose="05000000000000000000" pitchFamily="2" charset="2"/>
              <a:buChar char="v"/>
            </a:pPr>
            <a:r>
              <a:rPr lang="en-US" altLang="it-IT" sz="12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Solid State Detector + </a:t>
            </a:r>
            <a:r>
              <a:rPr lang="en-US" altLang="it-IT" sz="1200" dirty="0" err="1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CsI:TI</a:t>
            </a:r>
            <a:r>
              <a:rPr lang="en-US" altLang="it-IT" sz="12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 scintillator</a:t>
            </a:r>
          </a:p>
          <a:p>
            <a:pPr indent="-180000">
              <a:buSzPct val="90000"/>
              <a:buFont typeface="Wingdings" panose="05000000000000000000" pitchFamily="2" charset="2"/>
              <a:buChar char="v"/>
            </a:pPr>
            <a:r>
              <a:rPr lang="en-US" altLang="it-IT" sz="12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12 </a:t>
            </a:r>
            <a:r>
              <a:rPr lang="en-US" altLang="it-IT" sz="12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x </a:t>
            </a:r>
            <a:r>
              <a:rPr lang="en-US" altLang="it-IT" sz="12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12 </a:t>
            </a:r>
            <a:r>
              <a:rPr lang="en-US" altLang="it-IT" sz="12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cm</a:t>
            </a:r>
            <a:r>
              <a:rPr lang="en-US" altLang="it-IT" sz="1200" baseline="300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2</a:t>
            </a:r>
            <a:r>
              <a:rPr lang="en-US" altLang="it-IT" sz="12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</a:p>
          <a:p>
            <a:pPr indent="-180000">
              <a:buSzPct val="90000"/>
              <a:buFont typeface="Wingdings" panose="05000000000000000000" pitchFamily="2" charset="2"/>
              <a:buChar char="v"/>
            </a:pPr>
            <a:r>
              <a:rPr lang="en-US" altLang="it-IT" sz="12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100 </a:t>
            </a:r>
            <a:r>
              <a:rPr lang="en-US" altLang="it-IT" sz="12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µm pixel </a:t>
            </a:r>
          </a:p>
        </p:txBody>
      </p:sp>
      <p:sp>
        <p:nvSpPr>
          <p:cNvPr id="12" name="TextBox 13"/>
          <p:cNvSpPr txBox="1"/>
          <p:nvPr/>
        </p:nvSpPr>
        <p:spPr bwMode="auto">
          <a:xfrm>
            <a:off x="5217306" y="5538710"/>
            <a:ext cx="2601356" cy="830997"/>
          </a:xfrm>
          <a:prstGeom prst="rect">
            <a:avLst/>
          </a:prstGeom>
          <a:noFill/>
          <a:ln w="19050">
            <a:gradFill>
              <a:gsLst>
                <a:gs pos="0">
                  <a:schemeClr val="bg2"/>
                </a:gs>
                <a:gs pos="100000">
                  <a:schemeClr val="bg2">
                    <a:lumMod val="50000"/>
                  </a:schemeClr>
                </a:gs>
              </a:gsLst>
              <a:lin ang="2700000" scaled="0"/>
            </a:gra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altLang="it-IT" sz="1200" b="1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SMART EVO 200 D – </a:t>
            </a:r>
            <a:r>
              <a:rPr lang="en-US" altLang="it-IT" sz="1200" b="1" dirty="0" err="1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Yxlon</a:t>
            </a:r>
            <a:r>
              <a:rPr lang="en-US" altLang="it-IT" sz="1200" b="1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 – </a:t>
            </a:r>
            <a:endParaRPr lang="en-US" altLang="it-IT" sz="12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indent="-180000">
              <a:buSzPct val="90000"/>
              <a:buFont typeface="Wingdings" panose="05000000000000000000" pitchFamily="2" charset="2"/>
              <a:buChar char="v"/>
            </a:pPr>
            <a:r>
              <a:rPr lang="en-US" altLang="it-IT" sz="12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5</a:t>
            </a:r>
            <a:r>
              <a:rPr lang="en-US" altLang="it-IT" sz="12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0-200 </a:t>
            </a:r>
            <a:r>
              <a:rPr lang="en-US" altLang="it-IT" sz="12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kV</a:t>
            </a:r>
          </a:p>
          <a:p>
            <a:pPr indent="-180000">
              <a:buSzPct val="90000"/>
              <a:buFont typeface="Wingdings" panose="05000000000000000000" pitchFamily="2" charset="2"/>
              <a:buChar char="v"/>
            </a:pPr>
            <a:r>
              <a:rPr lang="en-US" altLang="it-IT" sz="12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0.5 </a:t>
            </a:r>
            <a:r>
              <a:rPr lang="en-US" altLang="it-IT" sz="1200" b="1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– </a:t>
            </a:r>
            <a:r>
              <a:rPr lang="en-US" altLang="it-IT" sz="12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6 mA</a:t>
            </a:r>
            <a:endParaRPr lang="en-US" altLang="it-IT" sz="12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indent="-180000">
              <a:buSzPct val="90000"/>
              <a:buFont typeface="Wingdings" panose="05000000000000000000" pitchFamily="2" charset="2"/>
              <a:buChar char="v"/>
            </a:pPr>
            <a:r>
              <a:rPr lang="en-US" altLang="it-IT" sz="12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1 mm </a:t>
            </a:r>
            <a:r>
              <a:rPr lang="en-US" altLang="it-IT" sz="12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focal spot </a:t>
            </a:r>
          </a:p>
        </p:txBody>
      </p:sp>
      <p:graphicFrame>
        <p:nvGraphicFramePr>
          <p:cNvPr id="13" name="Diagram 19"/>
          <p:cNvGraphicFramePr/>
          <p:nvPr>
            <p:extLst>
              <p:ext uri="{D42A27DB-BD31-4B8C-83A1-F6EECF244321}">
                <p14:modId xmlns:p14="http://schemas.microsoft.com/office/powerpoint/2010/main" val="1975430875"/>
              </p:ext>
            </p:extLst>
          </p:nvPr>
        </p:nvGraphicFramePr>
        <p:xfrm>
          <a:off x="7398839" y="364439"/>
          <a:ext cx="6789625" cy="5282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21"/>
          <p:cNvSpPr txBox="1"/>
          <p:nvPr/>
        </p:nvSpPr>
        <p:spPr>
          <a:xfrm>
            <a:off x="689929" y="5228361"/>
            <a:ext cx="3079418" cy="30162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95250" contourW="12700">
              <a:bevelT/>
              <a:contourClr>
                <a:schemeClr val="tx1"/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en-US" sz="1700" b="1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Flat Panel Detector</a:t>
            </a:r>
            <a:endParaRPr lang="en-US" sz="1700" i="1" dirty="0">
              <a:solidFill>
                <a:schemeClr val="bg1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sp>
        <p:nvSpPr>
          <p:cNvPr id="16" name="TextBox 22"/>
          <p:cNvSpPr txBox="1"/>
          <p:nvPr/>
        </p:nvSpPr>
        <p:spPr>
          <a:xfrm>
            <a:off x="4978275" y="5242807"/>
            <a:ext cx="3079418" cy="30162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95250" contourW="12700">
              <a:bevelT/>
              <a:contourClr>
                <a:schemeClr val="tx1"/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en-US" sz="1700" b="1" dirty="0" smtClean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X-Ray Tube</a:t>
            </a:r>
            <a:endParaRPr lang="en-US" sz="1700" i="1" dirty="0">
              <a:solidFill>
                <a:schemeClr val="bg1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sp>
        <p:nvSpPr>
          <p:cNvPr id="18" name="Parallelogramma 12"/>
          <p:cNvSpPr/>
          <p:nvPr/>
        </p:nvSpPr>
        <p:spPr>
          <a:xfrm>
            <a:off x="142990" y="2975006"/>
            <a:ext cx="7424873" cy="2083000"/>
          </a:xfrm>
          <a:prstGeom prst="parallelogram">
            <a:avLst>
              <a:gd name="adj" fmla="val 102664"/>
            </a:avLst>
          </a:prstGeom>
          <a:solidFill>
            <a:srgbClr val="AEB3C8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Straight Arrow Connector 10"/>
          <p:cNvCxnSpPr/>
          <p:nvPr/>
        </p:nvCxnSpPr>
        <p:spPr>
          <a:xfrm>
            <a:off x="1575253" y="4859444"/>
            <a:ext cx="3706463" cy="0"/>
          </a:xfrm>
          <a:prstGeom prst="straightConnector1">
            <a:avLst/>
          </a:prstGeom>
          <a:ln w="41275">
            <a:solidFill>
              <a:schemeClr val="bg2">
                <a:lumMod val="2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 txBox="1">
            <a:spLocks/>
          </p:cNvSpPr>
          <p:nvPr/>
        </p:nvSpPr>
        <p:spPr bwMode="auto">
          <a:xfrm>
            <a:off x="2854611" y="4231291"/>
            <a:ext cx="1710973" cy="9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sz="2000" b="1" i="1" dirty="0" smtClean="0">
                <a:solidFill>
                  <a:schemeClr val="bg2">
                    <a:lumMod val="25000"/>
                  </a:schemeClr>
                </a:solidFill>
                <a:latin typeface="Papyrus" charset="0"/>
                <a:ea typeface="Papyrus" charset="0"/>
                <a:cs typeface="Papyrus" charset="0"/>
              </a:rPr>
              <a:t>≈ 3.2 m</a:t>
            </a:r>
            <a:endParaRPr lang="en-US" altLang="it-IT" sz="2000" b="1" i="1" dirty="0">
              <a:solidFill>
                <a:schemeClr val="bg2">
                  <a:lumMod val="25000"/>
                </a:schemeClr>
              </a:solidFill>
              <a:latin typeface="Papyrus" charset="0"/>
              <a:ea typeface="Papyrus" charset="0"/>
              <a:cs typeface="Papyrus" charset="0"/>
            </a:endParaRPr>
          </a:p>
        </p:txBody>
      </p:sp>
      <p:pic>
        <p:nvPicPr>
          <p:cNvPr id="21" name="Picture 1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047" y="1432463"/>
            <a:ext cx="6368396" cy="3527533"/>
          </a:xfrm>
          <a:prstGeom prst="rect">
            <a:avLst/>
          </a:prstGeom>
        </p:spPr>
      </p:pic>
      <p:pic>
        <p:nvPicPr>
          <p:cNvPr id="22" name="图片 2" descr="1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27" b="90636" l="10848" r="945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9991" y="2206450"/>
            <a:ext cx="1833460" cy="1977485"/>
          </a:xfrm>
          <a:prstGeom prst="rect">
            <a:avLst/>
          </a:prstGeom>
        </p:spPr>
      </p:pic>
      <p:sp>
        <p:nvSpPr>
          <p:cNvPr id="23" name="Triangle 16"/>
          <p:cNvSpPr/>
          <p:nvPr/>
        </p:nvSpPr>
        <p:spPr>
          <a:xfrm rot="5400000">
            <a:off x="3446305" y="892924"/>
            <a:ext cx="806119" cy="3808839"/>
          </a:xfrm>
          <a:prstGeom prst="triangle">
            <a:avLst/>
          </a:prstGeom>
          <a:gradFill>
            <a:gsLst>
              <a:gs pos="0">
                <a:srgbClr val="FFEEA0">
                  <a:alpha val="17000"/>
                </a:srgbClr>
              </a:gs>
              <a:gs pos="100000">
                <a:srgbClr val="FFFF00">
                  <a:alpha val="84000"/>
                </a:srgbClr>
              </a:gs>
            </a:gsLst>
          </a:gradFill>
          <a:ln>
            <a:solidFill>
              <a:srgbClr val="FFFF00">
                <a:alpha val="56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703" y="1978629"/>
            <a:ext cx="3910269" cy="2933737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2541089" y="364439"/>
            <a:ext cx="9715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On-site </a:t>
            </a:r>
            <a:r>
              <a:rPr lang="it-IT" sz="36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experimental</a:t>
            </a:r>
            <a:r>
              <a:rPr lang="it-IT" sz="3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 </a:t>
            </a:r>
            <a:r>
              <a:rPr lang="it-IT" sz="3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set-up </a:t>
            </a:r>
            <a:endParaRPr lang="it-IT" sz="3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Copperplate Gothic Bold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70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1375" y="1318083"/>
            <a:ext cx="2633599" cy="2833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26606" t="14004" r="27182" b="8715"/>
          <a:stretch/>
        </p:blipFill>
        <p:spPr>
          <a:xfrm>
            <a:off x="210690" y="1341413"/>
            <a:ext cx="5970941" cy="506467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5"/>
          <a:stretch/>
        </p:blipFill>
        <p:spPr>
          <a:xfrm>
            <a:off x="565886" y="1314838"/>
            <a:ext cx="5260547" cy="503809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627778" y="4278207"/>
            <a:ext cx="2984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>
                <a:solidFill>
                  <a:srgbClr val="FFC000"/>
                </a:solidFill>
              </a:rPr>
              <a:t>Tile</a:t>
            </a:r>
            <a:r>
              <a:rPr lang="it-IT" sz="2800" dirty="0" smtClean="0">
                <a:solidFill>
                  <a:srgbClr val="FFC000"/>
                </a:solidFill>
              </a:rPr>
              <a:t> scanning</a:t>
            </a:r>
            <a:endParaRPr lang="it-IT" sz="2800" dirty="0">
              <a:solidFill>
                <a:srgbClr val="FFC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770029" y="214762"/>
            <a:ext cx="9715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CT </a:t>
            </a:r>
            <a:r>
              <a:rPr lang="it-IT" sz="36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analysis</a:t>
            </a:r>
            <a:r>
              <a:rPr lang="it-IT" sz="3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 of the globe </a:t>
            </a:r>
            <a:endParaRPr lang="it-IT" sz="3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Copperplate Gothic Bold" charset="0"/>
              <a:cs typeface="Arial" panose="020B0604020202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703674" y="4836426"/>
            <a:ext cx="4446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chemeClr val="bg1"/>
                </a:solidFill>
              </a:rPr>
              <a:t>≈ 200 detector positions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chemeClr val="bg1"/>
                </a:solidFill>
              </a:rPr>
              <a:t>3 minutes for </a:t>
            </a:r>
            <a:r>
              <a:rPr lang="it-IT" sz="2400" dirty="0" err="1" smtClean="0">
                <a:solidFill>
                  <a:schemeClr val="bg1"/>
                </a:solidFill>
              </a:rPr>
              <a:t>each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one</a:t>
            </a:r>
            <a:endParaRPr lang="it-IT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chemeClr val="bg1"/>
                </a:solidFill>
              </a:rPr>
              <a:t>10 hours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chemeClr val="bg1"/>
                </a:solidFill>
              </a:rPr>
              <a:t>180000 </a:t>
            </a:r>
            <a:r>
              <a:rPr lang="it-IT" sz="2400" dirty="0" err="1" smtClean="0">
                <a:solidFill>
                  <a:schemeClr val="bg1"/>
                </a:solidFill>
              </a:rPr>
              <a:t>partial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radiographs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57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"/>
          <a:stretch/>
        </p:blipFill>
        <p:spPr>
          <a:xfrm>
            <a:off x="78134" y="1178935"/>
            <a:ext cx="5251812" cy="532573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315275" y="6742113"/>
            <a:ext cx="2935350" cy="568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smtClean="0">
                <a:solidFill>
                  <a:schemeClr val="bg2"/>
                </a:solidFill>
                <a:latin typeface="Copperplate Regular" charset="0"/>
                <a:ea typeface="Copperplate Regular" charset="0"/>
                <a:cs typeface="Copperplate Regular" charset="0"/>
              </a:rPr>
              <a:t>Poles</a:t>
            </a:r>
          </a:p>
        </p:txBody>
      </p:sp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7041395" y="849992"/>
            <a:ext cx="4361518" cy="5650527"/>
            <a:chOff x="8187662" y="1072309"/>
            <a:chExt cx="4570851" cy="5921731"/>
          </a:xfrm>
        </p:grpSpPr>
        <p:grpSp>
          <p:nvGrpSpPr>
            <p:cNvPr id="33" name="Group 32"/>
            <p:cNvGrpSpPr/>
            <p:nvPr/>
          </p:nvGrpSpPr>
          <p:grpSpPr>
            <a:xfrm>
              <a:off x="8187662" y="1072309"/>
              <a:ext cx="2935350" cy="5841598"/>
              <a:chOff x="8187662" y="1072309"/>
              <a:chExt cx="2935350" cy="584159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80" t="1722" r="8914" b="1716"/>
              <a:stretch/>
            </p:blipFill>
            <p:spPr>
              <a:xfrm>
                <a:off x="9236832" y="1072309"/>
                <a:ext cx="1099930" cy="5340626"/>
              </a:xfrm>
              <a:prstGeom prst="rect">
                <a:avLst/>
              </a:prstGeom>
              <a:ln w="25400">
                <a:solidFill>
                  <a:srgbClr val="E886F3"/>
                </a:solidFill>
              </a:ln>
            </p:spPr>
          </p:pic>
          <p:sp>
            <p:nvSpPr>
              <p:cNvPr id="12" name="Title 1"/>
              <p:cNvSpPr txBox="1">
                <a:spLocks/>
              </p:cNvSpPr>
              <p:nvPr/>
            </p:nvSpPr>
            <p:spPr>
              <a:xfrm>
                <a:off x="8187662" y="6345127"/>
                <a:ext cx="2935350" cy="56878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200" dirty="0" smtClean="0">
                    <a:solidFill>
                      <a:srgbClr val="E886F3"/>
                    </a:solidFill>
                    <a:latin typeface="Copperplate Regular" charset="0"/>
                    <a:ea typeface="Copperplate Regular" charset="0"/>
                    <a:cs typeface="Copperplate Regular" charset="0"/>
                  </a:rPr>
                  <a:t>North Pole 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9823163" y="1194661"/>
              <a:ext cx="2935350" cy="5799379"/>
              <a:chOff x="9823163" y="1194661"/>
              <a:chExt cx="2935350" cy="5799379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22" t="1783" r="6709" b="1893"/>
              <a:stretch/>
            </p:blipFill>
            <p:spPr>
              <a:xfrm>
                <a:off x="10800618" y="1194661"/>
                <a:ext cx="1060174" cy="5327374"/>
              </a:xfrm>
              <a:prstGeom prst="rect">
                <a:avLst/>
              </a:prstGeom>
              <a:ln w="25400">
                <a:solidFill>
                  <a:srgbClr val="E886F3"/>
                </a:solidFill>
              </a:ln>
            </p:spPr>
          </p:pic>
          <p:sp>
            <p:nvSpPr>
              <p:cNvPr id="13" name="Title 1"/>
              <p:cNvSpPr txBox="1">
                <a:spLocks/>
              </p:cNvSpPr>
              <p:nvPr/>
            </p:nvSpPr>
            <p:spPr>
              <a:xfrm>
                <a:off x="9823163" y="6425260"/>
                <a:ext cx="2935350" cy="56878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200" dirty="0" smtClean="0">
                    <a:solidFill>
                      <a:srgbClr val="E886F3"/>
                    </a:solidFill>
                    <a:latin typeface="Copperplate Regular" charset="0"/>
                    <a:ea typeface="Copperplate Regular" charset="0"/>
                    <a:cs typeface="Copperplate Regular" charset="0"/>
                  </a:rPr>
                  <a:t>South Pole</a:t>
                </a: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2588054" y="1503271"/>
            <a:ext cx="4740260" cy="4754127"/>
            <a:chOff x="2588054" y="1503271"/>
            <a:chExt cx="4740260" cy="4754127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4392964" y="1767830"/>
              <a:ext cx="2935350" cy="56878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200" dirty="0" smtClean="0">
                  <a:solidFill>
                    <a:srgbClr val="B14FFC"/>
                  </a:solidFill>
                  <a:latin typeface="Copperplate Regular" charset="0"/>
                  <a:ea typeface="Copperplate Regular" charset="0"/>
                  <a:cs typeface="Copperplate Regular" charset="0"/>
                </a:rPr>
                <a:t>- </a:t>
              </a:r>
              <a:r>
                <a:rPr lang="it-IT" sz="2200" dirty="0" err="1">
                  <a:solidFill>
                    <a:srgbClr val="B14FFC"/>
                  </a:solidFill>
                  <a:latin typeface="Copperplate Regular" charset="0"/>
                  <a:ea typeface="Copperplate Regular" charset="0"/>
                  <a:cs typeface="Copperplate Regular" charset="0"/>
                </a:rPr>
                <a:t>wooden</a:t>
              </a:r>
              <a:r>
                <a:rPr lang="it-IT" sz="2200" dirty="0">
                  <a:solidFill>
                    <a:srgbClr val="B14FFC"/>
                  </a:solidFill>
                  <a:latin typeface="Copperplate Regular" charset="0"/>
                  <a:ea typeface="Copperplate Regular" charset="0"/>
                  <a:cs typeface="Copperplate Regular" charset="0"/>
                </a:rPr>
                <a:t> </a:t>
              </a:r>
              <a:r>
                <a:rPr lang="it-IT" sz="2200" dirty="0" err="1">
                  <a:solidFill>
                    <a:srgbClr val="B14FFC"/>
                  </a:solidFill>
                  <a:latin typeface="Copperplate Regular" charset="0"/>
                  <a:ea typeface="Copperplate Regular" charset="0"/>
                  <a:cs typeface="Copperplate Regular" charset="0"/>
                </a:rPr>
                <a:t>polar</a:t>
              </a:r>
              <a:r>
                <a:rPr lang="it-IT" sz="2200" dirty="0">
                  <a:solidFill>
                    <a:srgbClr val="B14FFC"/>
                  </a:solidFill>
                  <a:latin typeface="Copperplate Regular" charset="0"/>
                  <a:ea typeface="Copperplate Regular" charset="0"/>
                  <a:cs typeface="Copperplate Regular" charset="0"/>
                </a:rPr>
                <a:t> </a:t>
              </a:r>
              <a:r>
                <a:rPr lang="it-IT" sz="2200" dirty="0" err="1" smtClean="0">
                  <a:solidFill>
                    <a:srgbClr val="B14FFC"/>
                  </a:solidFill>
                  <a:latin typeface="Copperplate Regular" charset="0"/>
                  <a:ea typeface="Copperplate Regular" charset="0"/>
                  <a:cs typeface="Copperplate Regular" charset="0"/>
                </a:rPr>
                <a:t>axis</a:t>
              </a:r>
              <a:endParaRPr lang="en-US" sz="2200" dirty="0" smtClean="0">
                <a:solidFill>
                  <a:srgbClr val="B14FFC"/>
                </a:solidFill>
                <a:latin typeface="Copperplate Regular" charset="0"/>
                <a:ea typeface="Copperplate Regular" charset="0"/>
                <a:cs typeface="Copperplate Regular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 rot="1383827">
              <a:off x="2588054" y="1503271"/>
              <a:ext cx="215900" cy="4754127"/>
            </a:xfrm>
            <a:prstGeom prst="rect">
              <a:avLst/>
            </a:prstGeom>
            <a:solidFill>
              <a:srgbClr val="7030A0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8640" y="1577035"/>
            <a:ext cx="7773538" cy="3987539"/>
            <a:chOff x="116335" y="1900978"/>
            <a:chExt cx="7773538" cy="3987539"/>
          </a:xfrm>
        </p:grpSpPr>
        <p:sp>
          <p:nvSpPr>
            <p:cNvPr id="9" name="Title 1"/>
            <p:cNvSpPr txBox="1">
              <a:spLocks/>
            </p:cNvSpPr>
            <p:nvPr/>
          </p:nvSpPr>
          <p:spPr>
            <a:xfrm>
              <a:off x="4954523" y="2710043"/>
              <a:ext cx="2935350" cy="56878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200" dirty="0" smtClean="0">
                  <a:solidFill>
                    <a:schemeClr val="bg1">
                      <a:lumMod val="95000"/>
                    </a:schemeClr>
                  </a:solidFill>
                  <a:latin typeface="Copperplate Regular" charset="0"/>
                  <a:ea typeface="Copperplate Regular" charset="0"/>
                  <a:cs typeface="Copperplate Regular" charset="0"/>
                </a:rPr>
                <a:t>- 7</a:t>
              </a:r>
              <a:r>
                <a:rPr lang="en-US" sz="2200" dirty="0" smtClean="0">
                  <a:solidFill>
                    <a:schemeClr val="bg1"/>
                  </a:solidFill>
                  <a:latin typeface="Copperplate Regular" charset="0"/>
                  <a:ea typeface="Copperplate Regular" charset="0"/>
                  <a:cs typeface="Copperplate Regular" charset="0"/>
                </a:rPr>
                <a:t> internal circles</a:t>
              </a:r>
            </a:p>
          </p:txBody>
        </p:sp>
        <p:sp>
          <p:nvSpPr>
            <p:cNvPr id="3" name="Oval 2"/>
            <p:cNvSpPr/>
            <p:nvPr/>
          </p:nvSpPr>
          <p:spPr>
            <a:xfrm rot="1406649">
              <a:off x="209227" y="3758713"/>
              <a:ext cx="4986247" cy="199141"/>
            </a:xfrm>
            <a:prstGeom prst="ellipse">
              <a:avLst/>
            </a:prstGeom>
            <a:noFill/>
            <a:ln w="22225">
              <a:solidFill>
                <a:schemeClr val="accent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1309357">
              <a:off x="116335" y="4411066"/>
              <a:ext cx="4720317" cy="267880"/>
            </a:xfrm>
            <a:prstGeom prst="ellipse">
              <a:avLst/>
            </a:prstGeom>
            <a:noFill/>
            <a:ln w="22225">
              <a:solidFill>
                <a:schemeClr val="accent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1365863">
              <a:off x="1351922" y="2297663"/>
              <a:ext cx="3870379" cy="584398"/>
            </a:xfrm>
            <a:prstGeom prst="ellipse">
              <a:avLst/>
            </a:prstGeom>
            <a:noFill/>
            <a:ln w="22225">
              <a:solidFill>
                <a:schemeClr val="accent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rot="1391627">
              <a:off x="645503" y="3056144"/>
              <a:ext cx="4720317" cy="388702"/>
            </a:xfrm>
            <a:prstGeom prst="ellipse">
              <a:avLst/>
            </a:prstGeom>
            <a:noFill/>
            <a:ln w="22225">
              <a:solidFill>
                <a:schemeClr val="accent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1365863">
              <a:off x="196279" y="4936985"/>
              <a:ext cx="3870379" cy="425813"/>
            </a:xfrm>
            <a:prstGeom prst="ellipse">
              <a:avLst/>
            </a:prstGeom>
            <a:noFill/>
            <a:ln w="22225">
              <a:solidFill>
                <a:schemeClr val="accent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 rot="1365863">
              <a:off x="670638" y="5462704"/>
              <a:ext cx="2708579" cy="425813"/>
            </a:xfrm>
            <a:prstGeom prst="ellipse">
              <a:avLst/>
            </a:prstGeom>
            <a:noFill/>
            <a:ln w="22225">
              <a:solidFill>
                <a:schemeClr val="accent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1365863">
              <a:off x="2108356" y="1900978"/>
              <a:ext cx="2708579" cy="425813"/>
            </a:xfrm>
            <a:prstGeom prst="ellipse">
              <a:avLst/>
            </a:prstGeom>
            <a:noFill/>
            <a:ln w="22225">
              <a:solidFill>
                <a:schemeClr val="accent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40065" y="3457488"/>
            <a:ext cx="7255946" cy="1808885"/>
            <a:chOff x="832033" y="3508436"/>
            <a:chExt cx="7255946" cy="1808885"/>
          </a:xfrm>
        </p:grpSpPr>
        <p:sp>
          <p:nvSpPr>
            <p:cNvPr id="20" name="Title 1"/>
            <p:cNvSpPr txBox="1">
              <a:spLocks/>
            </p:cNvSpPr>
            <p:nvPr/>
          </p:nvSpPr>
          <p:spPr>
            <a:xfrm>
              <a:off x="4730419" y="3508436"/>
              <a:ext cx="3357560" cy="5968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342900" indent="-342900">
                <a:buFontTx/>
                <a:buChar char="-"/>
              </a:pPr>
              <a:r>
                <a:rPr lang="en-US" sz="2200" dirty="0" smtClean="0">
                  <a:solidFill>
                    <a:schemeClr val="accent1"/>
                  </a:solidFill>
                  <a:latin typeface="Copperplate Regular" charset="0"/>
                  <a:ea typeface="Copperplate Regular" charset="0"/>
                  <a:cs typeface="Copperplate Regular" charset="0"/>
                </a:rPr>
                <a:t>7 </a:t>
              </a:r>
              <a:r>
                <a:rPr lang="en-US" sz="2200" dirty="0">
                  <a:solidFill>
                    <a:schemeClr val="accent1"/>
                  </a:solidFill>
                  <a:latin typeface="Copperplate Regular" charset="0"/>
                  <a:ea typeface="Copperplate Regular" charset="0"/>
                  <a:cs typeface="Copperplate Regular" charset="0"/>
                </a:rPr>
                <a:t>groups of </a:t>
              </a:r>
              <a:r>
                <a:rPr lang="en-US" sz="2200" dirty="0" smtClean="0">
                  <a:solidFill>
                    <a:schemeClr val="accent1"/>
                  </a:solidFill>
                  <a:latin typeface="Copperplate Regular" charset="0"/>
                  <a:ea typeface="Copperplate Regular" charset="0"/>
                  <a:cs typeface="Copperplate Regular" charset="0"/>
                </a:rPr>
                <a:t>4 </a:t>
              </a:r>
              <a:r>
                <a:rPr lang="en-US" sz="2200" dirty="0">
                  <a:solidFill>
                    <a:schemeClr val="accent1"/>
                  </a:solidFill>
                  <a:latin typeface="Copperplate Regular" charset="0"/>
                  <a:ea typeface="Copperplate Regular" charset="0"/>
                  <a:cs typeface="Copperplate Regular" charset="0"/>
                </a:rPr>
                <a:t>perpendicular </a:t>
              </a:r>
              <a:r>
                <a:rPr lang="en-US" sz="2200" dirty="0" smtClean="0">
                  <a:solidFill>
                    <a:schemeClr val="accent1"/>
                  </a:solidFill>
                  <a:latin typeface="Copperplate Regular" charset="0"/>
                  <a:ea typeface="Copperplate Regular" charset="0"/>
                  <a:cs typeface="Copperplate Regular" charset="0"/>
                </a:rPr>
                <a:t>wooden boards</a:t>
              </a:r>
            </a:p>
          </p:txBody>
        </p:sp>
        <p:sp>
          <p:nvSpPr>
            <p:cNvPr id="21" name="Rectangle 20"/>
            <p:cNvSpPr/>
            <p:nvPr/>
          </p:nvSpPr>
          <p:spPr>
            <a:xfrm rot="6180000" flipH="1">
              <a:off x="1797311" y="4010328"/>
              <a:ext cx="45719" cy="1976276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2" name="Rectangle 21"/>
            <p:cNvSpPr/>
            <p:nvPr/>
          </p:nvSpPr>
          <p:spPr>
            <a:xfrm rot="6180000" flipH="1">
              <a:off x="2081302" y="4138811"/>
              <a:ext cx="45719" cy="1976276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3" name="Rectangle 22"/>
            <p:cNvSpPr/>
            <p:nvPr/>
          </p:nvSpPr>
          <p:spPr>
            <a:xfrm rot="7020000" flipH="1">
              <a:off x="2344943" y="3778620"/>
              <a:ext cx="45719" cy="2873415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 rot="7020000" flipH="1">
              <a:off x="2664599" y="4004431"/>
              <a:ext cx="45719" cy="2580061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808478" y="1478135"/>
            <a:ext cx="5936624" cy="4867002"/>
            <a:chOff x="1808478" y="1478135"/>
            <a:chExt cx="5936624" cy="4867002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4251475" y="5748288"/>
              <a:ext cx="3493627" cy="5968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200" dirty="0" smtClean="0">
                  <a:solidFill>
                    <a:srgbClr val="E886F3"/>
                  </a:solidFill>
                  <a:latin typeface="Copperplate Regular" charset="0"/>
                  <a:ea typeface="Copperplate Regular" charset="0"/>
                  <a:cs typeface="Copperplate Regular" charset="0"/>
                </a:rPr>
                <a:t>- 2 polar pivots</a:t>
              </a:r>
            </a:p>
          </p:txBody>
        </p:sp>
        <p:sp>
          <p:nvSpPr>
            <p:cNvPr id="30" name="Triangle 29"/>
            <p:cNvSpPr/>
            <p:nvPr/>
          </p:nvSpPr>
          <p:spPr>
            <a:xfrm rot="12000000">
              <a:off x="3472070" y="1478135"/>
              <a:ext cx="146471" cy="814835"/>
            </a:xfrm>
            <a:prstGeom prst="triangle">
              <a:avLst/>
            </a:prstGeom>
            <a:solidFill>
              <a:srgbClr val="E886F3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riangle 30"/>
            <p:cNvSpPr/>
            <p:nvPr/>
          </p:nvSpPr>
          <p:spPr>
            <a:xfrm rot="1500000">
              <a:off x="1808478" y="5420542"/>
              <a:ext cx="147600" cy="814835"/>
            </a:xfrm>
            <a:prstGeom prst="triangle">
              <a:avLst/>
            </a:prstGeom>
            <a:solidFill>
              <a:srgbClr val="E886F3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12358" y="2646133"/>
            <a:ext cx="7724864" cy="2818909"/>
            <a:chOff x="412358" y="2646133"/>
            <a:chExt cx="7724864" cy="2818909"/>
          </a:xfrm>
        </p:grpSpPr>
        <p:grpSp>
          <p:nvGrpSpPr>
            <p:cNvPr id="52" name="Group 51"/>
            <p:cNvGrpSpPr/>
            <p:nvPr/>
          </p:nvGrpSpPr>
          <p:grpSpPr>
            <a:xfrm>
              <a:off x="412358" y="3094360"/>
              <a:ext cx="7724864" cy="2370682"/>
              <a:chOff x="412358" y="3094360"/>
              <a:chExt cx="7724864" cy="2370682"/>
            </a:xfrm>
          </p:grpSpPr>
          <p:sp>
            <p:nvSpPr>
              <p:cNvPr id="26" name="Title 1"/>
              <p:cNvSpPr txBox="1">
                <a:spLocks/>
              </p:cNvSpPr>
              <p:nvPr/>
            </p:nvSpPr>
            <p:spPr>
              <a:xfrm>
                <a:off x="4557328" y="4865800"/>
                <a:ext cx="3579894" cy="59924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200" dirty="0" smtClean="0">
                    <a:solidFill>
                      <a:srgbClr val="92D050"/>
                    </a:solidFill>
                    <a:latin typeface="Copperplate Regular" charset="0"/>
                    <a:ea typeface="Copperplate Regular" charset="0"/>
                    <a:cs typeface="Copperplate Regular" charset="0"/>
                  </a:rPr>
                  <a:t>- Metal nails</a:t>
                </a: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412358" y="3398010"/>
                <a:ext cx="72000" cy="72000"/>
              </a:xfrm>
              <a:prstGeom prst="ellipse">
                <a:avLst/>
              </a:prstGeom>
              <a:solidFill>
                <a:srgbClr val="ADF564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564758" y="3550410"/>
                <a:ext cx="72000" cy="72000"/>
              </a:xfrm>
              <a:prstGeom prst="ellipse">
                <a:avLst/>
              </a:prstGeom>
              <a:solidFill>
                <a:srgbClr val="ADF564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811826" y="3454296"/>
                <a:ext cx="72000" cy="72000"/>
              </a:xfrm>
              <a:prstGeom prst="ellipse">
                <a:avLst/>
              </a:prstGeom>
              <a:solidFill>
                <a:srgbClr val="ADF564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684435" y="3382296"/>
                <a:ext cx="72000" cy="72000"/>
              </a:xfrm>
              <a:prstGeom prst="ellipse">
                <a:avLst/>
              </a:prstGeom>
              <a:solidFill>
                <a:srgbClr val="ADF564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938638" y="3536107"/>
                <a:ext cx="72000" cy="72000"/>
              </a:xfrm>
              <a:prstGeom prst="ellipse">
                <a:avLst/>
              </a:prstGeom>
              <a:solidFill>
                <a:srgbClr val="ADF564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933456" y="3615312"/>
                <a:ext cx="72000" cy="72000"/>
              </a:xfrm>
              <a:prstGeom prst="ellipse">
                <a:avLst/>
              </a:prstGeom>
              <a:solidFill>
                <a:srgbClr val="ADF564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1003317" y="3660136"/>
                <a:ext cx="72000" cy="72000"/>
              </a:xfrm>
              <a:prstGeom prst="ellipse">
                <a:avLst/>
              </a:prstGeom>
              <a:solidFill>
                <a:srgbClr val="ADF564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981993" y="3459130"/>
                <a:ext cx="72000" cy="72000"/>
              </a:xfrm>
              <a:prstGeom prst="ellipse">
                <a:avLst/>
              </a:prstGeom>
              <a:solidFill>
                <a:srgbClr val="ADF564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28530" y="3619159"/>
                <a:ext cx="72000" cy="72000"/>
              </a:xfrm>
              <a:prstGeom prst="ellipse">
                <a:avLst/>
              </a:prstGeom>
              <a:solidFill>
                <a:srgbClr val="ADF564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48435" y="3536754"/>
                <a:ext cx="72000" cy="72000"/>
              </a:xfrm>
              <a:prstGeom prst="ellipse">
                <a:avLst/>
              </a:prstGeom>
              <a:solidFill>
                <a:srgbClr val="ADF564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434824" y="3337938"/>
                <a:ext cx="72000" cy="72000"/>
              </a:xfrm>
              <a:prstGeom prst="ellipse">
                <a:avLst/>
              </a:prstGeom>
              <a:solidFill>
                <a:srgbClr val="ADF564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59567" y="3257760"/>
                <a:ext cx="72000" cy="72000"/>
              </a:xfrm>
              <a:prstGeom prst="ellipse">
                <a:avLst/>
              </a:prstGeom>
              <a:solidFill>
                <a:srgbClr val="ADF564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59567" y="3177582"/>
                <a:ext cx="72000" cy="72000"/>
              </a:xfrm>
              <a:prstGeom prst="ellipse">
                <a:avLst/>
              </a:prstGeom>
              <a:solidFill>
                <a:srgbClr val="ADF564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85372" y="3094360"/>
                <a:ext cx="72000" cy="72000"/>
              </a:xfrm>
              <a:prstGeom prst="ellipse">
                <a:avLst/>
              </a:prstGeom>
              <a:solidFill>
                <a:srgbClr val="ADF564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604938" y="3143174"/>
                <a:ext cx="72000" cy="72000"/>
              </a:xfrm>
              <a:prstGeom prst="ellipse">
                <a:avLst/>
              </a:prstGeom>
              <a:solidFill>
                <a:srgbClr val="ADF564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Oval 53"/>
            <p:cNvSpPr/>
            <p:nvPr/>
          </p:nvSpPr>
          <p:spPr>
            <a:xfrm>
              <a:off x="1061348" y="3418296"/>
              <a:ext cx="72000" cy="72000"/>
            </a:xfrm>
            <a:prstGeom prst="ellipse">
              <a:avLst/>
            </a:prstGeom>
            <a:solidFill>
              <a:srgbClr val="ADF56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1301805" y="3623461"/>
              <a:ext cx="72000" cy="72000"/>
            </a:xfrm>
            <a:prstGeom prst="ellipse">
              <a:avLst/>
            </a:prstGeom>
            <a:solidFill>
              <a:srgbClr val="ADF56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1296623" y="3702666"/>
              <a:ext cx="72000" cy="72000"/>
            </a:xfrm>
            <a:prstGeom prst="ellipse">
              <a:avLst/>
            </a:prstGeom>
            <a:solidFill>
              <a:srgbClr val="ADF56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366484" y="3747490"/>
              <a:ext cx="72000" cy="72000"/>
            </a:xfrm>
            <a:prstGeom prst="ellipse">
              <a:avLst/>
            </a:prstGeom>
            <a:solidFill>
              <a:srgbClr val="ADF56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1345160" y="3546484"/>
              <a:ext cx="72000" cy="72000"/>
            </a:xfrm>
            <a:prstGeom prst="ellipse">
              <a:avLst/>
            </a:prstGeom>
            <a:solidFill>
              <a:srgbClr val="ADF56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1091697" y="3706513"/>
              <a:ext cx="72000" cy="72000"/>
            </a:xfrm>
            <a:prstGeom prst="ellipse">
              <a:avLst/>
            </a:prstGeom>
            <a:solidFill>
              <a:srgbClr val="ADF56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1391472" y="2926383"/>
              <a:ext cx="72000" cy="72000"/>
            </a:xfrm>
            <a:prstGeom prst="ellipse">
              <a:avLst/>
            </a:prstGeom>
            <a:solidFill>
              <a:srgbClr val="ADF56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1518284" y="3008194"/>
              <a:ext cx="72000" cy="72000"/>
            </a:xfrm>
            <a:prstGeom prst="ellipse">
              <a:avLst/>
            </a:prstGeom>
            <a:solidFill>
              <a:srgbClr val="ADF56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513102" y="3087399"/>
              <a:ext cx="72000" cy="72000"/>
            </a:xfrm>
            <a:prstGeom prst="ellipse">
              <a:avLst/>
            </a:prstGeom>
            <a:solidFill>
              <a:srgbClr val="ADF56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1582963" y="3132223"/>
              <a:ext cx="72000" cy="72000"/>
            </a:xfrm>
            <a:prstGeom prst="ellipse">
              <a:avLst/>
            </a:prstGeom>
            <a:solidFill>
              <a:srgbClr val="ADF56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1561639" y="2931217"/>
              <a:ext cx="72000" cy="72000"/>
            </a:xfrm>
            <a:prstGeom prst="ellipse">
              <a:avLst/>
            </a:prstGeom>
            <a:solidFill>
              <a:srgbClr val="ADF56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308176" y="3091246"/>
              <a:ext cx="72000" cy="72000"/>
            </a:xfrm>
            <a:prstGeom prst="ellipse">
              <a:avLst/>
            </a:prstGeom>
            <a:solidFill>
              <a:srgbClr val="ADF56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1117166" y="2770197"/>
              <a:ext cx="72000" cy="72000"/>
            </a:xfrm>
            <a:prstGeom prst="ellipse">
              <a:avLst/>
            </a:prstGeom>
            <a:solidFill>
              <a:srgbClr val="ADF56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1279016" y="2952515"/>
              <a:ext cx="72000" cy="72000"/>
            </a:xfrm>
            <a:prstGeom prst="ellipse">
              <a:avLst/>
            </a:prstGeom>
            <a:solidFill>
              <a:srgbClr val="ADF56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1335881" y="2909655"/>
              <a:ext cx="72000" cy="72000"/>
            </a:xfrm>
            <a:prstGeom prst="ellipse">
              <a:avLst/>
            </a:prstGeom>
            <a:solidFill>
              <a:srgbClr val="ADF56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1357634" y="3013709"/>
              <a:ext cx="72000" cy="72000"/>
            </a:xfrm>
            <a:prstGeom prst="ellipse">
              <a:avLst/>
            </a:prstGeom>
            <a:solidFill>
              <a:srgbClr val="ADF56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1222895" y="2994991"/>
              <a:ext cx="72000" cy="72000"/>
            </a:xfrm>
            <a:prstGeom prst="ellipse">
              <a:avLst/>
            </a:prstGeom>
            <a:solidFill>
              <a:srgbClr val="ADF56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1033870" y="2935060"/>
              <a:ext cx="72000" cy="72000"/>
            </a:xfrm>
            <a:prstGeom prst="ellipse">
              <a:avLst/>
            </a:prstGeom>
            <a:solidFill>
              <a:srgbClr val="ADF56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628759" y="2646133"/>
              <a:ext cx="72000" cy="72000"/>
            </a:xfrm>
            <a:prstGeom prst="ellipse">
              <a:avLst/>
            </a:prstGeom>
            <a:solidFill>
              <a:srgbClr val="ADF56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56530" y="2712820"/>
              <a:ext cx="72000" cy="72000"/>
            </a:xfrm>
            <a:prstGeom prst="ellipse">
              <a:avLst/>
            </a:prstGeom>
            <a:solidFill>
              <a:srgbClr val="ADF56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84378" y="2791378"/>
              <a:ext cx="72000" cy="72000"/>
            </a:xfrm>
            <a:prstGeom prst="ellipse">
              <a:avLst/>
            </a:prstGeom>
            <a:solidFill>
              <a:srgbClr val="ADF56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756123" y="2822961"/>
              <a:ext cx="72000" cy="72000"/>
            </a:xfrm>
            <a:prstGeom prst="ellipse">
              <a:avLst/>
            </a:prstGeom>
            <a:solidFill>
              <a:srgbClr val="ADF56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49147" y="2733945"/>
              <a:ext cx="72000" cy="72000"/>
            </a:xfrm>
            <a:prstGeom prst="ellipse">
              <a:avLst/>
            </a:prstGeom>
            <a:solidFill>
              <a:srgbClr val="ADF56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545463" y="2810996"/>
              <a:ext cx="72000" cy="72000"/>
            </a:xfrm>
            <a:prstGeom prst="ellipse">
              <a:avLst/>
            </a:prstGeom>
            <a:solidFill>
              <a:srgbClr val="ADF56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CasellaDiTesto 80"/>
          <p:cNvSpPr txBox="1"/>
          <p:nvPr/>
        </p:nvSpPr>
        <p:spPr>
          <a:xfrm>
            <a:off x="1851423" y="228274"/>
            <a:ext cx="9715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Results</a:t>
            </a: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 of the </a:t>
            </a:r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C</a:t>
            </a: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T </a:t>
            </a:r>
            <a:r>
              <a:rPr lang="it-IT" sz="36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analysis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ea typeface="Copperplate Gothic Bold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35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4"/>
          <a:stretch/>
        </p:blipFill>
        <p:spPr>
          <a:xfrm>
            <a:off x="-156742" y="1269759"/>
            <a:ext cx="5539625" cy="520835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067710" y="1104198"/>
            <a:ext cx="5776544" cy="3565462"/>
            <a:chOff x="5729656" y="691173"/>
            <a:chExt cx="5776544" cy="356546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10" b="89953" l="9711" r="877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34"/>
            <a:stretch/>
          </p:blipFill>
          <p:spPr>
            <a:xfrm>
              <a:off x="5729656" y="691173"/>
              <a:ext cx="3976253" cy="3565462"/>
            </a:xfrm>
            <a:prstGeom prst="rect">
              <a:avLst/>
            </a:prstGeom>
          </p:spPr>
        </p:pic>
        <p:sp>
          <p:nvSpPr>
            <p:cNvPr id="4" name="Title 1"/>
            <p:cNvSpPr txBox="1">
              <a:spLocks/>
            </p:cNvSpPr>
            <p:nvPr/>
          </p:nvSpPr>
          <p:spPr>
            <a:xfrm>
              <a:off x="9020109" y="967698"/>
              <a:ext cx="2486091" cy="75016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500" dirty="0" smtClean="0">
                  <a:solidFill>
                    <a:schemeClr val="bg1"/>
                  </a:solidFill>
                  <a:latin typeface="Copperplate Regular" charset="0"/>
                  <a:ea typeface="Copperplate Regular" charset="0"/>
                  <a:cs typeface="Copperplate Regular" charset="0"/>
                </a:rPr>
                <a:t>Elements of the inner structure </a:t>
              </a:r>
            </a:p>
          </p:txBody>
        </p:sp>
      </p:grpSp>
      <p:sp>
        <p:nvSpPr>
          <p:cNvPr id="15" name="CasellaDiTesto 14"/>
          <p:cNvSpPr txBox="1"/>
          <p:nvPr/>
        </p:nvSpPr>
        <p:spPr>
          <a:xfrm>
            <a:off x="1985466" y="255333"/>
            <a:ext cx="9715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Structural</a:t>
            </a: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 </a:t>
            </a:r>
            <a:r>
              <a:rPr lang="it-IT" sz="36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elements</a:t>
            </a: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 of the globe  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ea typeface="Copperplate Gothic Bold" charset="0"/>
              <a:cs typeface="Arial" panose="020B0604020202020204" pitchFamily="34" charset="0"/>
            </a:endParaRPr>
          </a:p>
        </p:txBody>
      </p:sp>
      <p:grpSp>
        <p:nvGrpSpPr>
          <p:cNvPr id="7" name="Group 22"/>
          <p:cNvGrpSpPr/>
          <p:nvPr/>
        </p:nvGrpSpPr>
        <p:grpSpPr>
          <a:xfrm>
            <a:off x="8835116" y="3315566"/>
            <a:ext cx="3176400" cy="3666306"/>
            <a:chOff x="266064" y="1619836"/>
            <a:chExt cx="4680000" cy="4905844"/>
          </a:xfrm>
        </p:grpSpPr>
        <p:pic>
          <p:nvPicPr>
            <p:cNvPr id="8" name="Picture 12"/>
            <p:cNvPicPr>
              <a:picLocks/>
            </p:cNvPicPr>
            <p:nvPr/>
          </p:nvPicPr>
          <p:blipFill>
            <a:blip r:embed="rId5" cstate="print">
              <a:alphaModFix amt="8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064" y="1619836"/>
              <a:ext cx="4680000" cy="4067997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</a:effectLst>
          </p:spPr>
        </p:pic>
        <p:sp>
          <p:nvSpPr>
            <p:cNvPr id="9" name="Title 1"/>
            <p:cNvSpPr txBox="1">
              <a:spLocks/>
            </p:cNvSpPr>
            <p:nvPr/>
          </p:nvSpPr>
          <p:spPr>
            <a:xfrm>
              <a:off x="516262" y="6045393"/>
              <a:ext cx="3807692" cy="4802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300" dirty="0" smtClean="0">
                <a:solidFill>
                  <a:srgbClr val="FFC000"/>
                </a:solidFill>
                <a:latin typeface="Copperplate Regular" charset="0"/>
                <a:ea typeface="Copperplate Regular" charset="0"/>
                <a:cs typeface="Copperplate Regular" charset="0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5382883" y="5698903"/>
            <a:ext cx="4914221" cy="4802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schemeClr val="bg1"/>
                </a:solidFill>
                <a:latin typeface="Copperplate Regular" charset="0"/>
                <a:ea typeface="Copperplate Regular" charset="0"/>
                <a:cs typeface="Copperplate Regular" charset="0"/>
              </a:rPr>
              <a:t>Wooden elements on the surface</a:t>
            </a:r>
          </a:p>
        </p:txBody>
      </p:sp>
    </p:spTree>
    <p:extLst>
      <p:ext uri="{BB962C8B-B14F-4D97-AF65-F5344CB8AC3E}">
        <p14:creationId xmlns:p14="http://schemas.microsoft.com/office/powerpoint/2010/main" val="80239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191038" y="286111"/>
            <a:ext cx="10474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African</a:t>
            </a:r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wooden</a:t>
            </a:r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statue </a:t>
            </a:r>
            <a:r>
              <a:rPr lang="it-IT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Pigorini</a:t>
            </a:r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endParaRPr lang="it-IT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863" y="1199580"/>
            <a:ext cx="2597405" cy="525729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074" y="1165805"/>
            <a:ext cx="2855120" cy="527853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57726" y="1542916"/>
            <a:ext cx="51495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African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wooden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statue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kept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Luigi </a:t>
            </a:r>
            <a:r>
              <a:rPr lang="it-IT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Pigorini</a:t>
            </a:r>
            <a:r>
              <a:rPr lang="it-IT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r>
              <a:rPr lang="it-IT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Prehistory</a:t>
            </a:r>
            <a:r>
              <a:rPr lang="it-IT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Ethnography</a:t>
            </a:r>
            <a:r>
              <a:rPr lang="it-IT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Rome.</a:t>
            </a:r>
          </a:p>
          <a:p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represents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anthropomorphic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idol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believed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magical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carved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from a single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piece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wood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lot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of metal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nails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 the torso for a votive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759242" y="5630779"/>
            <a:ext cx="3668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: 120 cm</a:t>
            </a:r>
          </a:p>
          <a:p>
            <a:pPr algn="r"/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Second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half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of the 19th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century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45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75346" y="1472179"/>
            <a:ext cx="55848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2014 the </a:t>
            </a:r>
            <a:r>
              <a:rPr 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Metropolitan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of New York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asked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Pigorini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loan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statue for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xhibition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African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rt.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75346" y="3224813"/>
            <a:ext cx="55848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Conservators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Pigorini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concerned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some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parts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of the statue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considered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fragile and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critical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thus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potentially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fracture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detachment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especially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trasport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from Rome to New York.  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863" y="1199580"/>
            <a:ext cx="2597405" cy="525729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074" y="1165805"/>
            <a:ext cx="2855120" cy="5278538"/>
          </a:xfrm>
          <a:prstGeom prst="rect">
            <a:avLst/>
          </a:prstGeom>
        </p:spPr>
      </p:pic>
      <p:pic>
        <p:nvPicPr>
          <p:cNvPr id="17" name="Picture 25" descr="Alma-Mater TAGLIA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3" y="3"/>
            <a:ext cx="9601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6" descr="BANDA ROSSA 2 OPT BOLOGNA RAS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4775"/>
            <a:ext cx="12192000" cy="4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Line 26"/>
          <p:cNvSpPr>
            <a:spLocks noChangeAspect="1" noChangeShapeType="1"/>
          </p:cNvSpPr>
          <p:nvPr/>
        </p:nvSpPr>
        <p:spPr bwMode="auto">
          <a:xfrm>
            <a:off x="96000" y="3"/>
            <a:ext cx="2117" cy="1184275"/>
          </a:xfrm>
          <a:prstGeom prst="line">
            <a:avLst/>
          </a:prstGeom>
          <a:noFill/>
          <a:ln w="1714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" name="Line 27"/>
          <p:cNvSpPr>
            <a:spLocks noChangeAspect="1" noChangeShapeType="1"/>
          </p:cNvSpPr>
          <p:nvPr/>
        </p:nvSpPr>
        <p:spPr bwMode="auto">
          <a:xfrm>
            <a:off x="2" y="1182692"/>
            <a:ext cx="12191998" cy="0"/>
          </a:xfrm>
          <a:prstGeom prst="line">
            <a:avLst/>
          </a:prstGeom>
          <a:noFill/>
          <a:ln w="22225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" name="Line 34"/>
          <p:cNvSpPr>
            <a:spLocks noChangeShapeType="1"/>
          </p:cNvSpPr>
          <p:nvPr/>
        </p:nvSpPr>
        <p:spPr bwMode="auto">
          <a:xfrm>
            <a:off x="11089217" y="6424616"/>
            <a:ext cx="0" cy="3524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2" name="Line 35"/>
          <p:cNvSpPr>
            <a:spLocks noChangeShapeType="1"/>
          </p:cNvSpPr>
          <p:nvPr/>
        </p:nvSpPr>
        <p:spPr bwMode="auto">
          <a:xfrm>
            <a:off x="11089217" y="6092828"/>
            <a:ext cx="0" cy="360363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1191038" y="286111"/>
            <a:ext cx="10474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African</a:t>
            </a:r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wooden</a:t>
            </a:r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statue </a:t>
            </a:r>
            <a:r>
              <a:rPr lang="it-IT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Pigorini</a:t>
            </a:r>
            <a:r>
              <a:rPr 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endParaRPr lang="it-IT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8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23" y="357856"/>
            <a:ext cx="4201356" cy="596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215" y="357856"/>
            <a:ext cx="5183908" cy="3268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52795" y="3907163"/>
            <a:ext cx="62811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beard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of the so-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called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-pocket in the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abdomen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statue: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consists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bolus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large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hiding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magical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objects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herbs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stones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shells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etc.).</a:t>
            </a:r>
          </a:p>
          <a:p>
            <a:pPr algn="just"/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shaped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a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moldable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consisting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an oleo-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resin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mixed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kaolin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quartz</a:t>
            </a:r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vegetable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682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t="14993" r="24995" b="4997"/>
          <a:stretch>
            <a:fillRect/>
          </a:stretch>
        </p:blipFill>
        <p:spPr bwMode="auto">
          <a:xfrm>
            <a:off x="476628" y="555936"/>
            <a:ext cx="5162664" cy="587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97" t="14993" r="24995" b="49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332" y="165458"/>
            <a:ext cx="5772811" cy="613946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04" b="4256"/>
          <a:stretch/>
        </p:blipFill>
        <p:spPr>
          <a:xfrm>
            <a:off x="5856578" y="31743"/>
            <a:ext cx="6067300" cy="601566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046" y="0"/>
            <a:ext cx="5365622" cy="567647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883602" y="5730750"/>
            <a:ext cx="5666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double line of metal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pins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deeply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embedded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offers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it-IT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beard</a:t>
            </a:r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83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10" y="431177"/>
            <a:ext cx="4228917" cy="634337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4" name="Rettangolo 3"/>
          <p:cNvSpPr/>
          <p:nvPr/>
        </p:nvSpPr>
        <p:spPr>
          <a:xfrm>
            <a:off x="590842" y="2648243"/>
            <a:ext cx="4572001" cy="1561513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82880" y="2648243"/>
            <a:ext cx="4226503" cy="17408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/>
          <p:cNvCxnSpPr>
            <a:endCxn id="2" idx="3"/>
          </p:cNvCxnSpPr>
          <p:nvPr/>
        </p:nvCxnSpPr>
        <p:spPr>
          <a:xfrm flipV="1">
            <a:off x="139477" y="3602865"/>
            <a:ext cx="4314750" cy="241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116" y="433519"/>
            <a:ext cx="7513156" cy="391797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018809" y="5735217"/>
            <a:ext cx="620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Axial</a:t>
            </a:r>
            <a:r>
              <a:rPr lang="it-IT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it-IT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abdomen</a:t>
            </a:r>
            <a:r>
              <a:rPr lang="it-IT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showing</a:t>
            </a:r>
            <a:r>
              <a:rPr lang="it-IT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</a:t>
            </a:r>
            <a:r>
              <a:rPr lang="it-IT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r>
              <a:rPr lang="it-IT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r>
              <a:rPr lang="it-IT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bolus</a:t>
            </a:r>
            <a:r>
              <a:rPr lang="it-IT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2" t="4614" b="6098"/>
          <a:stretch/>
        </p:blipFill>
        <p:spPr>
          <a:xfrm>
            <a:off x="4725036" y="166552"/>
            <a:ext cx="7249315" cy="48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1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_bolo_002_compresso microsoft 90%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5641" y="1500188"/>
            <a:ext cx="9814812" cy="333703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858982" y="5361708"/>
            <a:ext cx="10848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it-IT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metal </a:t>
            </a:r>
            <a:r>
              <a:rPr lang="it-IT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pins</a:t>
            </a:r>
            <a:r>
              <a:rPr lang="it-IT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enclose</a:t>
            </a:r>
            <a:r>
              <a:rPr lang="it-IT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bolus</a:t>
            </a:r>
            <a:r>
              <a:rPr lang="it-IT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so-</a:t>
            </a:r>
            <a:r>
              <a:rPr lang="it-IT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called</a:t>
            </a:r>
            <a:r>
              <a:rPr lang="it-IT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it-IT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it-IT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pocket».</a:t>
            </a:r>
            <a:endParaRPr lang="it-IT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27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87868" y="1286583"/>
            <a:ext cx="11209866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>
              <a:spcBef>
                <a:spcPts val="12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CT scanner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clinical use ("EMI Mark I scanner") was developed by the British engineer Godfrey Hounsfield in the research laboratories of EMI (United Kingdom) and installed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 1971 at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Atkinsons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Morley's Hospital in Wimbledon (London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spcBef>
                <a:spcPct val="50000"/>
              </a:spcBef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80063" y="273542"/>
            <a:ext cx="876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first CT scanner (1971)</a:t>
            </a:r>
            <a:endParaRPr lang="en-US" altLang="it-IT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6" descr="BANDA ROSSA 2 OPT BOLOGNA RA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4775"/>
            <a:ext cx="12192000" cy="4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34"/>
          <p:cNvSpPr>
            <a:spLocks noChangeShapeType="1"/>
          </p:cNvSpPr>
          <p:nvPr/>
        </p:nvSpPr>
        <p:spPr bwMode="auto">
          <a:xfrm>
            <a:off x="11089217" y="6424616"/>
            <a:ext cx="0" cy="3524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" name="Line 35"/>
          <p:cNvSpPr>
            <a:spLocks noChangeShapeType="1"/>
          </p:cNvSpPr>
          <p:nvPr/>
        </p:nvSpPr>
        <p:spPr bwMode="auto">
          <a:xfrm>
            <a:off x="11089217" y="6092828"/>
            <a:ext cx="0" cy="360363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" name="Line 27"/>
          <p:cNvSpPr>
            <a:spLocks noChangeAspect="1" noChangeShapeType="1"/>
          </p:cNvSpPr>
          <p:nvPr/>
        </p:nvSpPr>
        <p:spPr bwMode="auto">
          <a:xfrm>
            <a:off x="79663" y="1190628"/>
            <a:ext cx="12191998" cy="0"/>
          </a:xfrm>
          <a:prstGeom prst="line">
            <a:avLst/>
          </a:prstGeom>
          <a:noFill/>
          <a:ln w="22225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9" name="Picture 5" descr="ssf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" b="3281"/>
          <a:stretch>
            <a:fillRect/>
          </a:stretch>
        </p:blipFill>
        <p:spPr bwMode="auto">
          <a:xfrm>
            <a:off x="4198220" y="2906344"/>
            <a:ext cx="3801239" cy="290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800px-RIMG02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92" y="3046204"/>
            <a:ext cx="3587492" cy="269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"/>
          <a:stretch>
            <a:fillRect/>
          </a:stretch>
        </p:blipFill>
        <p:spPr bwMode="auto">
          <a:xfrm>
            <a:off x="8341839" y="2946616"/>
            <a:ext cx="2813515" cy="289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88129" y="5858612"/>
            <a:ext cx="10667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dirty="0">
                <a:solidFill>
                  <a:srgbClr val="C00000"/>
                </a:solidFill>
                <a:cs typeface="Arial" panose="020B0604020202020204" pitchFamily="34" charset="0"/>
              </a:rPr>
              <a:t>In 1979 </a:t>
            </a:r>
            <a:r>
              <a:rPr lang="it-IT" altLang="it-IT" sz="2000" dirty="0" err="1">
                <a:solidFill>
                  <a:srgbClr val="C00000"/>
                </a:solidFill>
                <a:cs typeface="Arial" panose="020B0604020202020204" pitchFamily="34" charset="0"/>
              </a:rPr>
              <a:t>Hounsfield</a:t>
            </a:r>
            <a:r>
              <a:rPr lang="it-IT" altLang="it-IT" sz="20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solidFill>
                  <a:srgbClr val="C00000"/>
                </a:solidFill>
                <a:cs typeface="Arial" panose="020B0604020202020204" pitchFamily="34" charset="0"/>
              </a:rPr>
              <a:t>shared</a:t>
            </a:r>
            <a:r>
              <a:rPr lang="it-IT" altLang="it-IT" sz="2000" dirty="0">
                <a:solidFill>
                  <a:srgbClr val="C00000"/>
                </a:solidFill>
                <a:cs typeface="Arial" panose="020B0604020202020204" pitchFamily="34" charset="0"/>
              </a:rPr>
              <a:t> the Nobel </a:t>
            </a:r>
            <a:r>
              <a:rPr lang="it-IT" altLang="it-IT" sz="2000" dirty="0" err="1">
                <a:solidFill>
                  <a:srgbClr val="C00000"/>
                </a:solidFill>
                <a:cs typeface="Arial" panose="020B0604020202020204" pitchFamily="34" charset="0"/>
              </a:rPr>
              <a:t>Prize</a:t>
            </a:r>
            <a:r>
              <a:rPr lang="it-IT" altLang="it-IT" sz="2000" dirty="0">
                <a:solidFill>
                  <a:srgbClr val="C00000"/>
                </a:solidFill>
                <a:cs typeface="Arial" panose="020B0604020202020204" pitchFamily="34" charset="0"/>
              </a:rPr>
              <a:t> for Medicine with the </a:t>
            </a:r>
            <a:r>
              <a:rPr lang="it-IT" altLang="it-IT" sz="2000" dirty="0" err="1">
                <a:solidFill>
                  <a:srgbClr val="C00000"/>
                </a:solidFill>
                <a:cs typeface="Arial" panose="020B0604020202020204" pitchFamily="34" charset="0"/>
              </a:rPr>
              <a:t>physicist</a:t>
            </a:r>
            <a:r>
              <a:rPr lang="it-IT" altLang="it-IT" sz="2000" dirty="0">
                <a:solidFill>
                  <a:srgbClr val="C00000"/>
                </a:solidFill>
                <a:cs typeface="Arial" panose="020B0604020202020204" pitchFamily="34" charset="0"/>
              </a:rPr>
              <a:t> Allan </a:t>
            </a:r>
            <a:r>
              <a:rPr lang="it-IT" altLang="it-IT" sz="2000" dirty="0" err="1">
                <a:solidFill>
                  <a:srgbClr val="C00000"/>
                </a:solidFill>
                <a:cs typeface="Arial" panose="020B0604020202020204" pitchFamily="34" charset="0"/>
              </a:rPr>
              <a:t>Cormack</a:t>
            </a:r>
            <a:r>
              <a:rPr lang="it-IT" altLang="it-IT" sz="2000" dirty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493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8" b="14090"/>
          <a:stretch/>
        </p:blipFill>
        <p:spPr>
          <a:xfrm rot="16200000">
            <a:off x="-264159" y="905046"/>
            <a:ext cx="6276821" cy="517476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737410" y="354016"/>
            <a:ext cx="60780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it-IT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polygon</a:t>
            </a:r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mesh</a:t>
            </a:r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obtained</a:t>
            </a:r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from the 3D volume </a:t>
            </a:r>
            <a:r>
              <a:rPr lang="it-IT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allowed</a:t>
            </a:r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scientists</a:t>
            </a:r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Metropolitan</a:t>
            </a:r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Art to design and </a:t>
            </a:r>
            <a:r>
              <a:rPr lang="it-IT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custom-made </a:t>
            </a:r>
            <a:r>
              <a:rPr lang="it-IT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crate</a:t>
            </a:r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a </a:t>
            </a:r>
            <a:r>
              <a:rPr lang="it-IT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molded</a:t>
            </a:r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interior</a:t>
            </a:r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it-IT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</a:t>
            </a:r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statue.</a:t>
            </a:r>
            <a:endParaRPr lang="it-IT" sz="2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4" t="1608" r="29829"/>
          <a:stretch/>
        </p:blipFill>
        <p:spPr>
          <a:xfrm>
            <a:off x="309057" y="63964"/>
            <a:ext cx="5134647" cy="658099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t="23332" r="20045" b="1816"/>
          <a:stretch/>
        </p:blipFill>
        <p:spPr>
          <a:xfrm>
            <a:off x="5647761" y="3236284"/>
            <a:ext cx="6257365" cy="339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4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palazzo vecchio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55"/>
          <a:stretch>
            <a:fillRect/>
          </a:stretch>
        </p:blipFill>
        <p:spPr bwMode="auto">
          <a:xfrm>
            <a:off x="703890" y="1536699"/>
            <a:ext cx="2976894" cy="500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1380067" y="4385733"/>
            <a:ext cx="364067" cy="409057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400">
              <a:latin typeface="Times New Roman" panose="02020603050405020304" pitchFamily="18" charset="0"/>
            </a:endParaRP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4968235" y="1170099"/>
            <a:ext cx="6334198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 b="1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400" b="1" dirty="0">
              <a:solidFill>
                <a:srgbClr val="FFC000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X-</a:t>
            </a:r>
            <a:r>
              <a:rPr lang="it-IT" altLang="it-IT" sz="2400" b="1" dirty="0" err="1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ray</a:t>
            </a:r>
            <a:r>
              <a:rPr lang="it-IT" altLang="it-IT" sz="24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sz="2400" b="1" dirty="0" err="1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Computed</a:t>
            </a:r>
            <a:r>
              <a:rPr lang="it-IT" altLang="it-IT" sz="24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sz="2400" b="1" dirty="0" err="1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Tomography</a:t>
            </a:r>
            <a:r>
              <a:rPr lang="it-IT" altLang="it-IT" sz="24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of the  </a:t>
            </a:r>
            <a:r>
              <a:rPr lang="it-IT" altLang="it-IT" sz="2400" b="1" dirty="0" err="1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ancient</a:t>
            </a:r>
            <a:r>
              <a:rPr lang="it-IT" altLang="it-IT" sz="24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globe by </a:t>
            </a:r>
            <a:r>
              <a:rPr lang="it-IT" altLang="it-IT" sz="2400" b="1" dirty="0" err="1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Egnazio</a:t>
            </a:r>
            <a:r>
              <a:rPr lang="it-IT" altLang="it-IT" sz="24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sz="2400" b="1" dirty="0" smtClean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Danti </a:t>
            </a:r>
            <a:r>
              <a:rPr lang="it-IT" altLang="it-IT" sz="24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it-IT" altLang="it-IT" sz="2400" b="1" dirty="0" smtClean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sz="24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Palazzo Vecchio </a:t>
            </a:r>
            <a:r>
              <a:rPr lang="it-IT" altLang="it-IT" sz="2400" b="1" dirty="0" smtClean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– Florence (2004)</a:t>
            </a:r>
            <a:endParaRPr lang="it-IT" altLang="it-IT" sz="2800" b="1" dirty="0">
              <a:solidFill>
                <a:srgbClr val="FFC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4858734" y="3251433"/>
            <a:ext cx="65532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The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Municipality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of Florence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decided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to set up an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important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diagnostic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campaign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for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this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masterpiece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Besides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the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cleaning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of the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surface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which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had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become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brown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, the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project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also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involved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an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exploration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of the nature and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condition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of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its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inner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structure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It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was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therefore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decided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to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perform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a CT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scan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744134" y="289093"/>
            <a:ext cx="8398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The </a:t>
            </a:r>
            <a:r>
              <a:rPr lang="it-IT" sz="36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terrestrial</a:t>
            </a:r>
            <a:r>
              <a:rPr lang="it-IT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 globe by </a:t>
            </a:r>
            <a:r>
              <a:rPr lang="it-IT" sz="36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Egnazio</a:t>
            </a:r>
            <a:r>
              <a:rPr lang="it-IT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 </a:t>
            </a:r>
            <a:r>
              <a:rPr lang="it-IT" sz="3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Danti</a:t>
            </a:r>
            <a:endParaRPr lang="it-IT" sz="3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Copperplate Gothic Bold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03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foto_glo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5" y="1557867"/>
            <a:ext cx="5945304" cy="474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7262134" y="1837267"/>
            <a:ext cx="4540399" cy="31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The Map room (“Sala </a:t>
            </a:r>
            <a:r>
              <a:rPr lang="en-GB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delle</a:t>
            </a:r>
            <a:r>
              <a:rPr lang="en-GB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Carte </a:t>
            </a:r>
            <a:r>
              <a:rPr lang="en-GB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geografiche</a:t>
            </a:r>
            <a:r>
              <a:rPr lang="en-GB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”) within Palazzo </a:t>
            </a:r>
            <a:r>
              <a:rPr lang="en-GB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Vecchio</a:t>
            </a:r>
            <a:r>
              <a:rPr lang="en-GB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, with the ancient large globe created by </a:t>
            </a:r>
            <a:r>
              <a:rPr lang="en-GB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Egnazio</a:t>
            </a:r>
            <a:r>
              <a:rPr lang="en-GB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GB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Danti</a:t>
            </a:r>
            <a:r>
              <a:rPr lang="en-GB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around 1567, on assignment of </a:t>
            </a:r>
            <a:r>
              <a:rPr lang="en-GB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Cosimo</a:t>
            </a:r>
            <a:r>
              <a:rPr lang="en-GB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I </a:t>
            </a:r>
            <a:r>
              <a:rPr lang="en-GB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de’ Medici, duke of Florence.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744134" y="289093"/>
            <a:ext cx="8398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The </a:t>
            </a:r>
            <a:r>
              <a:rPr lang="it-IT" sz="36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terrestrial</a:t>
            </a:r>
            <a:r>
              <a:rPr lang="it-IT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 globe by </a:t>
            </a:r>
            <a:r>
              <a:rPr lang="it-IT" sz="36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Egnazio</a:t>
            </a:r>
            <a:r>
              <a:rPr lang="it-IT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 </a:t>
            </a:r>
            <a:r>
              <a:rPr lang="it-IT" sz="3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Danti</a:t>
            </a:r>
            <a:endParaRPr lang="it-IT" sz="3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Copperplate Gothic Bold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56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8229601" y="2007871"/>
            <a:ext cx="3179928" cy="215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tIns="154800" bIns="15480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dirty="0">
                <a:cs typeface="Arial" panose="020B0604020202020204" pitchFamily="34" charset="0"/>
              </a:rPr>
              <a:t>On the </a:t>
            </a:r>
            <a:r>
              <a:rPr lang="it-IT" altLang="it-IT" sz="2000" dirty="0" err="1">
                <a:cs typeface="Arial" panose="020B0604020202020204" pitchFamily="34" charset="0"/>
              </a:rPr>
              <a:t>left</a:t>
            </a:r>
            <a:r>
              <a:rPr lang="it-IT" altLang="it-IT" sz="2000" dirty="0">
                <a:cs typeface="Arial" panose="020B0604020202020204" pitchFamily="34" charset="0"/>
              </a:rPr>
              <a:t>: the X-</a:t>
            </a:r>
            <a:r>
              <a:rPr lang="it-IT" altLang="it-IT" sz="2000" dirty="0" err="1">
                <a:cs typeface="Arial" panose="020B0604020202020204" pitchFamily="34" charset="0"/>
              </a:rPr>
              <a:t>ray</a:t>
            </a:r>
            <a:r>
              <a:rPr lang="it-IT" altLang="it-IT" sz="2000" dirty="0">
                <a:cs typeface="Arial" panose="020B0604020202020204" pitchFamily="34" charset="0"/>
              </a:rPr>
              <a:t> tube</a:t>
            </a:r>
            <a:r>
              <a:rPr lang="it-IT" altLang="it-IT" sz="2000" dirty="0" smtClean="0">
                <a:cs typeface="Arial" panose="020B0604020202020204" pitchFamily="34" charset="0"/>
              </a:rPr>
              <a:t>;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dirty="0" smtClean="0">
                <a:cs typeface="Arial" panose="020B0604020202020204" pitchFamily="34" charset="0"/>
              </a:rPr>
              <a:t>in </a:t>
            </a:r>
            <a:r>
              <a:rPr lang="it-IT" altLang="it-IT" sz="2000" dirty="0">
                <a:cs typeface="Arial" panose="020B0604020202020204" pitchFamily="34" charset="0"/>
              </a:rPr>
              <a:t>the middle: the globe on the </a:t>
            </a:r>
            <a:r>
              <a:rPr lang="it-IT" altLang="it-IT" sz="2000" dirty="0" err="1">
                <a:cs typeface="Arial" panose="020B0604020202020204" pitchFamily="34" charset="0"/>
              </a:rPr>
              <a:t>turntable</a:t>
            </a:r>
            <a:r>
              <a:rPr lang="it-IT" altLang="it-IT" sz="2000" dirty="0">
                <a:cs typeface="Arial" panose="020B0604020202020204" pitchFamily="34" charset="0"/>
              </a:rPr>
              <a:t>; </a:t>
            </a:r>
            <a:endParaRPr lang="it-IT" altLang="it-IT" sz="2000" dirty="0" smtClean="0"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dirty="0" smtClean="0">
                <a:cs typeface="Arial" panose="020B0604020202020204" pitchFamily="34" charset="0"/>
              </a:rPr>
              <a:t>on </a:t>
            </a:r>
            <a:r>
              <a:rPr lang="it-IT" altLang="it-IT" sz="2000" dirty="0">
                <a:cs typeface="Arial" panose="020B0604020202020204" pitchFamily="34" charset="0"/>
              </a:rPr>
              <a:t>the right: the detector and the </a:t>
            </a:r>
            <a:r>
              <a:rPr lang="it-IT" altLang="it-IT" sz="2000" dirty="0" err="1">
                <a:cs typeface="Arial" panose="020B0604020202020204" pitchFamily="34" charset="0"/>
              </a:rPr>
              <a:t>translation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axes</a:t>
            </a:r>
            <a:r>
              <a:rPr lang="it-IT" altLang="it-IT" sz="2000" dirty="0">
                <a:cs typeface="Arial" panose="020B0604020202020204" pitchFamily="34" charset="0"/>
              </a:rPr>
              <a:t> (31000 </a:t>
            </a:r>
            <a:r>
              <a:rPr lang="it-IT" altLang="it-IT" sz="2000" dirty="0" err="1">
                <a:cs typeface="Arial" panose="020B0604020202020204" pitchFamily="34" charset="0"/>
              </a:rPr>
              <a:t>radiographs</a:t>
            </a:r>
            <a:r>
              <a:rPr lang="it-IT" altLang="it-IT" sz="2000" dirty="0"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3" name="Picture 4" descr="nuovo_schema_GLO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27" y="1464320"/>
            <a:ext cx="7440923" cy="462340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056564" y="280585"/>
            <a:ext cx="830580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b="1" dirty="0">
                <a:solidFill>
                  <a:schemeClr val="tx2"/>
                </a:solidFill>
                <a:cs typeface="Arial" panose="020B0604020202020204" pitchFamily="34" charset="0"/>
              </a:rPr>
              <a:t>The experimental set-up</a:t>
            </a:r>
          </a:p>
        </p:txBody>
      </p:sp>
    </p:spTree>
    <p:extLst>
      <p:ext uri="{BB962C8B-B14F-4D97-AF65-F5344CB8AC3E}">
        <p14:creationId xmlns:p14="http://schemas.microsoft.com/office/powerpoint/2010/main" val="352325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1519834"/>
              </p:ext>
            </p:extLst>
          </p:nvPr>
        </p:nvGraphicFramePr>
        <p:xfrm>
          <a:off x="635096" y="1527984"/>
          <a:ext cx="6261389" cy="4665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5" name="Image" r:id="rId3" imgW="9015873" imgH="6717460" progId="Photoshop.Image.8">
                  <p:embed/>
                </p:oleObj>
              </mc:Choice>
              <mc:Fallback>
                <p:oleObj name="Image" r:id="rId3" imgW="9015873" imgH="6717460" progId="Photoshop.Image.8">
                  <p:embed/>
                  <p:pic>
                    <p:nvPicPr>
                      <p:cNvPr id="890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96" y="1527984"/>
                        <a:ext cx="6261389" cy="46656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7484534" y="2025072"/>
            <a:ext cx="3704551" cy="31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Picture of the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experimental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set-up: the detector on the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moving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axes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on the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left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, the globe on the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rotating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platform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in the middle, and the tube on the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vertical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moving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axis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on the right.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744134" y="289093"/>
            <a:ext cx="8398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The </a:t>
            </a:r>
            <a:r>
              <a:rPr lang="it-IT" sz="36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terrestrial</a:t>
            </a:r>
            <a:r>
              <a:rPr lang="it-IT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 globe by </a:t>
            </a:r>
            <a:r>
              <a:rPr lang="it-IT" sz="36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Egnazio</a:t>
            </a:r>
            <a:r>
              <a:rPr lang="it-IT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 </a:t>
            </a:r>
            <a:r>
              <a:rPr lang="it-IT" sz="3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Danti</a:t>
            </a:r>
            <a:endParaRPr lang="it-IT" sz="3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Copperplate Gothic Bold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92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ombo_2"/>
          <p:cNvPicPr>
            <a:picLocks noChangeAspect="1" noChangeArrowheads="1"/>
          </p:cNvPicPr>
          <p:nvPr/>
        </p:nvPicPr>
        <p:blipFill>
          <a:blip r:embed="rId2">
            <a:lum bright="3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" t="5521" r="5670" b="6841"/>
          <a:stretch>
            <a:fillRect/>
          </a:stretch>
        </p:blipFill>
        <p:spPr bwMode="auto">
          <a:xfrm>
            <a:off x="332510" y="1336696"/>
            <a:ext cx="7042150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7917872" y="1601067"/>
            <a:ext cx="336665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Rendering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of the 3D volume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obtained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by the CT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reconstruction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It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is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clearly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possible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to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see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the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entire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inner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structure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consisting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of a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central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axis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, 8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equatorial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bars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, 8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bars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as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2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tetrahedrons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and 30 </a:t>
            </a:r>
            <a:r>
              <a:rPr lang="it-IT" alt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meridians</a:t>
            </a:r>
            <a:r>
              <a:rPr lang="it-IT" alt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744134" y="289093"/>
            <a:ext cx="8398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The </a:t>
            </a:r>
            <a:r>
              <a:rPr lang="it-IT" sz="36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terrestrial</a:t>
            </a:r>
            <a:r>
              <a:rPr lang="it-IT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 globe by </a:t>
            </a:r>
            <a:r>
              <a:rPr lang="it-IT" sz="36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Egnazio</a:t>
            </a:r>
            <a:r>
              <a:rPr lang="it-IT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 </a:t>
            </a:r>
            <a:r>
              <a:rPr lang="it-IT" sz="3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Danti</a:t>
            </a:r>
            <a:endParaRPr lang="it-IT" sz="3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Copperplate Gothic Bold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68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globo2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"/>
            <a:ext cx="5822950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80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0" fill="hold"/>
                                        <p:tgtEl>
                                          <p:spTgt spid="3799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7990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99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99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906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013058"/>
              </p:ext>
            </p:extLst>
          </p:nvPr>
        </p:nvGraphicFramePr>
        <p:xfrm>
          <a:off x="242816" y="1557779"/>
          <a:ext cx="3386138" cy="270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0" name="Image" r:id="rId3" imgW="5549206" imgH="4647619" progId="Photoshop.Image.8">
                  <p:embed/>
                </p:oleObj>
              </mc:Choice>
              <mc:Fallback>
                <p:oleObj name="Image" r:id="rId3" imgW="5549206" imgH="4647619" progId="Photoshop.Image.8">
                  <p:embed/>
                  <p:pic>
                    <p:nvPicPr>
                      <p:cNvPr id="942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16" y="1557779"/>
                        <a:ext cx="3386138" cy="270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1" name="Text Box 3"/>
          <p:cNvSpPr txBox="1">
            <a:spLocks noChangeAspect="1" noChangeArrowheads="1"/>
          </p:cNvSpPr>
          <p:nvPr/>
        </p:nvSpPr>
        <p:spPr bwMode="auto">
          <a:xfrm>
            <a:off x="3628954" y="1495867"/>
            <a:ext cx="4460307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DFA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dirty="0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The globe </a:t>
            </a:r>
            <a:r>
              <a:rPr lang="it-IT" altLang="it-IT" sz="2000" dirty="0" err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is</a:t>
            </a:r>
            <a:r>
              <a:rPr lang="it-IT" altLang="it-IT" sz="2000" dirty="0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smtClean="0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no more </a:t>
            </a:r>
            <a:r>
              <a:rPr lang="it-IT" altLang="it-IT" sz="2000" dirty="0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a </a:t>
            </a:r>
            <a:r>
              <a:rPr lang="it-IT" altLang="it-IT" sz="2000" dirty="0" err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perfect</a:t>
            </a:r>
            <a:r>
              <a:rPr lang="it-IT" altLang="it-IT" sz="2000" dirty="0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sphere</a:t>
            </a:r>
            <a:r>
              <a:rPr lang="it-IT" altLang="it-IT" sz="2000" dirty="0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; </a:t>
            </a:r>
            <a:r>
              <a:rPr lang="it-IT" altLang="it-IT" sz="2000" dirty="0" err="1" smtClean="0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it</a:t>
            </a:r>
            <a:r>
              <a:rPr lang="it-IT" altLang="it-IT" sz="2000" dirty="0" smtClean="0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collapsed</a:t>
            </a:r>
            <a:r>
              <a:rPr lang="it-IT" altLang="it-IT" sz="2000" dirty="0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about</a:t>
            </a:r>
            <a:r>
              <a:rPr lang="it-IT" altLang="it-IT" sz="2000" dirty="0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10 cm</a:t>
            </a:r>
            <a:r>
              <a:rPr lang="it-IT" altLang="it-IT" sz="20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94212" name="Picture 4" descr="slice2"/>
          <p:cNvPicPr>
            <a:picLocks noChangeAspect="1" noChangeArrowheads="1"/>
          </p:cNvPicPr>
          <p:nvPr/>
        </p:nvPicPr>
        <p:blipFill>
          <a:blip r:embed="rId5">
            <a:lum bright="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 t="15289" r="16389" b="19241"/>
          <a:stretch>
            <a:fillRect/>
          </a:stretch>
        </p:blipFill>
        <p:spPr bwMode="auto">
          <a:xfrm>
            <a:off x="4218971" y="2963219"/>
            <a:ext cx="3105116" cy="3207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3" name="Text Box 5"/>
          <p:cNvSpPr txBox="1">
            <a:spLocks noChangeAspect="1" noChangeArrowheads="1"/>
          </p:cNvSpPr>
          <p:nvPr/>
        </p:nvSpPr>
        <p:spPr bwMode="auto">
          <a:xfrm>
            <a:off x="1105357" y="5467572"/>
            <a:ext cx="29305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dirty="0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30 </a:t>
            </a:r>
            <a:r>
              <a:rPr lang="it-IT" altLang="it-IT" sz="2000" dirty="0" err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meridians</a:t>
            </a:r>
            <a:r>
              <a:rPr lang="it-IT" altLang="it-IT" sz="2000" dirty="0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, 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dirty="0" err="1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each</a:t>
            </a:r>
            <a:r>
              <a:rPr lang="it-IT" altLang="it-IT" sz="2000" dirty="0">
                <a:solidFill>
                  <a:schemeClr val="bg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12° far</a:t>
            </a:r>
          </a:p>
        </p:txBody>
      </p:sp>
      <p:grpSp>
        <p:nvGrpSpPr>
          <p:cNvPr id="94214" name="Group 6"/>
          <p:cNvGrpSpPr>
            <a:grpSpLocks/>
          </p:cNvGrpSpPr>
          <p:nvPr/>
        </p:nvGrpSpPr>
        <p:grpSpPr bwMode="auto">
          <a:xfrm>
            <a:off x="2967832" y="1420553"/>
            <a:ext cx="0" cy="808038"/>
            <a:chOff x="3408" y="816"/>
            <a:chExt cx="0" cy="509"/>
          </a:xfrm>
        </p:grpSpPr>
        <p:sp>
          <p:nvSpPr>
            <p:cNvPr id="94223" name="Line 7"/>
            <p:cNvSpPr>
              <a:spLocks noChangeAspect="1" noChangeShapeType="1"/>
            </p:cNvSpPr>
            <p:nvPr/>
          </p:nvSpPr>
          <p:spPr bwMode="auto">
            <a:xfrm flipH="1" flipV="1">
              <a:off x="3408" y="1120"/>
              <a:ext cx="0" cy="2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224" name="Line 8"/>
            <p:cNvSpPr>
              <a:spLocks noChangeAspect="1" noChangeShapeType="1"/>
            </p:cNvSpPr>
            <p:nvPr/>
          </p:nvSpPr>
          <p:spPr bwMode="auto">
            <a:xfrm flipH="1">
              <a:off x="3408" y="816"/>
              <a:ext cx="0" cy="2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94216" name="Group 10"/>
          <p:cNvGrpSpPr>
            <a:grpSpLocks/>
          </p:cNvGrpSpPr>
          <p:nvPr/>
        </p:nvGrpSpPr>
        <p:grpSpPr bwMode="auto">
          <a:xfrm>
            <a:off x="7854311" y="1583921"/>
            <a:ext cx="4083050" cy="4648200"/>
            <a:chOff x="3168" y="620"/>
            <a:chExt cx="2572" cy="2928"/>
          </a:xfrm>
        </p:grpSpPr>
        <p:sp>
          <p:nvSpPr>
            <p:cNvPr id="94217" name="Oval 11"/>
            <p:cNvSpPr>
              <a:spLocks noChangeAspect="1" noChangeArrowheads="1"/>
            </p:cNvSpPr>
            <p:nvPr/>
          </p:nvSpPr>
          <p:spPr bwMode="auto">
            <a:xfrm>
              <a:off x="5015" y="2336"/>
              <a:ext cx="123" cy="12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2400">
                <a:latin typeface="Times New Roman" panose="02020603050405020304" pitchFamily="18" charset="0"/>
              </a:endParaRPr>
            </a:p>
          </p:txBody>
        </p:sp>
        <p:sp>
          <p:nvSpPr>
            <p:cNvPr id="94218" name="Rectangle 12"/>
            <p:cNvSpPr>
              <a:spLocks noChangeArrowheads="1"/>
            </p:cNvSpPr>
            <p:nvPr/>
          </p:nvSpPr>
          <p:spPr bwMode="auto">
            <a:xfrm>
              <a:off x="3196" y="620"/>
              <a:ext cx="2544" cy="29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8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94219" name="Picture 13" descr="scale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440"/>
              <a:ext cx="1104" cy="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220" name="Text Box 14"/>
            <p:cNvSpPr txBox="1">
              <a:spLocks noChangeArrowheads="1"/>
            </p:cNvSpPr>
            <p:nvPr/>
          </p:nvSpPr>
          <p:spPr bwMode="auto">
            <a:xfrm>
              <a:off x="3316" y="2432"/>
              <a:ext cx="23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2400" dirty="0" err="1">
                  <a:latin typeface="Tahoma" panose="020B0604030504040204" pitchFamily="34" charset="0"/>
                  <a:cs typeface="Tahoma" panose="020B0604030504040204" pitchFamily="34" charset="0"/>
                </a:rPr>
                <a:t>Calculated</a:t>
              </a:r>
              <a:r>
                <a:rPr lang="it-IT" altLang="it-IT" sz="2400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it-IT" altLang="it-IT" sz="2400" dirty="0" err="1">
                  <a:latin typeface="Tahoma" panose="020B0604030504040204" pitchFamily="34" charset="0"/>
                  <a:cs typeface="Tahoma" panose="020B0604030504040204" pitchFamily="34" charset="0"/>
                </a:rPr>
                <a:t>weight</a:t>
              </a:r>
              <a:r>
                <a:rPr lang="it-IT" altLang="it-IT" sz="2400" dirty="0">
                  <a:latin typeface="Tahoma" panose="020B0604030504040204" pitchFamily="34" charset="0"/>
                  <a:cs typeface="Tahoma" panose="020B0604030504040204" pitchFamily="34" charset="0"/>
                </a:rPr>
                <a:t> of </a:t>
              </a:r>
              <a:r>
                <a:rPr lang="it-IT" altLang="it-IT" sz="2400" dirty="0" err="1">
                  <a:latin typeface="Tahoma" panose="020B0604030504040204" pitchFamily="34" charset="0"/>
                  <a:cs typeface="Tahoma" panose="020B0604030504040204" pitchFamily="34" charset="0"/>
                </a:rPr>
                <a:t>iron</a:t>
              </a:r>
              <a:r>
                <a:rPr lang="it-IT" altLang="it-IT" sz="2400" dirty="0">
                  <a:latin typeface="Tahoma" panose="020B0604030504040204" pitchFamily="34" charset="0"/>
                  <a:cs typeface="Tahoma" panose="020B0604030504040204" pitchFamily="34" charset="0"/>
                </a:rPr>
                <a:t>:</a:t>
              </a:r>
            </a:p>
          </p:txBody>
        </p:sp>
        <p:sp>
          <p:nvSpPr>
            <p:cNvPr id="94221" name="Text Box 15"/>
            <p:cNvSpPr txBox="1">
              <a:spLocks noChangeArrowheads="1"/>
            </p:cNvSpPr>
            <p:nvPr/>
          </p:nvSpPr>
          <p:spPr bwMode="auto">
            <a:xfrm>
              <a:off x="3316" y="2673"/>
              <a:ext cx="2352" cy="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2400" dirty="0">
                  <a:cs typeface="Times New Roman" panose="02020603050405020304" pitchFamily="18" charset="0"/>
                </a:rPr>
                <a:t>TOTAL:</a:t>
              </a:r>
              <a:r>
                <a:rPr lang="it-IT" altLang="it-IT" dirty="0">
                  <a:cs typeface="Times New Roman" panose="02020603050405020304" pitchFamily="18" charset="0"/>
                </a:rPr>
                <a:t> 	~608 Kg</a:t>
              </a:r>
            </a:p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2400" dirty="0">
                  <a:cs typeface="Times New Roman" panose="02020603050405020304" pitchFamily="18" charset="0"/>
                </a:rPr>
                <a:t>INTERNAL:</a:t>
              </a:r>
              <a:r>
                <a:rPr lang="it-IT" altLang="it-IT" dirty="0">
                  <a:cs typeface="Times New Roman" panose="02020603050405020304" pitchFamily="18" charset="0"/>
                </a:rPr>
                <a:t>	~350 Kg</a:t>
              </a:r>
              <a:endParaRPr lang="it-IT" altLang="it-IT" sz="1400" dirty="0">
                <a:cs typeface="Times New Roman" panose="02020603050405020304" pitchFamily="18" charset="0"/>
              </a:endParaRPr>
            </a:p>
          </p:txBody>
        </p:sp>
        <p:sp>
          <p:nvSpPr>
            <p:cNvPr id="94222" name="Text Box 16"/>
            <p:cNvSpPr txBox="1">
              <a:spLocks noChangeArrowheads="1"/>
            </p:cNvSpPr>
            <p:nvPr/>
          </p:nvSpPr>
          <p:spPr bwMode="auto">
            <a:xfrm>
              <a:off x="3168" y="720"/>
              <a:ext cx="2352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2000" dirty="0">
                  <a:latin typeface="Verdana" panose="020B0604030504040204" pitchFamily="34" charset="0"/>
                  <a:cs typeface="Times New Roman" panose="02020603050405020304" pitchFamily="18" charset="0"/>
                </a:rPr>
                <a:t>The globe </a:t>
              </a:r>
              <a:r>
                <a:rPr lang="it-IT" altLang="it-IT" sz="2000" dirty="0" err="1">
                  <a:latin typeface="Verdana" panose="020B0604030504040204" pitchFamily="34" charset="0"/>
                  <a:cs typeface="Times New Roman" panose="02020603050405020304" pitchFamily="18" charset="0"/>
                </a:rPr>
                <a:t>is</a:t>
              </a:r>
              <a:r>
                <a:rPr lang="it-IT" altLang="it-IT" sz="2000" dirty="0">
                  <a:latin typeface="Verdana" panose="020B0604030504040204" pitchFamily="34" charset="0"/>
                  <a:cs typeface="Times New Roman" panose="02020603050405020304" pitchFamily="18" charset="0"/>
                </a:rPr>
                <a:t> made </a:t>
              </a:r>
              <a:r>
                <a:rPr lang="it-IT" altLang="it-IT" sz="2000" dirty="0" err="1">
                  <a:latin typeface="Verdana" panose="020B0604030504040204" pitchFamily="34" charset="0"/>
                  <a:cs typeface="Times New Roman" panose="02020603050405020304" pitchFamily="18" charset="0"/>
                </a:rPr>
                <a:t>mainly</a:t>
              </a:r>
              <a:r>
                <a:rPr lang="it-IT" altLang="it-IT" sz="2000" dirty="0">
                  <a:latin typeface="Verdana" panose="020B0604030504040204" pitchFamily="34" charset="0"/>
                  <a:cs typeface="Times New Roman" panose="02020603050405020304" pitchFamily="18" charset="0"/>
                </a:rPr>
                <a:t> by </a:t>
              </a:r>
              <a:r>
                <a:rPr lang="it-IT" altLang="it-IT" sz="2000" dirty="0" err="1">
                  <a:latin typeface="Verdana" panose="020B0604030504040204" pitchFamily="34" charset="0"/>
                  <a:cs typeface="Times New Roman" panose="02020603050405020304" pitchFamily="18" charset="0"/>
                </a:rPr>
                <a:t>iron</a:t>
              </a:r>
              <a:endParaRPr lang="it-IT" altLang="it-IT" sz="2000" dirty="0">
                <a:latin typeface="Verdana" panose="020B0604030504040204" pitchFamily="34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2000" dirty="0">
                <a:latin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1744134" y="289093"/>
            <a:ext cx="8398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The </a:t>
            </a:r>
            <a:r>
              <a:rPr lang="it-IT" sz="36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terrestrial</a:t>
            </a:r>
            <a:r>
              <a:rPr lang="it-IT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 globe by </a:t>
            </a:r>
            <a:r>
              <a:rPr lang="it-IT" sz="36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Egnazio</a:t>
            </a:r>
            <a:r>
              <a:rPr lang="it-IT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 </a:t>
            </a:r>
            <a:r>
              <a:rPr lang="it-IT" sz="3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opperplate Gothic Bold" charset="0"/>
                <a:cs typeface="Arial" panose="020B0604020202020204" pitchFamily="34" charset="0"/>
              </a:rPr>
              <a:t>Danti</a:t>
            </a:r>
            <a:endParaRPr lang="it-IT" sz="3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Copperplate Gothic Bold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97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455338" y="346267"/>
            <a:ext cx="77428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                          </a:t>
            </a:r>
            <a:r>
              <a:rPr lang="it-IT" altLang="zh-CN" sz="3600" b="1" dirty="0" err="1" smtClean="0">
                <a:cs typeface="Arial" panose="020B0604020202020204" pitchFamily="34" charset="0"/>
              </a:rPr>
              <a:t>Conclusions</a:t>
            </a:r>
            <a:endParaRPr lang="it-IT" altLang="zh-CN" sz="3600" b="1" dirty="0">
              <a:cs typeface="Arial" panose="020B0604020202020204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872836" y="1870364"/>
            <a:ext cx="1058487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240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q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CT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a versatile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technique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can be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applied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to a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variety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objects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made of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spcBef>
                <a:spcPts val="240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availability of mobile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CT systems expands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number of case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studies in which tomography can be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applied. </a:t>
            </a:r>
          </a:p>
          <a:p>
            <a:pPr marL="342900" indent="-342900" algn="just">
              <a:spcBef>
                <a:spcPts val="240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Moreover,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gives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possibility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 work in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close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restorers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conservators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archaeological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works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of art are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located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74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116824" y="1966242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/>
            <a:endParaRPr lang="it-IT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402574" y="3166571"/>
            <a:ext cx="71247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Maria Pia Morigi</a:t>
            </a:r>
          </a:p>
          <a:p>
            <a:pPr algn="ctr">
              <a:spcBef>
                <a:spcPts val="600"/>
              </a:spcBef>
            </a:pPr>
            <a:r>
              <a:rPr lang="it-IT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Astronomy</a:t>
            </a:r>
            <a:r>
              <a:rPr 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«Augusto Righi»</a:t>
            </a:r>
          </a:p>
          <a:p>
            <a:pPr algn="ctr">
              <a:spcBef>
                <a:spcPts val="600"/>
              </a:spcBef>
            </a:pPr>
            <a:r>
              <a:rPr lang="it-IT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of Bologna &amp; INFN </a:t>
            </a:r>
            <a:r>
              <a:rPr lang="it-IT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CHNet</a:t>
            </a:r>
            <a:endParaRPr lang="it-IT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Viale Berti </a:t>
            </a:r>
            <a:r>
              <a:rPr lang="it-IT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Pichat</a:t>
            </a:r>
            <a:r>
              <a:rPr 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6/2</a:t>
            </a:r>
          </a:p>
          <a:p>
            <a:pPr algn="ctr"/>
            <a:r>
              <a:rPr 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40127 – Bologna</a:t>
            </a:r>
          </a:p>
          <a:p>
            <a:pPr algn="ctr"/>
            <a:r>
              <a:rPr 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Tel.: +39 051 2095085</a:t>
            </a:r>
          </a:p>
          <a:p>
            <a:pPr algn="ctr"/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ariapia.morigi@unibo.it</a:t>
            </a:r>
            <a:endParaRPr 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09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95400"/>
            <a:ext cx="4826000" cy="345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1671850" y="254333"/>
            <a:ext cx="8153400" cy="12954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32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Tomographic</a:t>
            </a:r>
            <a:r>
              <a:rPr lang="it-IT" altLang="it-IT" sz="3200" b="1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altLang="it-IT" sz="32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slices</a:t>
            </a:r>
            <a:endParaRPr lang="it-IT" altLang="it-IT" sz="32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877448" y="4966577"/>
            <a:ext cx="1067025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0"/>
              </a:spcBef>
              <a:buNone/>
            </a:pPr>
            <a:r>
              <a:rPr lang="it-IT" altLang="it-IT" sz="2000" dirty="0" smtClean="0">
                <a:cs typeface="Arial" panose="020B0604020202020204" pitchFamily="34" charset="0"/>
              </a:rPr>
              <a:t>A </a:t>
            </a:r>
            <a:r>
              <a:rPr lang="it-IT" altLang="it-IT" sz="2000" dirty="0" err="1">
                <a:cs typeface="Arial" panose="020B0604020202020204" pitchFamily="34" charset="0"/>
              </a:rPr>
              <a:t>tomographic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b="1" dirty="0" err="1">
                <a:solidFill>
                  <a:srgbClr val="C00000"/>
                </a:solidFill>
                <a:cs typeface="Arial" panose="020B0604020202020204" pitchFamily="34" charset="0"/>
              </a:rPr>
              <a:t>slice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is</a:t>
            </a:r>
            <a:r>
              <a:rPr lang="it-IT" altLang="it-IT" sz="2000" dirty="0">
                <a:cs typeface="Arial" panose="020B0604020202020204" pitchFamily="34" charset="0"/>
              </a:rPr>
              <a:t> the image of a cross-</a:t>
            </a:r>
            <a:r>
              <a:rPr lang="it-IT" altLang="it-IT" sz="2000" dirty="0" err="1">
                <a:cs typeface="Arial" panose="020B0604020202020204" pitchFamily="34" charset="0"/>
              </a:rPr>
              <a:t>section</a:t>
            </a:r>
            <a:r>
              <a:rPr lang="it-IT" altLang="it-IT" sz="2000" dirty="0">
                <a:cs typeface="Arial" panose="020B0604020202020204" pitchFamily="34" charset="0"/>
              </a:rPr>
              <a:t> of the </a:t>
            </a:r>
            <a:r>
              <a:rPr lang="it-IT" altLang="it-IT" sz="2000" dirty="0" err="1">
                <a:cs typeface="Arial" panose="020B0604020202020204" pitchFamily="34" charset="0"/>
              </a:rPr>
              <a:t>object</a:t>
            </a:r>
            <a:r>
              <a:rPr lang="it-IT" altLang="it-IT" sz="2000" dirty="0">
                <a:cs typeface="Arial" panose="020B0604020202020204" pitchFamily="34" charset="0"/>
              </a:rPr>
              <a:t> under </a:t>
            </a:r>
            <a:r>
              <a:rPr lang="it-IT" altLang="it-IT" sz="2000" dirty="0" err="1" smtClean="0">
                <a:cs typeface="Arial" panose="020B0604020202020204" pitchFamily="34" charset="0"/>
              </a:rPr>
              <a:t>investigation</a:t>
            </a:r>
            <a:r>
              <a:rPr lang="it-IT" altLang="it-IT" sz="2000" dirty="0" smtClean="0">
                <a:cs typeface="Arial" panose="020B0604020202020204" pitchFamily="34" charset="0"/>
              </a:rPr>
              <a:t>, in </a:t>
            </a:r>
            <a:r>
              <a:rPr lang="it-IT" altLang="it-IT" sz="2000" dirty="0" err="1" smtClean="0">
                <a:cs typeface="Arial" panose="020B0604020202020204" pitchFamily="34" charset="0"/>
              </a:rPr>
              <a:t>which</a:t>
            </a:r>
            <a:r>
              <a:rPr lang="it-IT" altLang="it-IT" sz="2000" dirty="0" smtClean="0">
                <a:cs typeface="Arial" panose="020B0604020202020204" pitchFamily="34" charset="0"/>
              </a:rPr>
              <a:t> the </a:t>
            </a:r>
            <a:r>
              <a:rPr lang="it-IT" altLang="it-IT" sz="2000" dirty="0" err="1">
                <a:cs typeface="Arial" panose="020B0604020202020204" pitchFamily="34" charset="0"/>
              </a:rPr>
              <a:t>grey-levels</a:t>
            </a:r>
            <a:r>
              <a:rPr lang="it-IT" altLang="it-IT" sz="2000" dirty="0">
                <a:cs typeface="Arial" panose="020B0604020202020204" pitchFamily="34" charset="0"/>
              </a:rPr>
              <a:t> are </a:t>
            </a:r>
            <a:r>
              <a:rPr lang="it-IT" altLang="it-IT" sz="2000" dirty="0" err="1">
                <a:cs typeface="Arial" panose="020B0604020202020204" pitchFamily="34" charset="0"/>
              </a:rPr>
              <a:t>proportional</a:t>
            </a:r>
            <a:r>
              <a:rPr lang="it-IT" altLang="it-IT" sz="2000" dirty="0">
                <a:cs typeface="Arial" panose="020B0604020202020204" pitchFamily="34" charset="0"/>
              </a:rPr>
              <a:t> to the </a:t>
            </a:r>
            <a:r>
              <a:rPr lang="it-IT" altLang="it-IT" sz="2000" dirty="0" err="1">
                <a:cs typeface="Arial" panose="020B0604020202020204" pitchFamily="34" charset="0"/>
              </a:rPr>
              <a:t>values</a:t>
            </a:r>
            <a:r>
              <a:rPr lang="it-IT" altLang="it-IT" sz="2000" dirty="0">
                <a:cs typeface="Arial" panose="020B0604020202020204" pitchFamily="34" charset="0"/>
              </a:rPr>
              <a:t> of the linear </a:t>
            </a:r>
            <a:r>
              <a:rPr lang="it-IT" altLang="it-IT" sz="2000" dirty="0" err="1">
                <a:cs typeface="Arial" panose="020B0604020202020204" pitchFamily="34" charset="0"/>
              </a:rPr>
              <a:t>attenuation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coefficient</a:t>
            </a:r>
            <a:r>
              <a:rPr lang="it-IT" altLang="it-IT" sz="2000" dirty="0">
                <a:cs typeface="Arial" panose="020B0604020202020204" pitchFamily="34" charset="0"/>
              </a:rPr>
              <a:t> in </a:t>
            </a:r>
            <a:r>
              <a:rPr lang="it-IT" altLang="it-IT" sz="2000" dirty="0" err="1">
                <a:cs typeface="Arial" panose="020B0604020202020204" pitchFamily="34" charset="0"/>
              </a:rPr>
              <a:t>that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section</a:t>
            </a:r>
            <a:r>
              <a:rPr lang="it-IT" altLang="it-IT" sz="2000" dirty="0">
                <a:cs typeface="Arial" panose="020B0604020202020204" pitchFamily="34" charset="0"/>
              </a:rPr>
              <a:t> of the </a:t>
            </a:r>
            <a:r>
              <a:rPr lang="it-IT" altLang="it-IT" sz="2000" dirty="0" err="1">
                <a:cs typeface="Arial" panose="020B0604020202020204" pitchFamily="34" charset="0"/>
              </a:rPr>
              <a:t>object</a:t>
            </a:r>
            <a:r>
              <a:rPr lang="it-IT" altLang="it-IT" sz="2000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73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88910" y="453567"/>
            <a:ext cx="99935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800" b="1" dirty="0">
                <a:cs typeface="Arial" panose="020B0604020202020204" pitchFamily="34" charset="0"/>
              </a:rPr>
              <a:t>The </a:t>
            </a:r>
            <a:r>
              <a:rPr lang="it-IT" altLang="it-IT" sz="2800" b="1" dirty="0" err="1">
                <a:cs typeface="Arial" panose="020B0604020202020204" pitchFamily="34" charset="0"/>
              </a:rPr>
              <a:t>measurement</a:t>
            </a:r>
            <a:r>
              <a:rPr lang="it-IT" altLang="it-IT" sz="2800" b="1" dirty="0">
                <a:cs typeface="Arial" panose="020B0604020202020204" pitchFamily="34" charset="0"/>
              </a:rPr>
              <a:t> </a:t>
            </a:r>
            <a:r>
              <a:rPr lang="it-IT" altLang="it-IT" sz="2800" b="1" dirty="0" err="1" smtClean="0">
                <a:cs typeface="Arial" panose="020B0604020202020204" pitchFamily="34" charset="0"/>
              </a:rPr>
              <a:t>process</a:t>
            </a:r>
            <a:r>
              <a:rPr lang="it-IT" altLang="it-IT" sz="2800" b="1" dirty="0" smtClean="0">
                <a:cs typeface="Arial" panose="020B0604020202020204" pitchFamily="34" charset="0"/>
              </a:rPr>
              <a:t> (first generation CT </a:t>
            </a:r>
            <a:r>
              <a:rPr lang="it-IT" altLang="it-IT" sz="2800" b="1" dirty="0" err="1" smtClean="0">
                <a:cs typeface="Arial" panose="020B0604020202020204" pitchFamily="34" charset="0"/>
              </a:rPr>
              <a:t>scannes</a:t>
            </a:r>
            <a:r>
              <a:rPr lang="it-IT" altLang="it-IT" sz="2800" b="1" dirty="0" smtClean="0">
                <a:cs typeface="Arial" panose="020B0604020202020204" pitchFamily="34" charset="0"/>
              </a:rPr>
              <a:t>)</a:t>
            </a:r>
            <a:endParaRPr lang="it-IT" altLang="it-IT" sz="2800" b="1" dirty="0"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3" t="3000" r="15393" b="13498"/>
          <a:stretch>
            <a:fillRect/>
          </a:stretch>
        </p:blipFill>
        <p:spPr bwMode="auto">
          <a:xfrm>
            <a:off x="870567" y="1729627"/>
            <a:ext cx="6471929" cy="3391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318612" y="1503529"/>
            <a:ext cx="4363871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b="1" dirty="0" err="1">
                <a:cs typeface="Arial" panose="020B0604020202020204" pitchFamily="34" charset="0"/>
              </a:rPr>
              <a:t>Principle</a:t>
            </a:r>
            <a:r>
              <a:rPr lang="it-IT" altLang="it-IT" sz="2000" b="1" dirty="0">
                <a:cs typeface="Arial" panose="020B0604020202020204" pitchFamily="34" charset="0"/>
              </a:rPr>
              <a:t> of the first CT scanner, </a:t>
            </a:r>
            <a:r>
              <a:rPr lang="it-IT" altLang="it-IT" sz="2000" b="1" dirty="0" err="1">
                <a:cs typeface="Arial" panose="020B0604020202020204" pitchFamily="34" charset="0"/>
              </a:rPr>
              <a:t>developed</a:t>
            </a:r>
            <a:r>
              <a:rPr lang="it-IT" altLang="it-IT" sz="2000" b="1" dirty="0">
                <a:cs typeface="Arial" panose="020B0604020202020204" pitchFamily="34" charset="0"/>
              </a:rPr>
              <a:t> by </a:t>
            </a:r>
            <a:r>
              <a:rPr lang="it-IT" altLang="it-IT" sz="2000" b="1" dirty="0" err="1">
                <a:cs typeface="Arial" panose="020B0604020202020204" pitchFamily="34" charset="0"/>
              </a:rPr>
              <a:t>Hounsfield</a:t>
            </a:r>
            <a:r>
              <a:rPr lang="it-IT" altLang="it-IT" sz="2000" b="1" dirty="0">
                <a:cs typeface="Arial" panose="020B0604020202020204" pitchFamily="34" charset="0"/>
              </a:rPr>
              <a:t> and </a:t>
            </a:r>
            <a:r>
              <a:rPr lang="it-IT" altLang="it-IT" sz="2000" b="1" dirty="0" err="1">
                <a:cs typeface="Arial" panose="020B0604020202020204" pitchFamily="34" charset="0"/>
              </a:rPr>
              <a:t>designed</a:t>
            </a:r>
            <a:r>
              <a:rPr lang="it-IT" altLang="it-IT" sz="2000" b="1" dirty="0">
                <a:cs typeface="Arial" panose="020B0604020202020204" pitchFamily="34" charset="0"/>
              </a:rPr>
              <a:t> to </a:t>
            </a:r>
            <a:r>
              <a:rPr lang="it-IT" altLang="it-IT" sz="2000" b="1" dirty="0" err="1">
                <a:cs typeface="Arial" panose="020B0604020202020204" pitchFamily="34" charset="0"/>
              </a:rPr>
              <a:t>study</a:t>
            </a:r>
            <a:r>
              <a:rPr lang="it-IT" altLang="it-IT" sz="2000" b="1" dirty="0">
                <a:cs typeface="Arial" panose="020B0604020202020204" pitchFamily="34" charset="0"/>
              </a:rPr>
              <a:t> the </a:t>
            </a:r>
            <a:r>
              <a:rPr lang="it-IT" altLang="it-IT" sz="2000" b="1" dirty="0" smtClean="0">
                <a:cs typeface="Arial" panose="020B0604020202020204" pitchFamily="34" charset="0"/>
              </a:rPr>
              <a:t>human brain.</a:t>
            </a: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altLang="it-IT" sz="1600" b="1" dirty="0">
              <a:cs typeface="Arial" panose="020B0604020202020204" pitchFamily="34" charset="0"/>
            </a:endParaRPr>
          </a:p>
          <a:p>
            <a:pPr algn="just" eaLnBrk="1" hangingPunct="1">
              <a:spcBef>
                <a:spcPct val="10000"/>
              </a:spcBef>
              <a:buClrTx/>
              <a:buSzTx/>
              <a:buFontTx/>
              <a:buNone/>
            </a:pPr>
            <a:r>
              <a:rPr lang="it-IT" altLang="it-IT" sz="2000" dirty="0">
                <a:cs typeface="Arial" panose="020B0604020202020204" pitchFamily="34" charset="0"/>
              </a:rPr>
              <a:t>An X-</a:t>
            </a:r>
            <a:r>
              <a:rPr lang="it-IT" altLang="it-IT" sz="2000" dirty="0" err="1">
                <a:cs typeface="Arial" panose="020B0604020202020204" pitchFamily="34" charset="0"/>
              </a:rPr>
              <a:t>ray</a:t>
            </a:r>
            <a:r>
              <a:rPr lang="it-IT" altLang="it-IT" sz="2000" dirty="0">
                <a:cs typeface="Arial" panose="020B0604020202020204" pitchFamily="34" charset="0"/>
              </a:rPr>
              <a:t> tube </a:t>
            </a:r>
            <a:r>
              <a:rPr lang="it-IT" altLang="it-IT" sz="2000" dirty="0" err="1">
                <a:cs typeface="Arial" panose="020B0604020202020204" pitchFamily="34" charset="0"/>
              </a:rPr>
              <a:t>emitting</a:t>
            </a:r>
            <a:r>
              <a:rPr lang="it-IT" altLang="it-IT" sz="2000" dirty="0">
                <a:cs typeface="Arial" panose="020B0604020202020204" pitchFamily="34" charset="0"/>
              </a:rPr>
              <a:t> a </a:t>
            </a:r>
            <a:r>
              <a:rPr lang="it-IT" altLang="it-IT" sz="2000" dirty="0" err="1">
                <a:cs typeface="Arial" panose="020B0604020202020204" pitchFamily="34" charset="0"/>
              </a:rPr>
              <a:t>pencil-like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beam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is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coupled</a:t>
            </a:r>
            <a:r>
              <a:rPr lang="it-IT" altLang="it-IT" sz="2000" dirty="0">
                <a:cs typeface="Arial" panose="020B0604020202020204" pitchFamily="34" charset="0"/>
              </a:rPr>
              <a:t> to a single </a:t>
            </a:r>
            <a:r>
              <a:rPr lang="it-IT" altLang="it-IT" sz="2000" dirty="0" err="1">
                <a:cs typeface="Arial" panose="020B0604020202020204" pitchFamily="34" charset="0"/>
              </a:rPr>
              <a:t>radiation</a:t>
            </a:r>
            <a:r>
              <a:rPr lang="it-IT" altLang="it-IT" sz="2000" dirty="0">
                <a:cs typeface="Arial" panose="020B0604020202020204" pitchFamily="34" charset="0"/>
              </a:rPr>
              <a:t> detector. The </a:t>
            </a:r>
            <a:r>
              <a:rPr lang="it-IT" altLang="it-IT" sz="2000" dirty="0" err="1">
                <a:cs typeface="Arial" panose="020B0604020202020204" pitchFamily="34" charset="0"/>
              </a:rPr>
              <a:t>two</a:t>
            </a:r>
            <a:r>
              <a:rPr lang="it-IT" altLang="it-IT" sz="2000" dirty="0">
                <a:cs typeface="Arial" panose="020B0604020202020204" pitchFamily="34" charset="0"/>
              </a:rPr>
              <a:t> are </a:t>
            </a:r>
            <a:r>
              <a:rPr lang="it-IT" altLang="it-IT" sz="2000" dirty="0" err="1">
                <a:cs typeface="Arial" panose="020B0604020202020204" pitchFamily="34" charset="0"/>
              </a:rPr>
              <a:t>moved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together</a:t>
            </a:r>
            <a:r>
              <a:rPr lang="it-IT" altLang="it-IT" sz="2000" dirty="0">
                <a:cs typeface="Arial" panose="020B0604020202020204" pitchFamily="34" charset="0"/>
              </a:rPr>
              <a:t> on a </a:t>
            </a:r>
            <a:r>
              <a:rPr lang="it-IT" altLang="it-IT" sz="2000" dirty="0" err="1">
                <a:cs typeface="Arial" panose="020B0604020202020204" pitchFamily="34" charset="0"/>
              </a:rPr>
              <a:t>carriage</a:t>
            </a:r>
            <a:r>
              <a:rPr lang="it-IT" altLang="it-IT" sz="2000" dirty="0">
                <a:cs typeface="Arial" panose="020B0604020202020204" pitchFamily="34" charset="0"/>
              </a:rPr>
              <a:t>, so </a:t>
            </a:r>
            <a:r>
              <a:rPr lang="it-IT" altLang="it-IT" sz="2000" dirty="0" err="1">
                <a:cs typeface="Arial" panose="020B0604020202020204" pitchFamily="34" charset="0"/>
              </a:rPr>
              <a:t>that</a:t>
            </a:r>
            <a:r>
              <a:rPr lang="it-IT" altLang="it-IT" sz="2000" dirty="0">
                <a:cs typeface="Arial" panose="020B0604020202020204" pitchFamily="34" charset="0"/>
              </a:rPr>
              <a:t> a </a:t>
            </a:r>
            <a:r>
              <a:rPr lang="it-IT" altLang="it-IT" sz="2000" dirty="0" err="1">
                <a:cs typeface="Arial" panose="020B0604020202020204" pitchFamily="34" charset="0"/>
              </a:rPr>
              <a:t>plane</a:t>
            </a:r>
            <a:r>
              <a:rPr lang="it-IT" altLang="it-IT" sz="2000" dirty="0">
                <a:cs typeface="Arial" panose="020B0604020202020204" pitchFamily="34" charset="0"/>
              </a:rPr>
              <a:t> in the head </a:t>
            </a:r>
            <a:r>
              <a:rPr lang="it-IT" altLang="it-IT" sz="2000" dirty="0" err="1">
                <a:cs typeface="Arial" panose="020B0604020202020204" pitchFamily="34" charset="0"/>
              </a:rPr>
              <a:t>is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scanned</a:t>
            </a:r>
            <a:r>
              <a:rPr lang="it-IT" altLang="it-IT" sz="2000" dirty="0">
                <a:cs typeface="Arial" panose="020B0604020202020204" pitchFamily="34" charset="0"/>
              </a:rPr>
              <a:t> by a </a:t>
            </a:r>
            <a:r>
              <a:rPr lang="it-IT" altLang="it-IT" sz="2000" dirty="0" err="1">
                <a:cs typeface="Arial" panose="020B0604020202020204" pitchFamily="34" charset="0"/>
              </a:rPr>
              <a:t>series</a:t>
            </a:r>
            <a:r>
              <a:rPr lang="it-IT" altLang="it-IT" sz="2000" dirty="0">
                <a:cs typeface="Arial" panose="020B0604020202020204" pitchFamily="34" charset="0"/>
              </a:rPr>
              <a:t> of </a:t>
            </a:r>
            <a:r>
              <a:rPr lang="it-IT" altLang="it-IT" sz="2000" dirty="0" err="1">
                <a:cs typeface="Arial" panose="020B0604020202020204" pitchFamily="34" charset="0"/>
              </a:rPr>
              <a:t>parallel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rays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as</a:t>
            </a:r>
            <a:r>
              <a:rPr lang="it-IT" altLang="it-IT" sz="2000" dirty="0">
                <a:cs typeface="Arial" panose="020B0604020202020204" pitchFamily="34" charset="0"/>
              </a:rPr>
              <a:t> the </a:t>
            </a:r>
            <a:r>
              <a:rPr lang="it-IT" altLang="it-IT" sz="2000" dirty="0" err="1">
                <a:cs typeface="Arial" panose="020B0604020202020204" pitchFamily="34" charset="0"/>
              </a:rPr>
              <a:t>translation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takes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place</a:t>
            </a:r>
            <a:r>
              <a:rPr lang="it-IT" altLang="it-IT" sz="2000" dirty="0">
                <a:cs typeface="Arial" panose="020B0604020202020204" pitchFamily="34" charset="0"/>
              </a:rPr>
              <a:t>. For </a:t>
            </a:r>
            <a:r>
              <a:rPr lang="it-IT" altLang="it-IT" sz="2000" dirty="0" err="1">
                <a:cs typeface="Arial" panose="020B0604020202020204" pitchFamily="34" charset="0"/>
              </a:rPr>
              <a:t>each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ray</a:t>
            </a:r>
            <a:r>
              <a:rPr lang="it-IT" altLang="it-IT" sz="2000" dirty="0">
                <a:cs typeface="Arial" panose="020B0604020202020204" pitchFamily="34" charset="0"/>
              </a:rPr>
              <a:t> the </a:t>
            </a:r>
            <a:r>
              <a:rPr lang="it-IT" altLang="it-IT" sz="2000" dirty="0" err="1">
                <a:cs typeface="Arial" panose="020B0604020202020204" pitchFamily="34" charset="0"/>
              </a:rPr>
              <a:t>fraction</a:t>
            </a:r>
            <a:r>
              <a:rPr lang="it-IT" altLang="it-IT" sz="2000" dirty="0">
                <a:cs typeface="Arial" panose="020B0604020202020204" pitchFamily="34" charset="0"/>
              </a:rPr>
              <a:t> of the </a:t>
            </a:r>
            <a:r>
              <a:rPr lang="it-IT" altLang="it-IT" sz="2000" dirty="0" err="1">
                <a:cs typeface="Arial" panose="020B0604020202020204" pitchFamily="34" charset="0"/>
              </a:rPr>
              <a:t>radiation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transmitted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is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cs typeface="Arial" panose="020B0604020202020204" pitchFamily="34" charset="0"/>
              </a:rPr>
              <a:t>measured</a:t>
            </a:r>
            <a:r>
              <a:rPr lang="it-IT" altLang="it-IT" sz="2000" dirty="0">
                <a:cs typeface="Arial" panose="020B0604020202020204" pitchFamily="34" charset="0"/>
              </a:rPr>
              <a:t> and </a:t>
            </a:r>
            <a:r>
              <a:rPr lang="it-IT" altLang="it-IT" sz="2000" dirty="0" err="1">
                <a:cs typeface="Arial" panose="020B0604020202020204" pitchFamily="34" charset="0"/>
              </a:rPr>
              <a:t>stored</a:t>
            </a:r>
            <a:r>
              <a:rPr lang="it-IT" altLang="it-IT" sz="2000" dirty="0">
                <a:cs typeface="Arial" panose="020B0604020202020204" pitchFamily="34" charset="0"/>
              </a:rPr>
              <a:t> in a computer.</a:t>
            </a:r>
          </a:p>
        </p:txBody>
      </p:sp>
    </p:spTree>
    <p:extLst>
      <p:ext uri="{BB962C8B-B14F-4D97-AF65-F5344CB8AC3E}">
        <p14:creationId xmlns:p14="http://schemas.microsoft.com/office/powerpoint/2010/main" val="288517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t="-692" r="-608" b="692"/>
          <a:stretch/>
        </p:blipFill>
        <p:spPr bwMode="auto">
          <a:xfrm>
            <a:off x="375312" y="1801504"/>
            <a:ext cx="6059606" cy="3943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494128" y="267363"/>
            <a:ext cx="5943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b="1" dirty="0">
                <a:cs typeface="Arial" panose="020B0604020202020204" pitchFamily="34" charset="0"/>
              </a:rPr>
              <a:t>The </a:t>
            </a:r>
            <a:r>
              <a:rPr lang="it-IT" altLang="it-IT" b="1" dirty="0" err="1">
                <a:cs typeface="Arial" panose="020B0604020202020204" pitchFamily="34" charset="0"/>
              </a:rPr>
              <a:t>measurement</a:t>
            </a:r>
            <a:r>
              <a:rPr lang="it-IT" altLang="it-IT" b="1" dirty="0">
                <a:cs typeface="Arial" panose="020B0604020202020204" pitchFamily="34" charset="0"/>
              </a:rPr>
              <a:t> </a:t>
            </a:r>
            <a:r>
              <a:rPr lang="it-IT" altLang="it-IT" b="1" dirty="0" err="1">
                <a:cs typeface="Arial" panose="020B0604020202020204" pitchFamily="34" charset="0"/>
              </a:rPr>
              <a:t>process</a:t>
            </a:r>
            <a:endParaRPr lang="it-IT" altLang="it-IT" b="1" dirty="0"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441742" y="1801504"/>
            <a:ext cx="4851779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AutoNum type="alphaLcParenR"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pencil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of X-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rays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translated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acquire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projection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made up of a large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pencil-beam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attenuation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 eaLnBrk="1" hangingPunct="1">
              <a:spcBef>
                <a:spcPct val="50000"/>
              </a:spcBef>
              <a:buFontTx/>
              <a:buAutoNum type="alphaLcParenR"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The X-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ray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source and the detector are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rotated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and a large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projections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acquired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alt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it-IT" alt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it-IT" alt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angle.</a:t>
            </a:r>
          </a:p>
        </p:txBody>
      </p:sp>
    </p:spTree>
    <p:extLst>
      <p:ext uri="{BB962C8B-B14F-4D97-AF65-F5344CB8AC3E}">
        <p14:creationId xmlns:p14="http://schemas.microsoft.com/office/powerpoint/2010/main" val="321485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1" id="{C7E96364-2717-42A9-9611-74E29D7BB0B6}" vid="{98DE8DC7-3DDC-4C71-97D3-9CE69794A3E2}"/>
    </a:ext>
  </a:extLst>
</a:theme>
</file>

<file path=ppt/theme/theme2.xml><?xml version="1.0" encoding="utf-8"?>
<a:theme xmlns:a="http://schemas.openxmlformats.org/drawingml/2006/main" name="2_Personalizza struttura">
  <a:themeElements>
    <a:clrScheme name="2_Personalizza struttu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Personalizza struttur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2_Personalizza struttu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15193</TotalTime>
  <Words>2584</Words>
  <Application>Microsoft Office PowerPoint</Application>
  <PresentationFormat>Widescreen</PresentationFormat>
  <Paragraphs>311</Paragraphs>
  <Slides>69</Slides>
  <Notes>1</Notes>
  <HiddenSlides>0</HiddenSlides>
  <MMClips>9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69</vt:i4>
      </vt:variant>
    </vt:vector>
  </HeadingPairs>
  <TitlesOfParts>
    <vt:vector size="87" baseType="lpstr">
      <vt:lpstr>宋体</vt:lpstr>
      <vt:lpstr>Arial</vt:lpstr>
      <vt:lpstr>Avenir Next</vt:lpstr>
      <vt:lpstr>Baskerville</vt:lpstr>
      <vt:lpstr>Calibri</vt:lpstr>
      <vt:lpstr>Comic Sans MS</vt:lpstr>
      <vt:lpstr>Copperplate Gothic Bold</vt:lpstr>
      <vt:lpstr>Copperplate Regular</vt:lpstr>
      <vt:lpstr>Papyrus</vt:lpstr>
      <vt:lpstr>Symbol</vt:lpstr>
      <vt:lpstr>Tahoma</vt:lpstr>
      <vt:lpstr>Times New Roman</vt:lpstr>
      <vt:lpstr>Verdana</vt:lpstr>
      <vt:lpstr>Wingdings</vt:lpstr>
      <vt:lpstr>Tema1</vt:lpstr>
      <vt:lpstr>2_Personalizza struttura</vt:lpstr>
      <vt:lpstr>Equation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Attenuation of monochromatic X-ray photons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Examples of case-studies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Examples of case-studies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New Mobile System for on-site Computed Tomography</dc:title>
  <dc:creator>Matteo Bettuzzi</dc:creator>
  <cp:lastModifiedBy>Maria Pia Morigi</cp:lastModifiedBy>
  <cp:revision>587</cp:revision>
  <dcterms:created xsi:type="dcterms:W3CDTF">2017-06-05T14:13:26Z</dcterms:created>
  <dcterms:modified xsi:type="dcterms:W3CDTF">2023-07-18T14:37:26Z</dcterms:modified>
</cp:coreProperties>
</file>