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5" r:id="rId2"/>
    <p:sldMasterId id="2147483743" r:id="rId3"/>
    <p:sldMasterId id="2147483761" r:id="rId4"/>
    <p:sldMasterId id="2147483779" r:id="rId5"/>
    <p:sldMasterId id="2147483796" r:id="rId6"/>
    <p:sldMasterId id="2147483814" r:id="rId7"/>
    <p:sldMasterId id="2147483832" r:id="rId8"/>
    <p:sldMasterId id="2147483850" r:id="rId9"/>
    <p:sldMasterId id="2147483868" r:id="rId10"/>
  </p:sldMasterIdLst>
  <p:notesMasterIdLst>
    <p:notesMasterId r:id="rId67"/>
  </p:notesMasterIdLst>
  <p:sldIdLst>
    <p:sldId id="566" r:id="rId11"/>
    <p:sldId id="585" r:id="rId12"/>
    <p:sldId id="577" r:id="rId13"/>
    <p:sldId id="561" r:id="rId14"/>
    <p:sldId id="563" r:id="rId15"/>
    <p:sldId id="565" r:id="rId16"/>
    <p:sldId id="568" r:id="rId17"/>
    <p:sldId id="578" r:id="rId18"/>
    <p:sldId id="562" r:id="rId19"/>
    <p:sldId id="538" r:id="rId20"/>
    <p:sldId id="539" r:id="rId21"/>
    <p:sldId id="540" r:id="rId22"/>
    <p:sldId id="426" r:id="rId23"/>
    <p:sldId id="427" r:id="rId24"/>
    <p:sldId id="428" r:id="rId25"/>
    <p:sldId id="534" r:id="rId26"/>
    <p:sldId id="582" r:id="rId27"/>
    <p:sldId id="433" r:id="rId28"/>
    <p:sldId id="477" r:id="rId29"/>
    <p:sldId id="581" r:id="rId30"/>
    <p:sldId id="586" r:id="rId31"/>
    <p:sldId id="519" r:id="rId32"/>
    <p:sldId id="569" r:id="rId33"/>
    <p:sldId id="570" r:id="rId34"/>
    <p:sldId id="482" r:id="rId35"/>
    <p:sldId id="542" r:id="rId36"/>
    <p:sldId id="543" r:id="rId37"/>
    <p:sldId id="285" r:id="rId38"/>
    <p:sldId id="545" r:id="rId39"/>
    <p:sldId id="567" r:id="rId40"/>
    <p:sldId id="580" r:id="rId41"/>
    <p:sldId id="546" r:id="rId42"/>
    <p:sldId id="547" r:id="rId43"/>
    <p:sldId id="571" r:id="rId44"/>
    <p:sldId id="572" r:id="rId45"/>
    <p:sldId id="573" r:id="rId46"/>
    <p:sldId id="576" r:id="rId47"/>
    <p:sldId id="579" r:id="rId48"/>
    <p:sldId id="587" r:id="rId49"/>
    <p:sldId id="574" r:id="rId50"/>
    <p:sldId id="575" r:id="rId51"/>
    <p:sldId id="588" r:id="rId52"/>
    <p:sldId id="549" r:id="rId53"/>
    <p:sldId id="550" r:id="rId54"/>
    <p:sldId id="551" r:id="rId55"/>
    <p:sldId id="583" r:id="rId56"/>
    <p:sldId id="552" r:id="rId57"/>
    <p:sldId id="560" r:id="rId58"/>
    <p:sldId id="553" r:id="rId59"/>
    <p:sldId id="554" r:id="rId60"/>
    <p:sldId id="556" r:id="rId61"/>
    <p:sldId id="555" r:id="rId62"/>
    <p:sldId id="559" r:id="rId63"/>
    <p:sldId id="557" r:id="rId64"/>
    <p:sldId id="558" r:id="rId65"/>
    <p:sldId id="584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7" autoAdjust="0"/>
    <p:restoredTop sz="94660"/>
  </p:normalViewPr>
  <p:slideViewPr>
    <p:cSldViewPr>
      <p:cViewPr>
        <p:scale>
          <a:sx n="75" d="100"/>
          <a:sy n="75" d="100"/>
        </p:scale>
        <p:origin x="235" y="1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6963E-7CB6-42E0-8989-8A6BAC20E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C8A75-3628-4A9E-BB8F-7DB4220A0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0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942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916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02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6674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671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367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5637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21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939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388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76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197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98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68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353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355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41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1449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09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184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541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8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50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479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374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820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00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19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874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020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19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253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035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0355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405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125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227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390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917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036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81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612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9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925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6305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447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4285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050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40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42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28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361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63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6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745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09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911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710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26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914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693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322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660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42473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3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801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872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271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94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91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87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56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63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39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6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313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491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45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967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252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98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0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7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165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456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54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37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67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08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175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9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3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17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8258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39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435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55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598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203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53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3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77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04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7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13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7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44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86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56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31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8009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054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4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95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40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718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89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02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31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62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293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837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8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08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77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96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0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4949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425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4686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0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007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887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69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444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2999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1342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85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423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291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0870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19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989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354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10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609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09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7911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511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5433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8156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579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0A61B7-CED8-4651-8E80-58C9C0030FC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FB6452-7B95-461D-AB69-09C22E5F026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2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D313F07-6858-49F0-B202-86F91CD3F6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A85F8AD-2BFF-4E90-974B-0744E977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3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212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82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6544-C36B-4187-AD38-7006122BC177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76E73-0A01-42C3-BC98-12F72F6AD98C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537D0B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37D0B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17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F7F3D-9FCA-48B1-A904-A6ECE748B6B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3FCDE-CB45-47A1-9809-497965A4A18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C0D8-AF4E-4253-A90F-58E5557515A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6A806-CE65-4DF9-8348-7F1E9D15EFD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0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16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44A05-40B0-43EA-B9B9-1A99C9F5869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525C3-DF2F-4A14-A0C0-46A3DAB6C3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1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9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0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1.emf"/><Relationship Id="rId7" Type="http://schemas.openxmlformats.org/officeDocument/2006/relationships/image" Target="../media/image93.emf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emf"/><Relationship Id="rId11" Type="http://schemas.openxmlformats.org/officeDocument/2006/relationships/image" Target="../media/image9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6.emf"/><Relationship Id="rId4" Type="http://schemas.openxmlformats.org/officeDocument/2006/relationships/image" Target="../media/image92.emf"/><Relationship Id="rId9" Type="http://schemas.openxmlformats.org/officeDocument/2006/relationships/image" Target="../media/image9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br>
              <a:rPr lang="en-US" dirty="0"/>
            </a:br>
            <a:r>
              <a:rPr lang="en-US" dirty="0"/>
              <a:t>Nuclear Astrophysics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James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deBoer</a:t>
            </a: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University of Notre Dame and the Joint institute for nuclear astrophysics </a:t>
            </a:r>
          </a:p>
          <a:p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University of Bologna summer school, July 18, 2023</a:t>
            </a:r>
          </a:p>
          <a:p>
            <a:endParaRPr lang="en-US" dirty="0"/>
          </a:p>
        </p:txBody>
      </p:sp>
      <p:pic>
        <p:nvPicPr>
          <p:cNvPr id="6" name="Picture 2" descr="NSF Logo | NSF - National Science Foundation">
            <a:extLst>
              <a:ext uri="{FF2B5EF4-FFF2-40B4-BE49-F238E27FC236}">
                <a16:creationId xmlns:a16="http://schemas.microsoft.com/office/drawing/2014/main" id="{9D2C0C23-68B4-48BB-83B6-80753F10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58" y="5676641"/>
            <a:ext cx="977655" cy="98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nformation for Members | JINA-CEE, Joint Institute for Nuclear  Astrophysics - Center for the Evolution of the Elements">
            <a:extLst>
              <a:ext uri="{FF2B5EF4-FFF2-40B4-BE49-F238E27FC236}">
                <a16:creationId xmlns:a16="http://schemas.microsoft.com/office/drawing/2014/main" id="{1E1BFC20-B142-48B1-9C05-FB27D9E0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91200"/>
            <a:ext cx="784804" cy="8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otre Dame Logo, history, meaning, symbol, PNG">
            <a:extLst>
              <a:ext uri="{FF2B5EF4-FFF2-40B4-BE49-F238E27FC236}">
                <a16:creationId xmlns:a16="http://schemas.microsoft.com/office/drawing/2014/main" id="{EEB5474C-9A84-42A5-93A2-94F637114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22" y="5553268"/>
            <a:ext cx="2438336" cy="13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29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77801"/>
            <a:ext cx="11157527" cy="6414698"/>
          </a:xfrm>
        </p:spPr>
      </p:pic>
      <p:sp>
        <p:nvSpPr>
          <p:cNvPr id="5" name="TextBox 4"/>
          <p:cNvSpPr txBox="1"/>
          <p:nvPr/>
        </p:nvSpPr>
        <p:spPr>
          <a:xfrm>
            <a:off x="2235200" y="6206836"/>
            <a:ext cx="53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James Webb telescope website (Credit: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STScl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751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6626" y="5595163"/>
            <a:ext cx="8534400" cy="1507067"/>
          </a:xfrm>
        </p:spPr>
        <p:txBody>
          <a:bodyPr/>
          <a:lstStyle/>
          <a:p>
            <a:r>
              <a:rPr lang="en-US" dirty="0"/>
              <a:t>Big Bang Nucleosynthesis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72" y="510909"/>
            <a:ext cx="5707536" cy="50842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62927" y="509953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Fields (2011)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022"/>
            <a:ext cx="6166573" cy="40815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43" y="5162684"/>
            <a:ext cx="53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James Webb telescope website (Credit: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STScl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260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0" y="5442481"/>
            <a:ext cx="10821989" cy="1507067"/>
          </a:xfrm>
        </p:spPr>
        <p:txBody>
          <a:bodyPr/>
          <a:lstStyle/>
          <a:p>
            <a:r>
              <a:rPr lang="en-US" dirty="0"/>
              <a:t>Physics Concept: Hydrostatic 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857460"/>
            <a:ext cx="5240866" cy="4784638"/>
          </a:xfrm>
        </p:spPr>
        <p:txBody>
          <a:bodyPr/>
          <a:lstStyle/>
          <a:p>
            <a:r>
              <a:rPr lang="en-US" dirty="0"/>
              <a:t>Gravity fights nuclear energy production</a:t>
            </a:r>
          </a:p>
          <a:p>
            <a:r>
              <a:rPr lang="en-US" dirty="0"/>
              <a:t>Stars burn hydrogen into helium for most of their lives</a:t>
            </a:r>
          </a:p>
          <a:p>
            <a:endParaRPr lang="en-US" dirty="0"/>
          </a:p>
          <a:p>
            <a:r>
              <a:rPr lang="en-US" dirty="0"/>
              <a:t>Some nuclear reactions contribute both to nucleosynthesis and energy production</a:t>
            </a:r>
          </a:p>
          <a:p>
            <a:r>
              <a:rPr lang="en-US" dirty="0"/>
              <a:t>Some only contribute to nucleosynthesis and happen “in the background” compared to energy production reactions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pages.uoregon.edu/jimbrau/BrauImNew/Chap16/8th/16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3" y="131884"/>
            <a:ext cx="6229377" cy="55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5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441" y="5854959"/>
            <a:ext cx="9042590" cy="10515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Sites of nucleosynthesis: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Stellar burning: Main Sequence</a:t>
            </a:r>
          </a:p>
        </p:txBody>
      </p:sp>
      <p:pic>
        <p:nvPicPr>
          <p:cNvPr id="5130" name="Picture 10" descr="Yellow 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3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9211" y="152400"/>
            <a:ext cx="2975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Hydrogen Burning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pp</a:t>
            </a:r>
            <a:r>
              <a:rPr lang="en-US" dirty="0">
                <a:solidFill>
                  <a:schemeClr val="bg1"/>
                </a:solidFill>
              </a:rPr>
              <a:t> chains</a:t>
            </a:r>
          </a:p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baseline="30000" dirty="0">
                <a:solidFill>
                  <a:srgbClr val="00B0F0"/>
                </a:solidFill>
              </a:rPr>
              <a:t>1</a:t>
            </a: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4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He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+ 2e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+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+ 2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+ 2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 g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Calibri"/>
              </a:rPr>
              <a:t>(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He +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4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He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7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Be*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7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Li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9211" y="1702476"/>
            <a:ext cx="23503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CNO cycle</a:t>
            </a:r>
          </a:p>
          <a:p>
            <a:r>
              <a:rPr lang="en-US" baseline="30000" dirty="0">
                <a:solidFill>
                  <a:schemeClr val="bg1"/>
                </a:solidFill>
              </a:rPr>
              <a:t>12</a:t>
            </a:r>
            <a:r>
              <a:rPr lang="en-US" dirty="0">
                <a:solidFill>
                  <a:schemeClr val="bg1"/>
                </a:solidFill>
              </a:rPr>
              <a:t>C+</a:t>
            </a:r>
            <a:r>
              <a:rPr lang="en-US" baseline="30000" dirty="0">
                <a:solidFill>
                  <a:srgbClr val="00B0F0"/>
                </a:solidFill>
              </a:rPr>
              <a:t>1</a:t>
            </a:r>
            <a:r>
              <a:rPr lang="en-US" dirty="0">
                <a:solidFill>
                  <a:srgbClr val="00B0F0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C+e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+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+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Calibri"/>
              </a:rPr>
              <a:t>e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C+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14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14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+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15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O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15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O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15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+e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+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+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Calibri"/>
              </a:rPr>
              <a:t>e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15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 + 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12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C + 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4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He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↑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7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213" y="5704476"/>
            <a:ext cx="9067800" cy="10515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Sites of </a:t>
            </a:r>
            <a:r>
              <a:rPr lang="en-US" dirty="0" err="1">
                <a:solidFill>
                  <a:schemeClr val="bg1"/>
                </a:solidFill>
              </a:rPr>
              <a:t>Nucleosynthesis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Red Giant stars</a:t>
            </a:r>
          </a:p>
        </p:txBody>
      </p:sp>
      <p:pic>
        <p:nvPicPr>
          <p:cNvPr id="6146" name="Picture 2" descr="http://www.deviantart.com/download/111520918/Red_Giant_by_rich35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22" y="228600"/>
            <a:ext cx="860698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505201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Helium Burning</a:t>
            </a:r>
          </a:p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4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12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12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C + 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4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→ 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16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O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r>
              <a:rPr lang="en-US" baseline="30000" dirty="0">
                <a:solidFill>
                  <a:schemeClr val="bg1"/>
                </a:solidFill>
                <a:latin typeface="Calibri"/>
              </a:rPr>
              <a:t>16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O + </a:t>
            </a:r>
            <a:r>
              <a:rPr lang="en-US" baseline="30000" dirty="0">
                <a:solidFill>
                  <a:srgbClr val="00B0F0"/>
                </a:solidFill>
                <a:latin typeface="Calibri"/>
              </a:rPr>
              <a:t>4</a:t>
            </a:r>
            <a:r>
              <a:rPr lang="en-US" dirty="0">
                <a:solidFill>
                  <a:srgbClr val="00B0F0"/>
                </a:solidFill>
                <a:latin typeface="Calibri"/>
              </a:rPr>
              <a:t>He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→ 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20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Ne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  <a:p>
            <a:endParaRPr lang="en-US" dirty="0">
              <a:solidFill>
                <a:schemeClr val="bg1"/>
              </a:solidFill>
              <a:latin typeface="Symbol" pitchFamily="18" charset="2"/>
            </a:endParaRP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 + 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He </a:t>
            </a:r>
            <a:r>
              <a:rPr lang="en-US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>
                <a:solidFill>
                  <a:schemeClr val="bg1"/>
                </a:solidFill>
                <a:latin typeface="Calibri"/>
              </a:rPr>
              <a:t>16</a:t>
            </a:r>
            <a:r>
              <a:rPr lang="en-US">
                <a:solidFill>
                  <a:schemeClr val="bg1"/>
                </a:solidFill>
                <a:latin typeface="Calibri"/>
              </a:rPr>
              <a:t>O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+ n)</a:t>
            </a:r>
          </a:p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</a:rPr>
              <a:t>22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Ne + 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He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25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Mg + n)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5192" y="3505201"/>
            <a:ext cx="303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Carbon Burning</a:t>
            </a:r>
          </a:p>
          <a:p>
            <a:r>
              <a:rPr lang="en-US" baseline="30000" dirty="0">
                <a:solidFill>
                  <a:srgbClr val="00B0F0"/>
                </a:solidFill>
              </a:rPr>
              <a:t>12</a:t>
            </a:r>
            <a:r>
              <a:rPr lang="en-US" dirty="0">
                <a:solidFill>
                  <a:srgbClr val="00B0F0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baseline="30000" dirty="0">
                <a:solidFill>
                  <a:srgbClr val="00B0F0"/>
                </a:solidFill>
              </a:rPr>
              <a:t>12</a:t>
            </a:r>
            <a:r>
              <a:rPr lang="en-US" dirty="0">
                <a:solidFill>
                  <a:srgbClr val="00B0F0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23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Na +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1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H</a:t>
            </a:r>
          </a:p>
          <a:p>
            <a:r>
              <a:rPr lang="en-US" dirty="0">
                <a:solidFill>
                  <a:schemeClr val="bg1"/>
                </a:solidFill>
                <a:latin typeface="Calibri"/>
              </a:rPr>
              <a:t>                          →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20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Ne + 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4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He</a:t>
            </a:r>
          </a:p>
          <a:p>
            <a:r>
              <a:rPr lang="en-US" dirty="0">
                <a:solidFill>
                  <a:schemeClr val="bg1"/>
                </a:solidFill>
                <a:latin typeface="Calibri"/>
              </a:rPr>
              <a:t>                          →</a:t>
            </a:r>
            <a:r>
              <a:rPr lang="en-US" baseline="30000" dirty="0">
                <a:solidFill>
                  <a:schemeClr val="bg1"/>
                </a:solidFill>
                <a:latin typeface="Calibri"/>
              </a:rPr>
              <a:t>24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Mg +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1327" y="3514345"/>
            <a:ext cx="181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Messy Burning</a:t>
            </a:r>
          </a:p>
          <a:p>
            <a:r>
              <a:rPr lang="en-US" dirty="0">
                <a:solidFill>
                  <a:srgbClr val="00B0F0"/>
                </a:solidFill>
              </a:rPr>
              <a:t>Stuff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Iron Peak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497" y="3514344"/>
            <a:ext cx="1735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 process</a:t>
            </a:r>
          </a:p>
          <a:p>
            <a:r>
              <a:rPr lang="en-US" dirty="0">
                <a:solidFill>
                  <a:schemeClr val="bg1"/>
                </a:solidFill>
              </a:rPr>
              <a:t>(n + </a:t>
            </a:r>
            <a:r>
              <a:rPr lang="en-US" baseline="30000" dirty="0">
                <a:solidFill>
                  <a:schemeClr val="bg1"/>
                </a:solidFill>
              </a:rPr>
              <a:t>+60</a:t>
            </a:r>
            <a:r>
              <a:rPr lang="en-US" dirty="0">
                <a:solidFill>
                  <a:schemeClr val="bg1"/>
                </a:solidFill>
              </a:rPr>
              <a:t>X</a:t>
            </a:r>
          </a:p>
          <a:p>
            <a:r>
              <a:rPr lang="en-US" dirty="0">
                <a:solidFill>
                  <a:schemeClr val="bg1"/>
                </a:solidFill>
                <a:latin typeface="Calibri"/>
              </a:rPr>
              <a:t>→ Heavy Nuclei)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0FE37D8-B28F-4006-9758-EE1CCC54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514638"/>
            <a:ext cx="3260005" cy="21432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93F20-D722-4EB5-8A46-19D8F5FEAD0C}"/>
              </a:ext>
            </a:extLst>
          </p:cNvPr>
          <p:cNvSpPr txBox="1"/>
          <p:nvPr/>
        </p:nvSpPr>
        <p:spPr>
          <a:xfrm>
            <a:off x="9446898" y="5358891"/>
            <a:ext cx="200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“Iron peak”</a:t>
            </a:r>
          </a:p>
        </p:txBody>
      </p:sp>
    </p:spTree>
    <p:extLst>
      <p:ext uri="{BB962C8B-B14F-4D97-AF65-F5344CB8AC3E}">
        <p14:creationId xmlns:p14="http://schemas.microsoft.com/office/powerpoint/2010/main" val="235414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64" y="5875020"/>
            <a:ext cx="8183880" cy="1051560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Sites of </a:t>
            </a:r>
            <a:r>
              <a:rPr lang="en-US" dirty="0" err="1">
                <a:solidFill>
                  <a:schemeClr val="bg1"/>
                </a:solidFill>
              </a:rPr>
              <a:t>Nucleosynthesis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More exotic locals</a:t>
            </a:r>
          </a:p>
        </p:txBody>
      </p:sp>
      <p:pic>
        <p:nvPicPr>
          <p:cNvPr id="7172" name="Picture 4" descr="http://images.psxextreme.com/wallpapers/ps3/supernova_1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687"/>
            <a:ext cx="4962525" cy="27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.space.com/images/i/000/024/608/wS4/binary-black-hole-eso-1600.jpg?13561528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3544697" cy="26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minerva.union.edu/diiorios/physics123/blackhol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3800475" cy="28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7745" y="3215074"/>
            <a:ext cx="255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 process</a:t>
            </a:r>
          </a:p>
          <a:p>
            <a:r>
              <a:rPr lang="en-US" dirty="0">
                <a:solidFill>
                  <a:schemeClr val="bg1"/>
                </a:solidFill>
              </a:rPr>
              <a:t>(n + </a:t>
            </a:r>
            <a:r>
              <a:rPr lang="en-US" baseline="30000" dirty="0">
                <a:solidFill>
                  <a:schemeClr val="bg1"/>
                </a:solidFill>
              </a:rPr>
              <a:t>+60</a:t>
            </a:r>
            <a:r>
              <a:rPr lang="en-US" dirty="0">
                <a:solidFill>
                  <a:schemeClr val="bg1"/>
                </a:solidFill>
              </a:rPr>
              <a:t>X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Heavy Nuclei)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7745" y="3979986"/>
            <a:ext cx="1213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process</a:t>
            </a:r>
          </a:p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+ X 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→ Y)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34889" y="4843558"/>
            <a:ext cx="172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???? Process(</a:t>
            </a:r>
            <a:r>
              <a:rPr lang="en-US" dirty="0" err="1">
                <a:solidFill>
                  <a:schemeClr val="bg1"/>
                </a:solidFill>
              </a:rPr>
              <a:t>es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8340" y="2907662"/>
            <a:ext cx="154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Hot CNO Cycle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F4294A-DE6D-4D11-889A-BA9BB54BC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72" y="3429000"/>
            <a:ext cx="4911333" cy="32288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B347D-53B7-4DF3-B114-4E1C16DD47BC}"/>
              </a:ext>
            </a:extLst>
          </p:cNvPr>
          <p:cNvSpPr txBox="1"/>
          <p:nvPr/>
        </p:nvSpPr>
        <p:spPr>
          <a:xfrm>
            <a:off x="8365844" y="4648200"/>
            <a:ext cx="233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“Iron peak”</a:t>
            </a:r>
          </a:p>
        </p:txBody>
      </p:sp>
    </p:spTree>
    <p:extLst>
      <p:ext uri="{BB962C8B-B14F-4D97-AF65-F5344CB8AC3E}">
        <p14:creationId xmlns:p14="http://schemas.microsoft.com/office/powerpoint/2010/main" val="277125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y.ornl.gov/images/astro/astro_data_gen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14" y="28852"/>
            <a:ext cx="9067801" cy="61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38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E7E3-0ECB-4107-BE29-306F1EA4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Abundance patterns (r-process)</a:t>
            </a:r>
          </a:p>
        </p:txBody>
      </p:sp>
      <p:pic>
        <p:nvPicPr>
          <p:cNvPr id="6146" name="Picture 2" descr="Solar r-process abundances compared to calculations based on two... |  Download Scientific Diagram">
            <a:extLst>
              <a:ext uri="{FF2B5EF4-FFF2-40B4-BE49-F238E27FC236}">
                <a16:creationId xmlns:a16="http://schemas.microsoft.com/office/drawing/2014/main" id="{9284126E-D03F-4143-B9A5-54034364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18642"/>
            <a:ext cx="5467350" cy="43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D33DB-239C-4E15-B969-C495D500E938}"/>
              </a:ext>
            </a:extLst>
          </p:cNvPr>
          <p:cNvSpPr txBox="1"/>
          <p:nvPr/>
        </p:nvSpPr>
        <p:spPr>
          <a:xfrm>
            <a:off x="8763000" y="5715000"/>
            <a:ext cx="18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Kratz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980085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61" y="5190382"/>
            <a:ext cx="3707293" cy="1051560"/>
          </a:xfrm>
        </p:spPr>
        <p:txBody>
          <a:bodyPr>
            <a:normAutofit/>
          </a:bodyPr>
          <a:lstStyle/>
          <a:p>
            <a:r>
              <a:rPr lang="en-US" dirty="0"/>
              <a:t>Reaction Rate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25" y="714282"/>
            <a:ext cx="5567875" cy="11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1" y="220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1828" y="441747"/>
            <a:ext cx="342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Maxwellian</a:t>
            </a:r>
            <a:r>
              <a:rPr lang="en-US" dirty="0"/>
              <a:t> averaged reaction rate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733715"/>
            <a:ext cx="3886200" cy="532880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-5400000">
            <a:off x="4080502" y="1648072"/>
            <a:ext cx="609600" cy="2362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4549" y="2108941"/>
            <a:ext cx="266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goes as e</a:t>
            </a:r>
            <a:r>
              <a:rPr lang="en-US" baseline="30000" dirty="0"/>
              <a:t>-2</a:t>
            </a:r>
            <a:r>
              <a:rPr lang="en-US" baseline="30000" dirty="0">
                <a:latin typeface="Symbol" panose="05050102010706020507" pitchFamily="18" charset="2"/>
              </a:rPr>
              <a:t>ph</a:t>
            </a:r>
            <a:r>
              <a:rPr lang="en-US" dirty="0"/>
              <a:t> at low energy</a:t>
            </a:r>
          </a:p>
          <a:p>
            <a:pPr algn="ctr"/>
            <a:r>
              <a:rPr lang="en-US" dirty="0"/>
              <a:t>where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 </a:t>
            </a:r>
            <a:r>
              <a:rPr lang="en-US" dirty="0">
                <a:sym typeface="UniversalMath1 BT" panose="05050102010205020602" pitchFamily="18" charset="2"/>
              </a:rPr>
              <a:t>=</a:t>
            </a:r>
            <a:r>
              <a:rPr lang="en-US" dirty="0"/>
              <a:t> Z</a:t>
            </a:r>
            <a:r>
              <a:rPr lang="en-US" baseline="-25000" dirty="0"/>
              <a:t>1</a:t>
            </a:r>
            <a:r>
              <a:rPr lang="en-US" dirty="0"/>
              <a:t>Z</a:t>
            </a:r>
            <a:r>
              <a:rPr lang="en-US" baseline="-25000" dirty="0"/>
              <a:t>2</a:t>
            </a:r>
            <a:r>
              <a:rPr lang="en-US" dirty="0"/>
              <a:t>/E</a:t>
            </a:r>
          </a:p>
        </p:txBody>
      </p:sp>
      <p:pic>
        <p:nvPicPr>
          <p:cNvPr id="6146" name="Picture 2" descr="https://wallpaperscraft.com/image/sun_heat_star_space_energy_65696_3840x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75" y="2814656"/>
            <a:ext cx="4254504" cy="23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1400" y="3794255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gas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7901" y="378850"/>
            <a:ext cx="24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C(</a:t>
            </a:r>
            <a:r>
              <a:rPr lang="en-US" dirty="0" err="1">
                <a:latin typeface="Symbol" panose="05050102010706020507" pitchFamily="18" charset="2"/>
              </a:rPr>
              <a:t>a,g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at T = 0.2 GK</a:t>
            </a:r>
          </a:p>
        </p:txBody>
      </p:sp>
      <p:sp>
        <p:nvSpPr>
          <p:cNvPr id="14" name="Oval 13"/>
          <p:cNvSpPr/>
          <p:nvPr/>
        </p:nvSpPr>
        <p:spPr>
          <a:xfrm>
            <a:off x="7467600" y="1143000"/>
            <a:ext cx="685800" cy="628871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134600" y="838200"/>
            <a:ext cx="1752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Number of particle available at some energy</a:t>
            </a:r>
          </a:p>
        </p:txBody>
      </p:sp>
      <p:sp>
        <p:nvSpPr>
          <p:cNvPr id="18" name="Oval 17"/>
          <p:cNvSpPr/>
          <p:nvPr/>
        </p:nvSpPr>
        <p:spPr>
          <a:xfrm>
            <a:off x="9035473" y="1413660"/>
            <a:ext cx="685800" cy="628871"/>
          </a:xfrm>
          <a:prstGeom prst="ellipse">
            <a:avLst/>
          </a:prstGeom>
          <a:noFill/>
          <a:ln w="444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34600" y="1978967"/>
            <a:ext cx="1752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Penetrability between two particles fusing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7234" y="3949463"/>
            <a:ext cx="141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Gamow peak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7E62A-13C7-4D76-9B45-AA3526CAE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81" y="3739777"/>
            <a:ext cx="1803773" cy="1200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327675-6586-4170-813D-036DCDF5A9F8}"/>
              </a:ext>
            </a:extLst>
          </p:cNvPr>
          <p:cNvSpPr txBox="1"/>
          <p:nvPr/>
        </p:nvSpPr>
        <p:spPr>
          <a:xfrm>
            <a:off x="10658583" y="4998281"/>
            <a:ext cx="92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Gamow</a:t>
            </a:r>
          </a:p>
        </p:txBody>
      </p:sp>
    </p:spTree>
    <p:extLst>
      <p:ext uri="{BB962C8B-B14F-4D97-AF65-F5344CB8AC3E}">
        <p14:creationId xmlns:p14="http://schemas.microsoft.com/office/powerpoint/2010/main" val="380639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22" y="5275336"/>
            <a:ext cx="11951777" cy="10515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 temperature in stars corresponds to a low accelerator energy!</a:t>
            </a:r>
          </a:p>
        </p:txBody>
      </p:sp>
      <p:pic>
        <p:nvPicPr>
          <p:cNvPr id="1026" name="Picture 2" descr="C:\Users\James\AppData\Roaming\F-Secure SSH\temp\12Cag0_Michae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" y="76200"/>
            <a:ext cx="7007642" cy="55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2823" y="150612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669303"/>
            <a:ext cx="44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03" y="2573639"/>
            <a:ext cx="3997994" cy="68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3875" y="2094048"/>
            <a:ext cx="2398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D. </a:t>
            </a:r>
            <a:r>
              <a:rPr lang="en-US" sz="1600" dirty="0" err="1"/>
              <a:t>Schurmann</a:t>
            </a:r>
            <a:r>
              <a:rPr lang="en-US" sz="1600" dirty="0"/>
              <a:t> </a:t>
            </a:r>
            <a:r>
              <a:rPr lang="en-US" sz="1600" i="1" dirty="0"/>
              <a:t>et al. </a:t>
            </a:r>
            <a:r>
              <a:rPr lang="en-US" sz="1600" dirty="0"/>
              <a:t>(2005)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0" y="48600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Energy of interest to nuclear </a:t>
            </a:r>
            <a:r>
              <a:rPr lang="en-US" b="1" dirty="0" err="1">
                <a:solidFill>
                  <a:srgbClr val="00B050"/>
                </a:solidFill>
              </a:rPr>
              <a:t>astro</a:t>
            </a:r>
            <a:r>
              <a:rPr lang="en-US" b="1" dirty="0">
                <a:solidFill>
                  <a:srgbClr val="00B050"/>
                </a:solidFill>
              </a:rPr>
              <a:t>:</a:t>
            </a:r>
          </a:p>
          <a:p>
            <a:r>
              <a:rPr lang="en-US" b="1" dirty="0">
                <a:solidFill>
                  <a:srgbClr val="00B050"/>
                </a:solidFill>
              </a:rPr>
              <a:t>10 to 500 </a:t>
            </a:r>
            <a:r>
              <a:rPr lang="en-US" b="1" dirty="0" err="1">
                <a:solidFill>
                  <a:srgbClr val="00B050"/>
                </a:solidFill>
              </a:rPr>
              <a:t>keV</a:t>
            </a:r>
            <a:r>
              <a:rPr lang="en-US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1214" y="1413793"/>
            <a:ext cx="34987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Often can’t be measured:</a:t>
            </a:r>
          </a:p>
          <a:p>
            <a:r>
              <a:rPr lang="en-US" b="1" dirty="0">
                <a:solidFill>
                  <a:srgbClr val="C00000"/>
                </a:solidFill>
              </a:rPr>
              <a:t>Coulomb barrier,</a:t>
            </a:r>
          </a:p>
          <a:p>
            <a:r>
              <a:rPr lang="en-US" b="1" dirty="0">
                <a:solidFill>
                  <a:srgbClr val="C00000"/>
                </a:solidFill>
              </a:rPr>
              <a:t>background reactions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6015" y="945735"/>
            <a:ext cx="16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Want 0.2 MeV!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E9799-95EC-4EA1-8402-96D72A2318F7}"/>
              </a:ext>
            </a:extLst>
          </p:cNvPr>
          <p:cNvCxnSpPr>
            <a:cxnSpLocks/>
          </p:cNvCxnSpPr>
          <p:nvPr/>
        </p:nvCxnSpPr>
        <p:spPr>
          <a:xfrm>
            <a:off x="1676400" y="685558"/>
            <a:ext cx="0" cy="435326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2126D-F80F-4492-AFC5-C24007F6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3547820"/>
            <a:ext cx="2389508" cy="440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2D3520-E8F2-4664-8538-C3748BEA7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003" y="3552155"/>
            <a:ext cx="304800" cy="393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D29738-36D2-442D-9C14-9B542AC732BF}"/>
              </a:ext>
            </a:extLst>
          </p:cNvPr>
          <p:cNvSpPr txBox="1"/>
          <p:nvPr/>
        </p:nvSpPr>
        <p:spPr>
          <a:xfrm>
            <a:off x="8838206" y="344914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D9A656-56D2-4F71-917E-1CA2C3312758}"/>
              </a:ext>
            </a:extLst>
          </p:cNvPr>
          <p:cNvSpPr/>
          <p:nvPr/>
        </p:nvSpPr>
        <p:spPr>
          <a:xfrm>
            <a:off x="10129168" y="3496926"/>
            <a:ext cx="767432" cy="53699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5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BE8DD-DAE4-46F9-A200-5C123427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2F2F5-A0AF-444C-9E4C-E1C070386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62000"/>
            <a:ext cx="8534400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is Nuclear Astrophysics?</a:t>
            </a:r>
          </a:p>
          <a:p>
            <a:r>
              <a:rPr lang="en-US" dirty="0">
                <a:solidFill>
                  <a:schemeClr val="tx1"/>
                </a:solidFill>
              </a:rPr>
              <a:t>Nucleosynthesis</a:t>
            </a:r>
          </a:p>
          <a:p>
            <a:r>
              <a:rPr lang="en-US" dirty="0">
                <a:solidFill>
                  <a:schemeClr val="tx1"/>
                </a:solidFill>
              </a:rPr>
              <a:t>Facilities</a:t>
            </a:r>
          </a:p>
          <a:p>
            <a:r>
              <a:rPr lang="en-US" dirty="0">
                <a:solidFill>
                  <a:schemeClr val="tx1"/>
                </a:solidFill>
              </a:rPr>
              <a:t>Detectors</a:t>
            </a:r>
          </a:p>
          <a:p>
            <a:r>
              <a:rPr lang="en-US" dirty="0">
                <a:solidFill>
                  <a:schemeClr val="tx1"/>
                </a:solidFill>
              </a:rPr>
              <a:t>Measurement Limits</a:t>
            </a:r>
          </a:p>
          <a:p>
            <a:r>
              <a:rPr lang="en-US" dirty="0">
                <a:solidFill>
                  <a:schemeClr val="tx1"/>
                </a:solidFill>
              </a:rPr>
              <a:t>Underground Facilities</a:t>
            </a:r>
          </a:p>
          <a:p>
            <a:r>
              <a:rPr lang="en-US" dirty="0">
                <a:solidFill>
                  <a:schemeClr val="tx1"/>
                </a:solidFill>
              </a:rPr>
              <a:t>New Types of Facilities</a:t>
            </a:r>
          </a:p>
          <a:p>
            <a:r>
              <a:rPr lang="en-US" dirty="0">
                <a:solidFill>
                  <a:schemeClr val="tx1"/>
                </a:solidFill>
              </a:rPr>
              <a:t>Some Nice Example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8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DE99-7E39-4436-9B71-AE406702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structure and reaction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33D77-08AE-4F30-9C16-FEFF39D2D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don’t fully understand the mechanisms that govern these reactions because we don’t know how to fully describe the underlying nuclear forces</a:t>
            </a:r>
          </a:p>
          <a:p>
            <a:pPr lvl="1"/>
            <a:r>
              <a:rPr lang="en-US" dirty="0"/>
              <a:t>A theory problem that nuclear physics has never been able to solve</a:t>
            </a:r>
          </a:p>
          <a:p>
            <a:pPr lvl="1"/>
            <a:endParaRPr lang="en-US" dirty="0"/>
          </a:p>
          <a:p>
            <a:r>
              <a:rPr lang="en-US" dirty="0"/>
              <a:t>We therefore try to understand the behavior of specific reactions by measuring over a wide energy range</a:t>
            </a:r>
          </a:p>
          <a:p>
            <a:endParaRPr lang="en-US" dirty="0"/>
          </a:p>
          <a:p>
            <a:r>
              <a:rPr lang="en-US" dirty="0"/>
              <a:t>If we can describe the cross section over a wide energy range with a phenomenological model (partial physics, partial free parameters), we can then try to extrapolate to very low energies</a:t>
            </a:r>
          </a:p>
        </p:txBody>
      </p:sp>
    </p:spTree>
    <p:extLst>
      <p:ext uri="{BB962C8B-B14F-4D97-AF65-F5344CB8AC3E}">
        <p14:creationId xmlns:p14="http://schemas.microsoft.com/office/powerpoint/2010/main" val="84009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B627-71F5-4555-AD5D-FA134C94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example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3D875-A42C-4A84-9F43-76312546B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4BB73-F719-4A6F-A174-A500A32B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596"/>
            <a:ext cx="12193523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D7C60-7BB0-474B-A257-9CD0CD2826F7}"/>
              </a:ext>
            </a:extLst>
          </p:cNvPr>
          <p:cNvSpPr txBox="1"/>
          <p:nvPr/>
        </p:nvSpPr>
        <p:spPr>
          <a:xfrm>
            <a:off x="1981200" y="3372004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University of Notre Dame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435FD6-D454-4631-93B5-B56F535AC903}"/>
              </a:ext>
            </a:extLst>
          </p:cNvPr>
          <p:cNvCxnSpPr>
            <a:cxnSpLocks/>
          </p:cNvCxnSpPr>
          <p:nvPr/>
        </p:nvCxnSpPr>
        <p:spPr>
          <a:xfrm>
            <a:off x="3200400" y="3741336"/>
            <a:ext cx="76200" cy="359639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785414-63EC-4317-B742-5DD5FB5B3FF4}"/>
              </a:ext>
            </a:extLst>
          </p:cNvPr>
          <p:cNvCxnSpPr>
            <a:cxnSpLocks/>
          </p:cNvCxnSpPr>
          <p:nvPr/>
        </p:nvCxnSpPr>
        <p:spPr>
          <a:xfrm flipH="1" flipV="1">
            <a:off x="3733800" y="4626839"/>
            <a:ext cx="228600" cy="249961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35947F-FB2A-4F27-9864-4D428107A648}"/>
              </a:ext>
            </a:extLst>
          </p:cNvPr>
          <p:cNvSpPr txBox="1"/>
          <p:nvPr/>
        </p:nvSpPr>
        <p:spPr>
          <a:xfrm>
            <a:off x="3845052" y="483246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HI</a:t>
            </a:r>
            <a:r>
              <a:rPr lang="en-US" dirty="0" err="1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en-US" dirty="0" err="1">
                <a:solidFill>
                  <a:srgbClr val="C00000"/>
                </a:solidFill>
              </a:rPr>
              <a:t>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BBD0DE-2FE7-463A-9282-3FFB7A8A22FD}"/>
              </a:ext>
            </a:extLst>
          </p:cNvPr>
          <p:cNvCxnSpPr>
            <a:cxnSpLocks/>
          </p:cNvCxnSpPr>
          <p:nvPr/>
        </p:nvCxnSpPr>
        <p:spPr>
          <a:xfrm>
            <a:off x="9274002" y="3657600"/>
            <a:ext cx="784398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015815-FAF6-414B-8934-B3C19CC5933D}"/>
              </a:ext>
            </a:extLst>
          </p:cNvPr>
          <p:cNvSpPr txBox="1"/>
          <p:nvPr/>
        </p:nvSpPr>
        <p:spPr>
          <a:xfrm>
            <a:off x="8543595" y="347293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319218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8302" r="10617" b="14831"/>
          <a:stretch/>
        </p:blipFill>
        <p:spPr>
          <a:xfrm>
            <a:off x="2362200" y="0"/>
            <a:ext cx="7620000" cy="5773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845378"/>
            <a:ext cx="11811000" cy="10515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Example low energy nuclear physics lab for </a:t>
            </a:r>
            <a:r>
              <a:rPr lang="en-US" sz="3200" b="1" dirty="0">
                <a:solidFill>
                  <a:srgbClr val="00B0F0"/>
                </a:solidFill>
              </a:rPr>
              <a:t>charged particle </a:t>
            </a:r>
            <a:r>
              <a:rPr lang="en-US" sz="3200" dirty="0">
                <a:solidFill>
                  <a:schemeClr val="bg1"/>
                </a:solidFill>
              </a:rPr>
              <a:t>beams: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the University of Notre Dame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544246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physics.nd.edu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2716" y="597932"/>
            <a:ext cx="294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Santa Ana Accelerator (5 MV)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19800" y="978932"/>
            <a:ext cx="685800" cy="633536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20577" y="1289304"/>
            <a:ext cx="1729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St. George recoil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separator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696201" y="1935634"/>
            <a:ext cx="609311" cy="1112366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26704" y="4495800"/>
            <a:ext cx="1293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FN Tandem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Accelerator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(11 MV)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8305512" y="4114800"/>
            <a:ext cx="536765" cy="38100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31338" y="4648201"/>
            <a:ext cx="203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“R2D2”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Scattering Chamber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419600" y="3880026"/>
            <a:ext cx="1406334" cy="768174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886200" y="4038601"/>
            <a:ext cx="838200" cy="130182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91261" y="3650903"/>
            <a:ext cx="181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prstClr val="white"/>
                </a:solidFill>
              </a:rPr>
              <a:t>ccelerator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prstClr val="white"/>
                </a:solidFill>
              </a:rPr>
              <a:t>ass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prstClr val="white"/>
                </a:solidFill>
              </a:rPr>
              <a:t>pectrometry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 Spectrograph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95600" y="1252278"/>
            <a:ext cx="1252106" cy="1393721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45382" y="311195"/>
            <a:ext cx="181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“Twin-Sol” radioactive beam facility</a:t>
            </a:r>
          </a:p>
        </p:txBody>
      </p:sp>
      <p:sp>
        <p:nvSpPr>
          <p:cNvPr id="12" name="&quot;No&quot; Symbol 11"/>
          <p:cNvSpPr/>
          <p:nvPr/>
        </p:nvSpPr>
        <p:spPr>
          <a:xfrm>
            <a:off x="6564842" y="2079907"/>
            <a:ext cx="457200" cy="434417"/>
          </a:xfrm>
          <a:prstGeom prst="noSmoking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94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9910406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10058400" cy="822962"/>
          </a:xfrm>
        </p:spPr>
        <p:txBody>
          <a:bodyPr/>
          <a:lstStyle/>
          <a:p>
            <a:r>
              <a:rPr lang="en-US" dirty="0"/>
              <a:t>High Intensity </a:t>
            </a:r>
            <a:r>
              <a:rPr lang="en-US" b="1" dirty="0">
                <a:solidFill>
                  <a:srgbClr val="00B0F0"/>
                </a:solidFill>
                <a:latin typeface="Symbol" panose="05050102010706020507" pitchFamily="18" charset="2"/>
              </a:rPr>
              <a:t>g</a:t>
            </a:r>
            <a:r>
              <a:rPr lang="en-US" b="1" dirty="0">
                <a:solidFill>
                  <a:srgbClr val="00B0F0"/>
                </a:solidFill>
              </a:rPr>
              <a:t>-ray</a:t>
            </a:r>
            <a:r>
              <a:rPr lang="en-US" dirty="0"/>
              <a:t> Source (</a:t>
            </a:r>
            <a:r>
              <a:rPr lang="en-US" dirty="0" err="1"/>
              <a:t>HI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 err="1"/>
              <a:t>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2008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381000"/>
            <a:ext cx="10058400" cy="764957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Neutron</a:t>
            </a:r>
            <a:r>
              <a:rPr lang="en-US" dirty="0"/>
              <a:t> Time of Flight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3047999" cy="2133600"/>
          </a:xfrm>
        </p:spPr>
        <p:txBody>
          <a:bodyPr/>
          <a:lstStyle/>
          <a:p>
            <a:r>
              <a:rPr lang="en-US" dirty="0"/>
              <a:t>Neutrons only have a half life of about 10 minutes</a:t>
            </a:r>
          </a:p>
          <a:p>
            <a:endParaRPr lang="en-US" dirty="0"/>
          </a:p>
          <a:p>
            <a:r>
              <a:rPr lang="en-US" dirty="0"/>
              <a:t>They are responsible for the creation of nearly all of the elements heavier than iron.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n_TOF - The neutron Time-of-Flight facility at 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8384"/>
            <a:ext cx="8001000" cy="553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fety at n_T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588"/>
            <a:ext cx="1579993" cy="9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73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nline image 2"/>
          <p:cNvSpPr>
            <a:spLocks noChangeAspect="1" noChangeArrowheads="1"/>
          </p:cNvSpPr>
          <p:nvPr/>
        </p:nvSpPr>
        <p:spPr bwMode="auto">
          <a:xfrm>
            <a:off x="1679576" y="-1485900"/>
            <a:ext cx="42195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nline image 2"/>
          <p:cNvSpPr>
            <a:spLocks noChangeAspect="1" noChangeArrowheads="1"/>
          </p:cNvSpPr>
          <p:nvPr/>
        </p:nvSpPr>
        <p:spPr bwMode="auto">
          <a:xfrm>
            <a:off x="1831976" y="-1333500"/>
            <a:ext cx="42195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1" name="Picture 5" descr="C:\Users\James\Documents\My Box Files\Talks\Ball_State_Colloquium_2013\Pictur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72" y="0"/>
            <a:ext cx="456586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James\Documents\My Box Files\Talks\Ball_State_Colloquium_2013\Pictu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-7776"/>
            <a:ext cx="4578311" cy="33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3360576"/>
            <a:ext cx="4578311" cy="3419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85" y="3363686"/>
            <a:ext cx="4555325" cy="3416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1" y="-51319"/>
            <a:ext cx="6957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Gamma ray detection                     A(</a:t>
            </a:r>
            <a:r>
              <a:rPr lang="en-US" sz="3200" dirty="0" err="1">
                <a:solidFill>
                  <a:schemeClr val="bg1"/>
                </a:solidFill>
              </a:rPr>
              <a:t>b,</a:t>
            </a:r>
            <a:r>
              <a:rPr lang="en-US" sz="3200" dirty="0" err="1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sz="3200" dirty="0">
                <a:solidFill>
                  <a:schemeClr val="bg1"/>
                </a:solidFill>
              </a:rPr>
              <a:t>)C</a:t>
            </a:r>
            <a:endParaRPr lang="en-US" sz="32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2983468"/>
            <a:ext cx="335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Purity Germanium Detectors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0" y="219319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</a:rPr>
              <a:t>14</a:t>
            </a:r>
            <a:r>
              <a:rPr lang="en-US" sz="2800" dirty="0">
                <a:solidFill>
                  <a:schemeClr val="bg1"/>
                </a:solidFill>
              </a:rPr>
              <a:t>N(</a:t>
            </a:r>
            <a:r>
              <a:rPr lang="en-US" sz="2800" dirty="0" err="1">
                <a:solidFill>
                  <a:schemeClr val="bg1"/>
                </a:solidFill>
              </a:rPr>
              <a:t>p,</a:t>
            </a:r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r>
              <a:rPr lang="en-US" sz="2800" baseline="30000" dirty="0">
                <a:solidFill>
                  <a:schemeClr val="bg1"/>
                </a:solidFill>
              </a:rPr>
              <a:t>15</a:t>
            </a:r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73603" y="350900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He(</a:t>
            </a:r>
            <a:r>
              <a:rPr lang="en-US" sz="2800" dirty="0" err="1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err="1">
                <a:solidFill>
                  <a:schemeClr val="bg1"/>
                </a:solidFill>
              </a:rPr>
              <a:t>,</a:t>
            </a:r>
            <a:r>
              <a:rPr lang="en-US" sz="2800" dirty="0" err="1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r>
              <a:rPr lang="en-US" sz="2800" baseline="30000" dirty="0">
                <a:solidFill>
                  <a:srgbClr val="FF0000"/>
                </a:solidFill>
              </a:rPr>
              <a:t>7</a:t>
            </a:r>
            <a:r>
              <a:rPr lang="en-US" sz="2800" dirty="0">
                <a:solidFill>
                  <a:srgbClr val="FF0000"/>
                </a:solidFill>
              </a:rPr>
              <a:t>Be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4013749"/>
            <a:ext cx="26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St. George recoil separator</a:t>
            </a:r>
          </a:p>
        </p:txBody>
      </p:sp>
    </p:spTree>
    <p:extLst>
      <p:ext uri="{BB962C8B-B14F-4D97-AF65-F5344CB8AC3E}">
        <p14:creationId xmlns:p14="http://schemas.microsoft.com/office/powerpoint/2010/main" val="234097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measurements at ND, charged particle detection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3265" y="2151888"/>
            <a:ext cx="6177708" cy="34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7267069" y="2887579"/>
            <a:ext cx="3465095" cy="577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041806" y="2887579"/>
            <a:ext cx="3385558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34585" y="2302804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1.2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3362" y="3010690"/>
            <a:ext cx="4588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30 photodiodes, 30 to 170 degrees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" y="2268126"/>
            <a:ext cx="5717984" cy="321901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6324600" y="3940903"/>
            <a:ext cx="2667000" cy="19149"/>
          </a:xfrm>
          <a:prstGeom prst="straightConnector1">
            <a:avLst/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97280" y="4074695"/>
            <a:ext cx="4213327" cy="0"/>
          </a:xfrm>
          <a:prstGeom prst="straightConnector1">
            <a:avLst/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-540000">
            <a:off x="7539060" y="3892825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beam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1908" y="4074489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beam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39009" y="5655609"/>
            <a:ext cx="5106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Solid Adenine (C</a:t>
            </a:r>
            <a:r>
              <a:rPr lang="en-US" sz="2000" baseline="-25000" dirty="0"/>
              <a:t>5</a:t>
            </a:r>
            <a:r>
              <a:rPr lang="en-US" sz="2000" dirty="0"/>
              <a:t>H</a:t>
            </a:r>
            <a:r>
              <a:rPr lang="en-US" sz="2000" baseline="-25000" dirty="0"/>
              <a:t>5</a:t>
            </a:r>
            <a:r>
              <a:rPr lang="en-US" sz="2000" dirty="0"/>
              <a:t>N</a:t>
            </a:r>
            <a:r>
              <a:rPr lang="en-US" sz="2000" baseline="-25000" dirty="0"/>
              <a:t>5</a:t>
            </a:r>
            <a:r>
              <a:rPr lang="en-US" sz="2000" dirty="0"/>
              <a:t>) target, about 20 </a:t>
            </a:r>
            <a:r>
              <a:rPr lang="en-US" sz="2000" dirty="0" err="1"/>
              <a:t>ug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algn="ctr"/>
            <a:r>
              <a:rPr lang="en-US" sz="2000" dirty="0"/>
              <a:t>(3 </a:t>
            </a:r>
            <a:r>
              <a:rPr lang="en-US" sz="2000" dirty="0" err="1"/>
              <a:t>keV</a:t>
            </a:r>
            <a:r>
              <a:rPr lang="en-US" sz="2000" dirty="0"/>
              <a:t> at 2 MeV)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697" y="5655609"/>
            <a:ext cx="5307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15</a:t>
            </a:r>
            <a:r>
              <a:rPr lang="en-US" sz="2000" dirty="0"/>
              <a:t>N gas target, about 3 </a:t>
            </a:r>
            <a:r>
              <a:rPr lang="en-US" sz="2000" dirty="0" err="1"/>
              <a:t>ug</a:t>
            </a:r>
            <a:r>
              <a:rPr lang="en-US" sz="2000" dirty="0"/>
              <a:t>/cm</a:t>
            </a:r>
            <a:r>
              <a:rPr lang="en-US" sz="2000" baseline="30000" dirty="0"/>
              <a:t>2 </a:t>
            </a:r>
            <a:r>
              <a:rPr lang="en-US" sz="2000" dirty="0"/>
              <a:t>(0.1 </a:t>
            </a:r>
            <a:r>
              <a:rPr lang="en-US" sz="2000" dirty="0" err="1"/>
              <a:t>keV</a:t>
            </a:r>
            <a:r>
              <a:rPr lang="en-US" sz="2000" dirty="0"/>
              <a:t> at 1 MeV)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338061" y="3010690"/>
            <a:ext cx="596707" cy="9302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-3300000">
            <a:off x="2866618" y="3210635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10 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8014" y="1727327"/>
            <a:ext cx="444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FN accelerator E</a:t>
            </a:r>
            <a:r>
              <a:rPr lang="en-US" sz="2400" baseline="-25000" dirty="0"/>
              <a:t>p</a:t>
            </a:r>
            <a:r>
              <a:rPr lang="en-US" sz="2400" dirty="0"/>
              <a:t> = 1.8 to 4.0 MeV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4623" y="1860859"/>
            <a:ext cx="4467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KN accelerator E</a:t>
            </a:r>
            <a:r>
              <a:rPr lang="en-US" sz="2400" baseline="-25000" dirty="0"/>
              <a:t>p</a:t>
            </a:r>
            <a:r>
              <a:rPr lang="en-US" sz="2400" dirty="0"/>
              <a:t> = 1.0 to 3.0 MeV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697" y="2576224"/>
            <a:ext cx="56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6 ruggedized silicon det., 30 to 160 degrees</a:t>
            </a:r>
          </a:p>
        </p:txBody>
      </p:sp>
    </p:spTree>
    <p:extLst>
      <p:ext uri="{BB962C8B-B14F-4D97-AF65-F5344CB8AC3E}">
        <p14:creationId xmlns:p14="http://schemas.microsoft.com/office/powerpoint/2010/main" val="98919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 charged particle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Hammatsu</a:t>
            </a:r>
            <a:r>
              <a:rPr lang="en-US" dirty="0"/>
              <a:t> photo pin diodes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Mirian</a:t>
            </a:r>
            <a:r>
              <a:rPr lang="en-US" dirty="0"/>
              <a:t> technologies silicon detectors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“Lampshade” array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45734"/>
            <a:ext cx="1699781" cy="1436590"/>
          </a:xfrm>
          <a:prstGeom prst="rect">
            <a:avLst/>
          </a:prstGeom>
        </p:spPr>
      </p:pic>
      <p:pic>
        <p:nvPicPr>
          <p:cNvPr id="1026" name="Picture 2" descr="Charged Particle Detection | Mir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70302"/>
            <a:ext cx="3458398" cy="14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41" y="3962400"/>
            <a:ext cx="3046918" cy="22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7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“4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” neutron moderator type detector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43000"/>
            <a:ext cx="8770319" cy="5575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7600" y="594360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Macklin (1957)</a:t>
            </a:r>
          </a:p>
        </p:txBody>
      </p:sp>
    </p:spTree>
    <p:extLst>
      <p:ext uri="{BB962C8B-B14F-4D97-AF65-F5344CB8AC3E}">
        <p14:creationId xmlns:p14="http://schemas.microsoft.com/office/powerpoint/2010/main" val="1808940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87" y="258169"/>
            <a:ext cx="8924574" cy="1320800"/>
          </a:xfrm>
        </p:spPr>
        <p:txBody>
          <a:bodyPr/>
          <a:lstStyle/>
          <a:p>
            <a:r>
              <a:rPr lang="en-US" dirty="0"/>
              <a:t>Liquid scintillators for neutron detection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2" y="1248508"/>
            <a:ext cx="7258864" cy="54441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38" y="1768964"/>
            <a:ext cx="3541221" cy="492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3215" y="6230991"/>
            <a:ext cx="323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Febbraro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et al. (2019)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46274" y="2514600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ORNL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7185" y="1745159"/>
            <a:ext cx="1822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ODeSA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787" y="4442967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GEANIE</a:t>
            </a:r>
          </a:p>
        </p:txBody>
      </p:sp>
    </p:spTree>
    <p:extLst>
      <p:ext uri="{BB962C8B-B14F-4D97-AF65-F5344CB8AC3E}">
        <p14:creationId xmlns:p14="http://schemas.microsoft.com/office/powerpoint/2010/main" val="107554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3C68-F346-4991-9F45-730D738E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3DE04-0EDA-41D7-85A8-B850F7AAE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9526588" cy="3615267"/>
          </a:xfrm>
        </p:spPr>
        <p:txBody>
          <a:bodyPr/>
          <a:lstStyle/>
          <a:p>
            <a:r>
              <a:rPr lang="en-US" sz="4000" dirty="0"/>
              <a:t>How were the elements in the universe formed? (nucleosynthesis)</a:t>
            </a:r>
          </a:p>
          <a:p>
            <a:pPr lvl="1"/>
            <a:r>
              <a:rPr lang="en-US" sz="3600" dirty="0"/>
              <a:t>Why do they exist in the amounts that they do? (abundance)</a:t>
            </a:r>
          </a:p>
        </p:txBody>
      </p:sp>
    </p:spTree>
    <p:extLst>
      <p:ext uri="{BB962C8B-B14F-4D97-AF65-F5344CB8AC3E}">
        <p14:creationId xmlns:p14="http://schemas.microsoft.com/office/powerpoint/2010/main" val="1154757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limits our measurements?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266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Beam intensity</a:t>
            </a:r>
          </a:p>
          <a:p>
            <a:pPr lvl="1"/>
            <a:r>
              <a:rPr lang="en-US" dirty="0"/>
              <a:t>We can make a super intense particle beam, but then we melt our target!</a:t>
            </a:r>
          </a:p>
          <a:p>
            <a:r>
              <a:rPr lang="en-US" dirty="0"/>
              <a:t>Target thickness</a:t>
            </a:r>
          </a:p>
          <a:p>
            <a:pPr lvl="1"/>
            <a:r>
              <a:rPr lang="en-US" dirty="0"/>
              <a:t>We can make a very thick target, but then we loose energy resolution, making the results harder to understand</a:t>
            </a:r>
          </a:p>
          <a:p>
            <a:r>
              <a:rPr lang="en-US" dirty="0"/>
              <a:t>Detectors</a:t>
            </a:r>
          </a:p>
          <a:p>
            <a:pPr lvl="1"/>
            <a:r>
              <a:rPr lang="en-US" dirty="0"/>
              <a:t>Our detectors are limited by energy resolution and efficiency, but this is where there is the most development</a:t>
            </a:r>
          </a:p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Very often, the signals that we want to detect are very weak compared to other signals coming from unwanted reactions</a:t>
            </a:r>
          </a:p>
          <a:p>
            <a:pPr lvl="1"/>
            <a:r>
              <a:rPr lang="en-US" dirty="0"/>
              <a:t>These can be the result of impurities in our target or particle beam</a:t>
            </a:r>
          </a:p>
          <a:p>
            <a:pPr lvl="1"/>
            <a:r>
              <a:rPr lang="en-US" dirty="0"/>
              <a:t>They can just come from natural decaying radioactive nuclei in building material and detector material</a:t>
            </a:r>
          </a:p>
          <a:p>
            <a:pPr lvl="1"/>
            <a:r>
              <a:rPr lang="en-US" dirty="0"/>
              <a:t>They can be from cosmic rays</a:t>
            </a:r>
          </a:p>
          <a:p>
            <a:r>
              <a:rPr lang="en-US" dirty="0"/>
              <a:t>Time</a:t>
            </a:r>
          </a:p>
          <a:p>
            <a:pPr lvl="1"/>
            <a:r>
              <a:rPr lang="en-US" dirty="0"/>
              <a:t>Students want to graduate at some point</a:t>
            </a:r>
          </a:p>
        </p:txBody>
      </p:sp>
    </p:spTree>
    <p:extLst>
      <p:ext uri="{BB962C8B-B14F-4D97-AF65-F5344CB8AC3E}">
        <p14:creationId xmlns:p14="http://schemas.microsoft.com/office/powerpoint/2010/main" val="2986767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6B4F-F85A-4E74-AB14-AF0F6D35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9039"/>
            <a:ext cx="8596668" cy="1320800"/>
          </a:xfrm>
        </p:spPr>
        <p:txBody>
          <a:bodyPr/>
          <a:lstStyle/>
          <a:p>
            <a:r>
              <a:rPr lang="en-US" dirty="0"/>
              <a:t>Cross Section measurements over a wide energy range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F74DF-413B-414D-BD28-6AB2E3E1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37952"/>
            <a:ext cx="7787872" cy="5447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41891-B56D-4527-96CB-3219643D8EE6}"/>
              </a:ext>
            </a:extLst>
          </p:cNvPr>
          <p:cNvSpPr txBox="1"/>
          <p:nvPr/>
        </p:nvSpPr>
        <p:spPr>
          <a:xfrm>
            <a:off x="2968856" y="5334000"/>
            <a:ext cx="2220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/>
              <a:t>13</a:t>
            </a:r>
            <a:r>
              <a:rPr lang="en-US" sz="3200" dirty="0"/>
              <a:t>C(</a:t>
            </a:r>
            <a:r>
              <a:rPr lang="en-US" sz="3200" dirty="0" err="1">
                <a:latin typeface="Symbol" panose="05050102010706020507" pitchFamily="18" charset="2"/>
              </a:rPr>
              <a:t>a</a:t>
            </a:r>
            <a:r>
              <a:rPr lang="en-US" sz="3200" dirty="0" err="1"/>
              <a:t>,n</a:t>
            </a:r>
            <a:r>
              <a:rPr lang="en-US" sz="3200" dirty="0"/>
              <a:t>)</a:t>
            </a:r>
            <a:r>
              <a:rPr lang="en-US" sz="3200" baseline="30000" dirty="0"/>
              <a:t>16</a:t>
            </a:r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08640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5"/>
            <a:ext cx="11353800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Data set comparison and uncertainty evaluation (Bayesian methods now becoming popular)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802"/>
          <a:stretch/>
        </p:blipFill>
        <p:spPr>
          <a:xfrm>
            <a:off x="990600" y="1828801"/>
            <a:ext cx="9829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72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S-factor to reaction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668" y="2590800"/>
            <a:ext cx="5151121" cy="2040466"/>
          </a:xfrm>
        </p:spPr>
        <p:txBody>
          <a:bodyPr>
            <a:normAutofit/>
          </a:bodyPr>
          <a:lstStyle/>
          <a:p>
            <a:r>
              <a:rPr lang="en-US" sz="2800" dirty="0"/>
              <a:t>We take the reaction rate with an improved determination and uncertainty and feed it back into the astrophysics simulations.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72" b="4978"/>
          <a:stretch/>
        </p:blipFill>
        <p:spPr>
          <a:xfrm>
            <a:off x="6248400" y="186266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0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867400"/>
            <a:ext cx="1188719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Forefront facilities: underground low background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0" y="76200"/>
            <a:ext cx="10734525" cy="5715000"/>
          </a:xfrm>
        </p:spPr>
      </p:pic>
      <p:sp>
        <p:nvSpPr>
          <p:cNvPr id="7" name="TextBox 6"/>
          <p:cNvSpPr txBox="1"/>
          <p:nvPr/>
        </p:nvSpPr>
        <p:spPr>
          <a:xfrm>
            <a:off x="4648200" y="510768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Ianni</a:t>
            </a:r>
            <a:r>
              <a:rPr lang="en-US" dirty="0">
                <a:solidFill>
                  <a:schemeClr val="bg2"/>
                </a:solidFill>
              </a:rPr>
              <a:t>, Front. Phys. 23 (2021)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2743200"/>
            <a:ext cx="13716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53200" y="685801"/>
            <a:ext cx="13716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6600" y="3864241"/>
            <a:ext cx="1600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6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2287588" cy="1507067"/>
          </a:xfrm>
        </p:spPr>
        <p:txBody>
          <a:bodyPr/>
          <a:lstStyle/>
          <a:p>
            <a:r>
              <a:rPr lang="en-US" dirty="0"/>
              <a:t>LUNA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2973389" cy="3615267"/>
          </a:xfrm>
        </p:spPr>
        <p:txBody>
          <a:bodyPr/>
          <a:lstStyle/>
          <a:p>
            <a:r>
              <a:rPr lang="en-US" dirty="0"/>
              <a:t>One of the experimental facilities in Hall B</a:t>
            </a:r>
          </a:p>
          <a:p>
            <a:r>
              <a:rPr lang="en-US" dirty="0"/>
              <a:t>Two particle accelerators underground!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Gran Sasso: Chamber of physics |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40" y="0"/>
            <a:ext cx="8366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23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spar.nd.edu/include/img/carousel/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3400" y="-4343401"/>
            <a:ext cx="35052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7326"/>
            <a:ext cx="3026030" cy="150706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2"/>
                </a:solidFill>
              </a:rPr>
              <a:t>CASPAR</a:t>
            </a:r>
          </a:p>
        </p:txBody>
      </p:sp>
      <p:pic>
        <p:nvPicPr>
          <p:cNvPr id="5124" name="Picture 4" descr="https://caspar.nd.edu/include/img/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05200"/>
            <a:ext cx="1219200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8915400" y="3048000"/>
            <a:ext cx="0" cy="1524000"/>
          </a:xfrm>
          <a:prstGeom prst="straightConnector1">
            <a:avLst/>
          </a:prstGeom>
          <a:ln w="2603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88430" y="2089372"/>
            <a:ext cx="3853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16oo 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01E25-1BD6-4541-A569-3F2CDCF108EB}"/>
              </a:ext>
            </a:extLst>
          </p:cNvPr>
          <p:cNvSpPr txBox="1"/>
          <p:nvPr/>
        </p:nvSpPr>
        <p:spPr>
          <a:xfrm>
            <a:off x="7543800" y="507970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Homestake, South Dakota, USA</a:t>
            </a:r>
          </a:p>
        </p:txBody>
      </p:sp>
    </p:spTree>
    <p:extLst>
      <p:ext uri="{BB962C8B-B14F-4D97-AF65-F5344CB8AC3E}">
        <p14:creationId xmlns:p14="http://schemas.microsoft.com/office/powerpoint/2010/main" val="2523128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78AD-1963-4DD2-A583-0EF003DA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59" y="5638800"/>
            <a:ext cx="10521885" cy="1507067"/>
          </a:xfrm>
        </p:spPr>
        <p:txBody>
          <a:bodyPr/>
          <a:lstStyle/>
          <a:p>
            <a:r>
              <a:rPr lang="en-US" dirty="0"/>
              <a:t>China </a:t>
            </a:r>
            <a:r>
              <a:rPr lang="en-US" dirty="0" err="1"/>
              <a:t>JinPing</a:t>
            </a:r>
            <a:r>
              <a:rPr lang="en-US" dirty="0"/>
              <a:t> Underground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E8A1B-AD24-463D-9246-7CBF55F7B5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8AE74-73AB-4027-AB45-0BAB53002C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hina Jin-Ping underground Laboratory | PandaX">
            <a:extLst>
              <a:ext uri="{FF2B5EF4-FFF2-40B4-BE49-F238E27FC236}">
                <a16:creationId xmlns:a16="http://schemas.microsoft.com/office/drawing/2014/main" id="{EBE7C4DD-F424-44F5-98FE-EF364CD0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73" y="0"/>
            <a:ext cx="10654790" cy="59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8EE3F2-F76C-46D6-9827-7A06A899F6BF}"/>
              </a:ext>
            </a:extLst>
          </p:cNvPr>
          <p:cNvCxnSpPr>
            <a:cxnSpLocks/>
          </p:cNvCxnSpPr>
          <p:nvPr/>
        </p:nvCxnSpPr>
        <p:spPr>
          <a:xfrm>
            <a:off x="4038600" y="1447800"/>
            <a:ext cx="208113" cy="2417924"/>
          </a:xfrm>
          <a:prstGeom prst="straightConnector1">
            <a:avLst/>
          </a:prstGeom>
          <a:ln w="79375">
            <a:solidFill>
              <a:schemeClr val="tx1">
                <a:alpha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90893E-5715-4C8B-9993-71B06FFA5DC1}"/>
              </a:ext>
            </a:extLst>
          </p:cNvPr>
          <p:cNvSpPr txBox="1"/>
          <p:nvPr/>
        </p:nvSpPr>
        <p:spPr>
          <a:xfrm>
            <a:off x="4432980" y="2992786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2400 m</a:t>
            </a:r>
          </a:p>
        </p:txBody>
      </p:sp>
      <p:pic>
        <p:nvPicPr>
          <p:cNvPr id="12" name="Picture 2" descr="New Measurement of Stellar Neutron Source Reaction Resolves Long-standing  Discrepancies----Chinese Academy of Sciences">
            <a:extLst>
              <a:ext uri="{FF2B5EF4-FFF2-40B4-BE49-F238E27FC236}">
                <a16:creationId xmlns:a16="http://schemas.microsoft.com/office/drawing/2014/main" id="{862BC9D9-EBB5-4971-83C0-81A668225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1"/>
          <a:stretch/>
        </p:blipFill>
        <p:spPr bwMode="auto">
          <a:xfrm>
            <a:off x="914273" y="3841663"/>
            <a:ext cx="2667127" cy="21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0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AC46-CD87-4682-B313-AACAADFE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876800"/>
            <a:ext cx="8534400" cy="1507067"/>
          </a:xfrm>
        </p:spPr>
        <p:txBody>
          <a:bodyPr/>
          <a:lstStyle/>
          <a:p>
            <a:r>
              <a:rPr lang="en-US" dirty="0"/>
              <a:t>Spectrum background suppression from rock shielding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CDD898-DBAE-4865-B10D-0028EED848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12" y="236706"/>
            <a:ext cx="5535039" cy="464009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730A23-A58E-40EF-AC16-1A2DF2BF56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593713" cy="364635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E5852-A868-457B-9D74-AA4A8F230805}"/>
              </a:ext>
            </a:extLst>
          </p:cNvPr>
          <p:cNvSpPr txBox="1"/>
          <p:nvPr/>
        </p:nvSpPr>
        <p:spPr>
          <a:xfrm>
            <a:off x="6934200" y="4894433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Figures from Andreas Best</a:t>
            </a:r>
          </a:p>
        </p:txBody>
      </p:sp>
    </p:spTree>
    <p:extLst>
      <p:ext uri="{BB962C8B-B14F-4D97-AF65-F5344CB8AC3E}">
        <p14:creationId xmlns:p14="http://schemas.microsoft.com/office/powerpoint/2010/main" val="2398223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B627-71F5-4555-AD5D-FA134C94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example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4BB73-F719-4A6F-A174-A500A32B1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06"/>
          <a:stretch/>
        </p:blipFill>
        <p:spPr>
          <a:xfrm>
            <a:off x="1012638" y="1600200"/>
            <a:ext cx="7293162" cy="5181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D7C60-7BB0-474B-A257-9CD0CD2826F7}"/>
              </a:ext>
            </a:extLst>
          </p:cNvPr>
          <p:cNvSpPr txBox="1"/>
          <p:nvPr/>
        </p:nvSpPr>
        <p:spPr>
          <a:xfrm>
            <a:off x="5092645" y="283963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FRIB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435FD6-D454-4631-93B5-B56F535AC903}"/>
              </a:ext>
            </a:extLst>
          </p:cNvPr>
          <p:cNvCxnSpPr>
            <a:cxnSpLocks/>
          </p:cNvCxnSpPr>
          <p:nvPr/>
        </p:nvCxnSpPr>
        <p:spPr>
          <a:xfrm flipH="1">
            <a:off x="5257800" y="3276600"/>
            <a:ext cx="152400" cy="6096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785414-63EC-4317-B742-5DD5FB5B3FF4}"/>
              </a:ext>
            </a:extLst>
          </p:cNvPr>
          <p:cNvCxnSpPr>
            <a:cxnSpLocks/>
          </p:cNvCxnSpPr>
          <p:nvPr/>
        </p:nvCxnSpPr>
        <p:spPr>
          <a:xfrm flipH="1" flipV="1">
            <a:off x="1828800" y="4212183"/>
            <a:ext cx="914400" cy="39009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35947F-FB2A-4F27-9864-4D428107A648}"/>
              </a:ext>
            </a:extLst>
          </p:cNvPr>
          <p:cNvSpPr txBox="1"/>
          <p:nvPr/>
        </p:nvSpPr>
        <p:spPr>
          <a:xfrm>
            <a:off x="2743200" y="444766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NIF</a:t>
            </a:r>
          </a:p>
        </p:txBody>
      </p:sp>
    </p:spTree>
    <p:extLst>
      <p:ext uri="{BB962C8B-B14F-4D97-AF65-F5344CB8AC3E}">
        <p14:creationId xmlns:p14="http://schemas.microsoft.com/office/powerpoint/2010/main" val="124953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609600"/>
            <a:ext cx="8915400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How is nuclear astrophysics a science?</a:t>
            </a:r>
          </a:p>
        </p:txBody>
      </p:sp>
      <p:pic>
        <p:nvPicPr>
          <p:cNvPr id="4100" name="Picture 4" descr="http://www.centralcoastastronomy.org/wp-content/themes/chrome_20/images/m31-galax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22" y="1197404"/>
            <a:ext cx="3358287" cy="196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ast.noao.edu/img/lb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69" y="3227815"/>
            <a:ext cx="2333625" cy="12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96" y="5072276"/>
            <a:ext cx="4579704" cy="1531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1" y="2204037"/>
            <a:ext cx="2306879" cy="2271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9417" y="1656337"/>
            <a:ext cx="206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Astrophysics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Stellar Simulations)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8750" y="4659709"/>
            <a:ext cx="443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and Theoretical Nuclear 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7722" y="875691"/>
            <a:ext cx="419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Observational Astronomy and Astrophysics</a:t>
            </a:r>
          </a:p>
        </p:txBody>
      </p:sp>
      <p:sp>
        <p:nvSpPr>
          <p:cNvPr id="11" name="Left-Right Arrow 10"/>
          <p:cNvSpPr/>
          <p:nvPr/>
        </p:nvSpPr>
        <p:spPr>
          <a:xfrm rot="1380000">
            <a:off x="4121246" y="2311093"/>
            <a:ext cx="1059096" cy="659977"/>
          </a:xfrm>
          <a:prstGeom prst="left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>
          <a:xfrm rot="1380000">
            <a:off x="7083663" y="3708012"/>
            <a:ext cx="1059096" cy="659977"/>
          </a:xfrm>
          <a:prstGeom prst="left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://images.sodahead.com/polls/002028619/4256180877_first_apple_mac_computer11_xlarge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16" y="1712846"/>
            <a:ext cx="1403404" cy="98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4: Target Chamber with an hemisphere of Gammasphere (the sphere is open). |  Download Scientific Diagram">
            <a:extLst>
              <a:ext uri="{FF2B5EF4-FFF2-40B4-BE49-F238E27FC236}">
                <a16:creationId xmlns:a16="http://schemas.microsoft.com/office/drawing/2014/main" id="{48ACA7CF-61D7-4A82-846C-AD05562C5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37" y="3450581"/>
            <a:ext cx="1605874" cy="12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40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929760"/>
            <a:ext cx="8465127" cy="928240"/>
          </a:xfrm>
        </p:spPr>
        <p:txBody>
          <a:bodyPr>
            <a:normAutofit/>
          </a:bodyPr>
          <a:lstStyle/>
          <a:p>
            <a:r>
              <a:rPr lang="en-US" dirty="0"/>
              <a:t>Radioactive beam facilities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9" y="685800"/>
            <a:ext cx="3614738" cy="3614738"/>
          </a:xfrm>
        </p:spPr>
      </p:pic>
      <p:pic>
        <p:nvPicPr>
          <p:cNvPr id="6150" name="Picture 6" descr="Michigan Builds up to Rare Isotope Beams - Berkeley Lab – Berkeley Lab News  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3866"/>
            <a:ext cx="9775859" cy="589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533400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Facility for Rare Isotope Beams (FRIB)</a:t>
            </a:r>
          </a:p>
          <a:p>
            <a:r>
              <a:rPr lang="en-US" dirty="0">
                <a:solidFill>
                  <a:schemeClr val="bg1"/>
                </a:solidFill>
              </a:rPr>
              <a:t>Michigan State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04" y="3683082"/>
            <a:ext cx="2670096" cy="26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7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534400" cy="914400"/>
          </a:xfrm>
        </p:spPr>
        <p:txBody>
          <a:bodyPr/>
          <a:lstStyle/>
          <a:p>
            <a:r>
              <a:rPr lang="en-US" dirty="0"/>
              <a:t>National ignition facility (NIF)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-833437"/>
            <a:ext cx="3430589" cy="4876800"/>
          </a:xfrm>
        </p:spPr>
        <p:txBody>
          <a:bodyPr/>
          <a:lstStyle/>
          <a:p>
            <a:r>
              <a:rPr lang="en-US" dirty="0"/>
              <a:t>Closely reproduce the temperature and density conditions of a stellar interior</a:t>
            </a:r>
          </a:p>
          <a:p>
            <a:r>
              <a:rPr lang="en-US" dirty="0"/>
              <a:t>But only for a few nanoseconds at a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Layout of the National Ignition Facility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-2309"/>
            <a:ext cx="80962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wrence Livermore National Laboratory achieves fusion ignition | Lawrence  Livermore National Laborato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0"/>
          <a:stretch/>
        </p:blipFill>
        <p:spPr bwMode="auto">
          <a:xfrm>
            <a:off x="609600" y="3124200"/>
            <a:ext cx="3138336" cy="27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111259">
            <a:off x="971463" y="3927068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11.24 mm</a:t>
            </a:r>
          </a:p>
        </p:txBody>
      </p:sp>
      <p:sp>
        <p:nvSpPr>
          <p:cNvPr id="6" name="TextBox 5"/>
          <p:cNvSpPr txBox="1"/>
          <p:nvPr/>
        </p:nvSpPr>
        <p:spPr>
          <a:xfrm rot="1752025">
            <a:off x="7926665" y="50113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300 meters</a:t>
            </a:r>
          </a:p>
        </p:txBody>
      </p:sp>
    </p:spTree>
    <p:extLst>
      <p:ext uri="{BB962C8B-B14F-4D97-AF65-F5344CB8AC3E}">
        <p14:creationId xmlns:p14="http://schemas.microsoft.com/office/powerpoint/2010/main" val="1182235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28D3-10D3-4C35-9EB5-18CE0A6BF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“ideal” research projects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33B07A-F47E-41A0-B730-8C5237A5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569"/>
            <a:ext cx="7245297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31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436684"/>
            <a:ext cx="10018713" cy="1752599"/>
          </a:xfrm>
        </p:spPr>
        <p:txBody>
          <a:bodyPr/>
          <a:lstStyle/>
          <a:p>
            <a:r>
              <a:rPr lang="en-US" dirty="0"/>
              <a:t>Ca production in POP III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066801"/>
            <a:ext cx="5416058" cy="5583382"/>
          </a:xfrm>
        </p:spPr>
        <p:txBody>
          <a:bodyPr>
            <a:normAutofit/>
          </a:bodyPr>
          <a:lstStyle/>
          <a:p>
            <a:r>
              <a:rPr lang="en-US" dirty="0"/>
              <a:t>The Keller star is extremely metal poor, yet it has a measurable abundance of Ca</a:t>
            </a:r>
          </a:p>
          <a:p>
            <a:r>
              <a:rPr lang="en-US" dirty="0"/>
              <a:t>What was the method for this Ca production?</a:t>
            </a:r>
          </a:p>
          <a:p>
            <a:r>
              <a:rPr lang="en-US" dirty="0"/>
              <a:t>Hot CNO breakout is suggested </a:t>
            </a:r>
          </a:p>
          <a:p>
            <a:r>
              <a:rPr lang="en-US" dirty="0"/>
              <a:t>Yet simulations by </a:t>
            </a:r>
            <a:r>
              <a:rPr lang="en-US" dirty="0" err="1"/>
              <a:t>Ondrea</a:t>
            </a:r>
            <a:r>
              <a:rPr lang="en-US" dirty="0"/>
              <a:t> Clarkson and Falk Herwig, Mon. Not. R. Astron. Soc. 500, 2685 (2020) say </a:t>
            </a:r>
            <a:r>
              <a:rPr lang="en-US" b="1" dirty="0"/>
              <a:t>it can’t work, unless the reaction rate of </a:t>
            </a:r>
            <a:r>
              <a:rPr lang="en-US" b="1" baseline="30000" dirty="0"/>
              <a:t>19</a:t>
            </a:r>
            <a:r>
              <a:rPr lang="en-US" b="1" dirty="0"/>
              <a:t>F(</a:t>
            </a:r>
            <a:r>
              <a:rPr lang="en-US" b="1" dirty="0" err="1"/>
              <a:t>p,</a:t>
            </a:r>
            <a:r>
              <a:rPr lang="en-US" b="1" dirty="0" err="1">
                <a:latin typeface="Symbol" panose="05050102010706020507" pitchFamily="18" charset="2"/>
              </a:rPr>
              <a:t>g</a:t>
            </a:r>
            <a:r>
              <a:rPr lang="en-US" b="1" dirty="0"/>
              <a:t>)</a:t>
            </a:r>
            <a:r>
              <a:rPr lang="en-US" b="1" baseline="30000" dirty="0"/>
              <a:t>20</a:t>
            </a:r>
            <a:r>
              <a:rPr lang="en-US" b="1" dirty="0"/>
              <a:t>Ne / </a:t>
            </a:r>
            <a:r>
              <a:rPr lang="en-US" b="1" baseline="30000" dirty="0"/>
              <a:t>19</a:t>
            </a:r>
            <a:r>
              <a:rPr lang="en-US" b="1" dirty="0"/>
              <a:t>F(</a:t>
            </a:r>
            <a:r>
              <a:rPr lang="en-US" b="1" dirty="0" err="1"/>
              <a:t>p,</a:t>
            </a:r>
            <a:r>
              <a:rPr lang="en-US" b="1" dirty="0" err="1">
                <a:latin typeface="Symbol" panose="05050102010706020507" pitchFamily="18" charset="2"/>
              </a:rPr>
              <a:t>a</a:t>
            </a:r>
            <a:r>
              <a:rPr lang="en-US" b="1" dirty="0"/>
              <a:t>)</a:t>
            </a:r>
            <a:r>
              <a:rPr lang="en-US" b="1" baseline="30000" dirty="0"/>
              <a:t>16</a:t>
            </a:r>
            <a:r>
              <a:rPr lang="en-US" b="1" dirty="0"/>
              <a:t>O is 10 times higher</a:t>
            </a:r>
            <a:r>
              <a:rPr lang="en-US" dirty="0"/>
              <a:t> than predicted</a:t>
            </a:r>
          </a:p>
          <a:p>
            <a:endParaRPr lang="en-US" dirty="0"/>
          </a:p>
        </p:txBody>
      </p:sp>
      <p:pic>
        <p:nvPicPr>
          <p:cNvPr id="4" name="Picture 2" descr="OldestStar-SM0313-SMSSJ031300366708393-20140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03" y="715108"/>
            <a:ext cx="4523154" cy="27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6147" y="2467707"/>
            <a:ext cx="3255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Keller star (SMSS0313-6708)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very Ca poor star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Image: NASA/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STScl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04810-2C96-4A30-ADAB-3ADAD42EA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561" y="3449130"/>
            <a:ext cx="4297837" cy="3448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61125-9221-4E05-915A-2F4C9E4B7AF7}"/>
              </a:ext>
            </a:extLst>
          </p:cNvPr>
          <p:cNvSpPr txBox="1"/>
          <p:nvPr/>
        </p:nvSpPr>
        <p:spPr>
          <a:xfrm>
            <a:off x="8534400" y="4396126"/>
            <a:ext cx="188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Keller </a:t>
            </a:r>
            <a:r>
              <a:rPr lang="en-US" i="1" dirty="0"/>
              <a:t>et al</a:t>
            </a:r>
            <a:r>
              <a:rPr lang="en-US" dirty="0"/>
              <a:t>. (2014)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6A76D3-0864-4372-935E-A144A95A53CE}"/>
              </a:ext>
            </a:extLst>
          </p:cNvPr>
          <p:cNvSpPr/>
          <p:nvPr/>
        </p:nvSpPr>
        <p:spPr>
          <a:xfrm>
            <a:off x="10423700" y="5465282"/>
            <a:ext cx="549100" cy="7326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91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966" y="-378691"/>
            <a:ext cx="10018713" cy="1752599"/>
          </a:xfrm>
        </p:spPr>
        <p:txBody>
          <a:bodyPr/>
          <a:lstStyle/>
          <a:p>
            <a:r>
              <a:rPr lang="en-US" dirty="0"/>
              <a:t>What’s the hot CNO cycle?</a:t>
            </a:r>
          </a:p>
        </p:txBody>
      </p:sp>
      <p:pic>
        <p:nvPicPr>
          <p:cNvPr id="1026" name="Picture 2" descr="https://www.annualreviews.org/na101/home/literatum/publisher/ar/journals/content/nucl/2010/nucl.2010.60.issue-1/annurev.nucl.012809.104505/production/images/large/ns600381.f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3"/>
          <a:stretch/>
        </p:blipFill>
        <p:spPr bwMode="auto">
          <a:xfrm>
            <a:off x="3184310" y="770218"/>
            <a:ext cx="6497132" cy="585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9516" y="5832901"/>
            <a:ext cx="2674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Breakout!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37AB3F-9568-4CB3-A566-4CB67724C795}"/>
              </a:ext>
            </a:extLst>
          </p:cNvPr>
          <p:cNvSpPr/>
          <p:nvPr/>
        </p:nvSpPr>
        <p:spPr>
          <a:xfrm>
            <a:off x="7391400" y="4267200"/>
            <a:ext cx="2290042" cy="1600200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5202E90-DB74-45D8-BB15-578279CD7E15}"/>
              </a:ext>
            </a:extLst>
          </p:cNvPr>
          <p:cNvSpPr/>
          <p:nvPr/>
        </p:nvSpPr>
        <p:spPr>
          <a:xfrm>
            <a:off x="9862560" y="4398749"/>
            <a:ext cx="762000" cy="13371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4EC43-F268-4720-9BEE-D913C261AFE2}"/>
              </a:ext>
            </a:extLst>
          </p:cNvPr>
          <p:cNvSpPr txBox="1"/>
          <p:nvPr/>
        </p:nvSpPr>
        <p:spPr>
          <a:xfrm>
            <a:off x="10844541" y="4605634"/>
            <a:ext cx="94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3540610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07" y="0"/>
            <a:ext cx="9709393" cy="1752599"/>
          </a:xfrm>
        </p:spPr>
        <p:txBody>
          <a:bodyPr/>
          <a:lstStyle/>
          <a:p>
            <a:r>
              <a:rPr lang="en-US" baseline="30000" dirty="0"/>
              <a:t>19</a:t>
            </a:r>
            <a:r>
              <a:rPr lang="en-US" dirty="0"/>
              <a:t>F(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ag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at JUNA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52599"/>
            <a:ext cx="3685567" cy="4551486"/>
          </a:xfrm>
        </p:spPr>
        <p:txBody>
          <a:bodyPr>
            <a:normAutofit fontScale="92500" lnSpcReduction="10000"/>
          </a:bodyPr>
          <a:lstStyle/>
          <a:p>
            <a:r>
              <a:rPr lang="en-US" baseline="30000" dirty="0"/>
              <a:t>19</a:t>
            </a:r>
            <a:r>
              <a:rPr lang="en-US" dirty="0"/>
              <a:t>F(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= </a:t>
            </a:r>
            <a:r>
              <a:rPr lang="en-US" baseline="30000" dirty="0"/>
              <a:t>19</a:t>
            </a:r>
            <a:r>
              <a:rPr lang="en-US" dirty="0"/>
              <a:t>F(p,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+ </a:t>
            </a:r>
            <a:r>
              <a:rPr lang="en-US" baseline="30000" dirty="0"/>
              <a:t>19</a:t>
            </a:r>
            <a:r>
              <a:rPr lang="en-US" dirty="0"/>
              <a:t>F(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ag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</a:t>
            </a:r>
          </a:p>
          <a:p>
            <a:r>
              <a:rPr lang="en-US" dirty="0"/>
              <a:t>New JUNA data extend down to 72.4 </a:t>
            </a:r>
            <a:r>
              <a:rPr lang="en-US" dirty="0" err="1"/>
              <a:t>keV</a:t>
            </a:r>
            <a:r>
              <a:rPr lang="en-US" dirty="0"/>
              <a:t>!</a:t>
            </a:r>
          </a:p>
          <a:p>
            <a:r>
              <a:rPr lang="en-US" dirty="0"/>
              <a:t>Measurement extends into the Gamow energy window for the first time!</a:t>
            </a:r>
          </a:p>
          <a:p>
            <a:r>
              <a:rPr lang="en-US" dirty="0"/>
              <a:t>First statistically significant indication of the near threshold resonance!</a:t>
            </a:r>
          </a:p>
          <a:p>
            <a:r>
              <a:rPr lang="en-US" dirty="0"/>
              <a:t>More measurements to come!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77" y="1655885"/>
            <a:ext cx="6982697" cy="505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5566" y="1286553"/>
            <a:ext cx="194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Zhang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(2021)</a:t>
            </a:r>
          </a:p>
        </p:txBody>
      </p:sp>
    </p:spTree>
    <p:extLst>
      <p:ext uri="{BB962C8B-B14F-4D97-AF65-F5344CB8AC3E}">
        <p14:creationId xmlns:p14="http://schemas.microsoft.com/office/powerpoint/2010/main" val="1310756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0132-EE6C-4298-8442-34801861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-304800"/>
            <a:ext cx="10018713" cy="1752599"/>
          </a:xfrm>
        </p:spPr>
        <p:txBody>
          <a:bodyPr/>
          <a:lstStyle/>
          <a:p>
            <a:r>
              <a:rPr lang="en-US" baseline="30000" dirty="0"/>
              <a:t>19</a:t>
            </a:r>
            <a:r>
              <a:rPr lang="en-US" dirty="0"/>
              <a:t>F(</a:t>
            </a:r>
            <a:r>
              <a:rPr lang="en-US" dirty="0" err="1"/>
              <a:t>p,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20</a:t>
            </a:r>
            <a:r>
              <a:rPr lang="en-US" dirty="0"/>
              <a:t>Ne at JUNA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6E25F-C65A-435C-8A00-C8BB7DAD2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03" y="1143000"/>
            <a:ext cx="899121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92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1025" y="1840522"/>
            <a:ext cx="10402890" cy="3124201"/>
          </a:xfrm>
        </p:spPr>
        <p:txBody>
          <a:bodyPr/>
          <a:lstStyle/>
          <a:p>
            <a:r>
              <a:rPr lang="en-US" dirty="0"/>
              <a:t>Together with the 3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process, the </a:t>
            </a:r>
            <a:r>
              <a:rPr lang="en-US" b="1" baseline="30000" dirty="0">
                <a:solidFill>
                  <a:srgbClr val="C00000"/>
                </a:solidFill>
              </a:rPr>
              <a:t>12</a:t>
            </a:r>
            <a:r>
              <a:rPr lang="en-US" b="1" dirty="0">
                <a:solidFill>
                  <a:srgbClr val="C00000"/>
                </a:solidFill>
              </a:rPr>
              <a:t>C(</a:t>
            </a:r>
            <a:r>
              <a:rPr lang="en-US" b="1" dirty="0" err="1">
                <a:solidFill>
                  <a:srgbClr val="C00000"/>
                </a:solidFill>
                <a:latin typeface="Symbol" panose="05050102010706020507" pitchFamily="18" charset="2"/>
              </a:rPr>
              <a:t>a,g</a:t>
            </a:r>
            <a:r>
              <a:rPr lang="en-US" b="1" dirty="0">
                <a:solidFill>
                  <a:srgbClr val="C00000"/>
                </a:solidFill>
              </a:rPr>
              <a:t>)</a:t>
            </a:r>
            <a:r>
              <a:rPr lang="en-US" b="1" baseline="30000" dirty="0">
                <a:solidFill>
                  <a:srgbClr val="C00000"/>
                </a:solidFill>
              </a:rPr>
              <a:t>16</a:t>
            </a: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dirty="0"/>
              <a:t> reaction determines the </a:t>
            </a:r>
            <a:r>
              <a:rPr lang="en-US" baseline="30000" dirty="0"/>
              <a:t>12</a:t>
            </a:r>
            <a:r>
              <a:rPr lang="en-US" dirty="0"/>
              <a:t>C/</a:t>
            </a:r>
            <a:r>
              <a:rPr lang="en-US" baseline="30000" dirty="0"/>
              <a:t>16</a:t>
            </a:r>
            <a:r>
              <a:rPr lang="en-US" dirty="0"/>
              <a:t>O ratio in the universe.</a:t>
            </a:r>
          </a:p>
          <a:p>
            <a:r>
              <a:rPr lang="en-US" dirty="0"/>
              <a:t>For stellar evolution, the </a:t>
            </a:r>
            <a:r>
              <a:rPr lang="en-US" baseline="30000" dirty="0"/>
              <a:t>12</a:t>
            </a:r>
            <a:r>
              <a:rPr lang="en-US" dirty="0"/>
              <a:t>C/</a:t>
            </a:r>
            <a:r>
              <a:rPr lang="en-US" baseline="30000" dirty="0"/>
              <a:t>16</a:t>
            </a:r>
            <a:r>
              <a:rPr lang="en-US" dirty="0"/>
              <a:t>O ratio determines the evolution of massive stars, which in turn effects all later stages of nucleosynthesis.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906" y="4151363"/>
            <a:ext cx="10134723" cy="2123592"/>
          </a:xfrm>
          <a:prstGeom prst="rect">
            <a:avLst/>
          </a:prstGeom>
        </p:spPr>
      </p:pic>
      <p:pic>
        <p:nvPicPr>
          <p:cNvPr id="1026" name="Picture 2" descr="https://upload.wikimedia.org/wikipedia/commons/thumb/7/7d/Diagram_of_the_life_of_Sun-like_stars.jpg/300px-Diagram_of_the_life_of_Sun-like_st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15" y="141042"/>
            <a:ext cx="2857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90193" y="1840522"/>
            <a:ext cx="1578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EOS / S.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Steinh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75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e LIGO Hanford Observatory in Washington State. Credit: LIGO Observ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276600"/>
            <a:ext cx="4690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LIGO aerial photo</a:t>
            </a:r>
          </a:p>
        </p:txBody>
      </p:sp>
    </p:spTree>
    <p:extLst>
      <p:ext uri="{BB962C8B-B14F-4D97-AF65-F5344CB8AC3E}">
        <p14:creationId xmlns:p14="http://schemas.microsoft.com/office/powerpoint/2010/main" val="1806037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3" y="-421014"/>
            <a:ext cx="11113477" cy="1752599"/>
          </a:xfrm>
        </p:spPr>
        <p:txBody>
          <a:bodyPr/>
          <a:lstStyle/>
          <a:p>
            <a:r>
              <a:rPr lang="en-US" dirty="0"/>
              <a:t>Motivation Highlight: Black Hole Mass Gap</a:t>
            </a:r>
          </a:p>
        </p:txBody>
      </p:sp>
      <p:pic>
        <p:nvPicPr>
          <p:cNvPr id="4102" name="Picture 6" descr="LIGO Will Squeeze Light To Overcome The Quantum Noise Of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1"/>
            <a:ext cx="6557846" cy="60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5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53" y="-449554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45" y="1100647"/>
            <a:ext cx="5562600" cy="12022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Electromagnetic spectra </a:t>
            </a:r>
            <a:r>
              <a:rPr lang="en-US" b="1" dirty="0">
                <a:solidFill>
                  <a:srgbClr val="FF0000"/>
                </a:solidFill>
              </a:rPr>
              <a:t>observed</a:t>
            </a:r>
            <a:r>
              <a:rPr lang="en-US" dirty="0">
                <a:solidFill>
                  <a:schemeClr val="bg1"/>
                </a:solidFill>
              </a:rPr>
              <a:t> from stars show features that are characteristic of atomic transitions of elements in the atmosphere of a star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147" y="289679"/>
            <a:ext cx="4646100" cy="3314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Keller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Nature (doi:10.1038/nature12990)</a:t>
            </a:r>
          </a:p>
        </p:txBody>
      </p:sp>
      <p:pic>
        <p:nvPicPr>
          <p:cNvPr id="8194" name="Picture 2" descr="First images from Nasa's James Webb space telescope reveal ancient galaxies  | James Webb space telescope | The Guard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2" b="25143"/>
          <a:stretch/>
        </p:blipFill>
        <p:spPr bwMode="auto">
          <a:xfrm>
            <a:off x="168564" y="2086513"/>
            <a:ext cx="5206853" cy="33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518" y="3648473"/>
            <a:ext cx="4284144" cy="32095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5484687" y="1555769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light from a star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156406" y="5068569"/>
            <a:ext cx="298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schemeClr val="bg1"/>
                </a:solidFill>
              </a:rPr>
              <a:t>-rays from a nuclear reaction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9945" y="5545000"/>
            <a:ext cx="5562600" cy="12022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Electromagnetic spectra </a:t>
            </a:r>
            <a:r>
              <a:rPr lang="en-US" b="1" dirty="0">
                <a:solidFill>
                  <a:srgbClr val="FF0000"/>
                </a:solidFill>
              </a:rPr>
              <a:t>observed</a:t>
            </a:r>
            <a:r>
              <a:rPr lang="en-US" dirty="0">
                <a:solidFill>
                  <a:schemeClr val="bg1"/>
                </a:solidFill>
              </a:rPr>
              <a:t> from nuclear reactions performed in the laboratory provide a key piece of information needed to model how the elements in stellar atmospheres got there.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7691" y="6477123"/>
            <a:ext cx="193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Zhang </a:t>
            </a:r>
            <a:r>
              <a:rPr lang="en-US" i="1" dirty="0"/>
              <a:t>et al</a:t>
            </a:r>
            <a:r>
              <a:rPr lang="en-US" dirty="0"/>
              <a:t>. (2022)</a:t>
            </a:r>
          </a:p>
        </p:txBody>
      </p:sp>
    </p:spTree>
    <p:extLst>
      <p:ext uri="{BB962C8B-B14F-4D97-AF65-F5344CB8AC3E}">
        <p14:creationId xmlns:p14="http://schemas.microsoft.com/office/powerpoint/2010/main" val="2698701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38802" y="133229"/>
          <a:ext cx="9359413" cy="654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Acrobat Document" r:id="rId3" imgW="6800812" imgH="4752839" progId="AcroExch.Document.DC">
                  <p:embed/>
                </p:oleObj>
              </mc:Choice>
              <mc:Fallback>
                <p:oleObj name="Acrobat Document" r:id="rId3" imgW="6800812" imgH="4752839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8802" y="133229"/>
                        <a:ext cx="9359413" cy="6541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4035669" y="5797550"/>
            <a:ext cx="1164981" cy="5374"/>
          </a:xfrm>
          <a:prstGeom prst="straightConnector1">
            <a:avLst/>
          </a:prstGeom>
          <a:ln w="539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00650" y="4239829"/>
            <a:ext cx="6398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(300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keV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≈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10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-17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barn!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8297" y="4931828"/>
            <a:ext cx="5619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 need to extrapolate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5454" y="424873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Lowest energy data is at about 1 MeV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768454" y="3947844"/>
            <a:ext cx="333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ACE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Region of astrophysical interest</a:t>
            </a:r>
          </a:p>
        </p:txBody>
      </p:sp>
    </p:spTree>
    <p:extLst>
      <p:ext uri="{BB962C8B-B14F-4D97-AF65-F5344CB8AC3E}">
        <p14:creationId xmlns:p14="http://schemas.microsoft.com/office/powerpoint/2010/main" val="57733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135" y="79798"/>
            <a:ext cx="10018713" cy="103210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Many experimental studies help determine this reaction rate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747" y="1160599"/>
            <a:ext cx="3138556" cy="2022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51731" y="3203218"/>
            <a:ext cx="19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Bound state ANCs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995" y="1222161"/>
            <a:ext cx="2725843" cy="1951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0157" y="3174051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Low energy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 data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58953"/>
              </p:ext>
            </p:extLst>
          </p:nvPr>
        </p:nvGraphicFramePr>
        <p:xfrm>
          <a:off x="5147872" y="1221958"/>
          <a:ext cx="2645795" cy="1849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Acrobat Document" r:id="rId5" imgW="6800812" imgH="4752839" progId="AcroExch.Document.DC">
                  <p:embed/>
                </p:oleObj>
              </mc:Choice>
              <mc:Fallback>
                <p:oleObj name="Acrobat Document" r:id="rId5" imgW="6800812" imgH="4752839" progId="AcroExch.Document.DC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7872" y="1221958"/>
                        <a:ext cx="2645795" cy="1849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00835" y="865982"/>
            <a:ext cx="36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Total capture cross sections (recoils)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401" y="4538387"/>
            <a:ext cx="2087608" cy="2273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3872" y="5231502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Azuma et al. (1994)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9616" y="6201616"/>
            <a:ext cx="1263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Tang et al. (2010)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0984" y="418000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 spectrum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854" y="4832447"/>
            <a:ext cx="2597619" cy="20153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38593" y="6347810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Tischhauser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et al. (2009)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4056" y="4859472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06708" y="2453054"/>
            <a:ext cx="1257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Avila et al. (2015)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8836" y="4446170"/>
            <a:ext cx="3524830" cy="4708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013" y="4981774"/>
            <a:ext cx="3363750" cy="6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6199" y="5663942"/>
            <a:ext cx="3550104" cy="8552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46127" y="4098861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Multichannel R-matrix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229600" y="2989400"/>
            <a:ext cx="816527" cy="553983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924800" y="4235465"/>
            <a:ext cx="713064" cy="681524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629400" y="4485880"/>
            <a:ext cx="0" cy="599784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892502" y="4235465"/>
            <a:ext cx="822063" cy="631415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67134" y="2730054"/>
            <a:ext cx="796508" cy="767780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41" idx="0"/>
          </p:cNvCxnSpPr>
          <p:nvPr/>
        </p:nvCxnSpPr>
        <p:spPr>
          <a:xfrm>
            <a:off x="6437018" y="2721270"/>
            <a:ext cx="972" cy="654628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451550" y="3375898"/>
            <a:ext cx="1972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Reaction rate</a:t>
            </a:r>
          </a:p>
        </p:txBody>
      </p:sp>
    </p:spTree>
    <p:extLst>
      <p:ext uri="{BB962C8B-B14F-4D97-AF65-F5344CB8AC3E}">
        <p14:creationId xmlns:p14="http://schemas.microsoft.com/office/powerpoint/2010/main" val="1141393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67" y="-382066"/>
            <a:ext cx="10018713" cy="1752599"/>
          </a:xfrm>
        </p:spPr>
        <p:txBody>
          <a:bodyPr/>
          <a:lstStyle/>
          <a:p>
            <a:r>
              <a:rPr lang="en-US" dirty="0"/>
              <a:t>Simple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814" y="969818"/>
            <a:ext cx="5193581" cy="57057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Created thousands of “synthetic” data sets by assuming that the error bars on the data represented an underlying Gaussian (probably should have used lognormal) Probability Density Function.</a:t>
            </a:r>
          </a:p>
          <a:p>
            <a:r>
              <a:rPr lang="en-US" dirty="0"/>
              <a:t>Refit</a:t>
            </a:r>
          </a:p>
          <a:p>
            <a:r>
              <a:rPr lang="en-US" dirty="0" err="1"/>
              <a:t>Histogrammed</a:t>
            </a:r>
            <a:r>
              <a:rPr lang="en-US" dirty="0"/>
              <a:t> S-factor calculated at many energies to get uncertainty.</a:t>
            </a:r>
          </a:p>
          <a:p>
            <a:r>
              <a:rPr lang="en-US" dirty="0"/>
              <a:t>Calculated many different variations on assumptions about the </a:t>
            </a:r>
            <a:r>
              <a:rPr lang="en-US" i="1" dirty="0"/>
              <a:t>R</a:t>
            </a:r>
            <a:r>
              <a:rPr lang="en-US" dirty="0"/>
              <a:t>-matrix fit and included those as well.</a:t>
            </a:r>
          </a:p>
          <a:p>
            <a:r>
              <a:rPr lang="en-US" dirty="0"/>
              <a:t>Even more computationally expensive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733" y="1189145"/>
            <a:ext cx="5112516" cy="3710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0080" y="5052290"/>
            <a:ext cx="444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C34F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Monte Carlo of experimental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080" y="5513955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29D3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Model uncertainties</a:t>
            </a:r>
          </a:p>
        </p:txBody>
      </p:sp>
    </p:spTree>
    <p:extLst>
      <p:ext uri="{BB962C8B-B14F-4D97-AF65-F5344CB8AC3E}">
        <p14:creationId xmlns:p14="http://schemas.microsoft.com/office/powerpoint/2010/main" val="2824881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a well defined reaction rate 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6248400" cy="46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1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19" y="76200"/>
            <a:ext cx="10018713" cy="1752599"/>
          </a:xfrm>
        </p:spPr>
        <p:txBody>
          <a:bodyPr/>
          <a:lstStyle/>
          <a:p>
            <a:r>
              <a:rPr lang="en-US" dirty="0"/>
              <a:t>Feeding cross section data back into the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447800"/>
            <a:ext cx="6781800" cy="5271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260068"/>
            <a:ext cx="19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Mehta </a:t>
            </a:r>
            <a:r>
              <a:rPr lang="en-US" i="1" dirty="0"/>
              <a:t>et al</a:t>
            </a:r>
            <a:r>
              <a:rPr lang="en-US" dirty="0"/>
              <a:t>. (2022)</a:t>
            </a:r>
          </a:p>
        </p:txBody>
      </p:sp>
    </p:spTree>
    <p:extLst>
      <p:ext uri="{BB962C8B-B14F-4D97-AF65-F5344CB8AC3E}">
        <p14:creationId xmlns:p14="http://schemas.microsoft.com/office/powerpoint/2010/main" val="2063888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9050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Comparing with LIGO observations of gravitational waves from black hole mergers: </a:t>
            </a:r>
            <a:br>
              <a:rPr lang="en-US" dirty="0"/>
            </a:br>
            <a:r>
              <a:rPr lang="en-US" dirty="0"/>
              <a:t>A new frontier for nuclear astrophysics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74386"/>
            <a:ext cx="10134600" cy="3816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4837" y="6019800"/>
            <a:ext cx="19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Mehta </a:t>
            </a:r>
            <a:r>
              <a:rPr lang="en-US" i="1" dirty="0"/>
              <a:t>et al</a:t>
            </a:r>
            <a:r>
              <a:rPr lang="en-US" dirty="0"/>
              <a:t>. (2022)</a:t>
            </a:r>
          </a:p>
        </p:txBody>
      </p:sp>
    </p:spTree>
    <p:extLst>
      <p:ext uri="{BB962C8B-B14F-4D97-AF65-F5344CB8AC3E}">
        <p14:creationId xmlns:p14="http://schemas.microsoft.com/office/powerpoint/2010/main" val="23090041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2F2B-2D89-43F3-BE31-77C0EEA1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-3142"/>
            <a:ext cx="10018713" cy="1752599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B3839-0845-4F23-81FB-34D412F3D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954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7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nuclear astrophysics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6960" y="1845734"/>
            <a:ext cx="3703320" cy="4326466"/>
          </a:xfrm>
        </p:spPr>
        <p:txBody>
          <a:bodyPr>
            <a:normAutofit/>
          </a:bodyPr>
          <a:lstStyle/>
          <a:p>
            <a:r>
              <a:rPr lang="en-US" dirty="0"/>
              <a:t>Eddington (1920)</a:t>
            </a:r>
          </a:p>
          <a:p>
            <a:pPr lvl="1"/>
            <a:r>
              <a:rPr lang="en-US" dirty="0"/>
              <a:t>Conversion of four hydrogen nuclei into one helium nuclei can power the sun! </a:t>
            </a:r>
            <a:r>
              <a:rPr lang="en-US" dirty="0">
                <a:solidFill>
                  <a:srgbClr val="FF0000"/>
                </a:solidFill>
              </a:rPr>
              <a:t>Quantum Tunneling!</a:t>
            </a:r>
          </a:p>
          <a:p>
            <a:r>
              <a:rPr lang="en-US" dirty="0"/>
              <a:t>Hans Bethe (1939)</a:t>
            </a:r>
          </a:p>
          <a:p>
            <a:pPr lvl="1"/>
            <a:r>
              <a:rPr lang="en-US" dirty="0"/>
              <a:t>Gives the first detailed description of how hydrogen burning works</a:t>
            </a:r>
          </a:p>
          <a:p>
            <a:pPr lvl="1"/>
            <a:endParaRPr lang="en-US" dirty="0"/>
          </a:p>
          <a:p>
            <a:r>
              <a:rPr lang="en-US" dirty="0"/>
              <a:t>Burbidge, Burbidge, Fowler, and Hoyle (1957)</a:t>
            </a:r>
          </a:p>
          <a:p>
            <a:pPr lvl="1"/>
            <a:r>
              <a:rPr lang="en-US" dirty="0"/>
              <a:t>Set forth most of the processes that we now believe form the elements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650" y="3055006"/>
            <a:ext cx="4649995" cy="1288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2115636"/>
            <a:ext cx="2815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4 X M</a:t>
            </a:r>
            <a:r>
              <a:rPr lang="en-US" sz="2400" baseline="-25000" dirty="0"/>
              <a:t>hydrogen </a:t>
            </a:r>
            <a:r>
              <a:rPr lang="en-US" sz="2400" dirty="0"/>
              <a:t>&gt;</a:t>
            </a:r>
            <a:r>
              <a:rPr lang="en-US" sz="2400" baseline="-25000" dirty="0"/>
              <a:t>  </a:t>
            </a:r>
            <a:r>
              <a:rPr lang="en-US" sz="2400" dirty="0" err="1"/>
              <a:t>M</a:t>
            </a:r>
            <a:r>
              <a:rPr lang="en-US" sz="2400" baseline="-25000" dirty="0" err="1"/>
              <a:t>helium</a:t>
            </a:r>
            <a:endParaRPr lang="en-US" sz="2400" baseline="-25000" dirty="0"/>
          </a:p>
          <a:p>
            <a:pPr algn="ctr"/>
            <a:r>
              <a:rPr lang="en-US" sz="2400" dirty="0"/>
              <a:t>E = mc</a:t>
            </a:r>
            <a:r>
              <a:rPr lang="en-US" sz="2400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092" y="4800601"/>
            <a:ext cx="439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Hydrogen burning, helium burning, carbon burning, etc.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5092" y="5525867"/>
            <a:ext cx="248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r-process, s-process, etc.</a:t>
            </a:r>
          </a:p>
        </p:txBody>
      </p:sp>
      <p:pic>
        <p:nvPicPr>
          <p:cNvPr id="4100" name="Picture 4" descr="https://upload.wikimedia.org/wikipedia/commons/2/24/Arthur_Stanley_Edding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4" y="1845735"/>
            <a:ext cx="797376" cy="101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5/5f/Hans_Bethe.jpg/220px-Hans_Bet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32" y="2895600"/>
            <a:ext cx="795528" cy="11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nndb.com/people/692/000168188/e-margaret-burbidge-1-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4" y="4141162"/>
            <a:ext cx="797376" cy="11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upload.wikimedia.org/wikipedia/en/9/9b/William_Alfred_Fowl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4" y="5253119"/>
            <a:ext cx="797376" cy="10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concept: Quantum tunneling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42564"/>
            <a:ext cx="5486400" cy="3448635"/>
          </a:xfrm>
        </p:spPr>
        <p:txBody>
          <a:bodyPr>
            <a:normAutofit/>
          </a:bodyPr>
          <a:lstStyle/>
          <a:p>
            <a:r>
              <a:rPr lang="en-US" dirty="0"/>
              <a:t>Probability of a particle penetrating through a classically impassible barrier.</a:t>
            </a:r>
          </a:p>
          <a:p>
            <a:r>
              <a:rPr lang="en-US" dirty="0"/>
              <a:t>This barrier is the repulsion of two like </a:t>
            </a:r>
            <a:r>
              <a:rPr lang="en-US" b="1" dirty="0">
                <a:solidFill>
                  <a:srgbClr val="FF0000"/>
                </a:solidFill>
              </a:rPr>
              <a:t>charged particles </a:t>
            </a:r>
            <a:r>
              <a:rPr lang="en-US" dirty="0"/>
              <a:t>and angular momentum</a:t>
            </a:r>
          </a:p>
          <a:p>
            <a:r>
              <a:rPr lang="en-US" dirty="0"/>
              <a:t>The idea that quantum particles exist as “probability packets” not localized particles.</a:t>
            </a:r>
          </a:p>
          <a:p>
            <a:r>
              <a:rPr lang="en-US" dirty="0"/>
              <a:t>Without quantum tunneling, our sun would not “burn”.</a:t>
            </a:r>
          </a:p>
          <a:p>
            <a:r>
              <a:rPr lang="en-US" b="1" dirty="0">
                <a:solidFill>
                  <a:srgbClr val="FF0000"/>
                </a:solidFill>
              </a:rPr>
              <a:t>Cross Section = Tunneling Probability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5995768"/>
            <a:ext cx="5127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Banerjee and </a:t>
            </a:r>
            <a:r>
              <a:rPr lang="en-US" sz="1600" dirty="0" err="1"/>
              <a:t>Mastrangelo</a:t>
            </a:r>
            <a:r>
              <a:rPr lang="en-US" sz="1600" dirty="0"/>
              <a:t>, Micro 2022 2(4) 679-698 (2022)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0"/>
          <a:stretch/>
        </p:blipFill>
        <p:spPr>
          <a:xfrm>
            <a:off x="6324600" y="1808399"/>
            <a:ext cx="4305031" cy="418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9682-F89C-42BB-9A47-F8C36BFC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concept: binding energy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0692DE-4EB6-4122-A7AB-FA4FD2D0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6629400" cy="43583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3551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5400"/>
            <a:ext cx="10058400" cy="746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Modern observational astronomy</a:t>
            </a:r>
          </a:p>
        </p:txBody>
      </p:sp>
      <p:pic>
        <p:nvPicPr>
          <p:cNvPr id="7170" name="Picture 2" descr="A history of the Hubble Space Telescope | BBC Sky at Night Magaz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53689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90059" y="1371600"/>
            <a:ext cx="167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Hubble</a:t>
            </a:r>
          </a:p>
        </p:txBody>
      </p:sp>
      <p:pic>
        <p:nvPicPr>
          <p:cNvPr id="7174" name="Picture 6" descr="https://upload.wikimedia.org/wikipedia/commons/a/a4/Paranal_and_the_Pacific_at_sunset_%28dsc4088%2C_retouched%2C_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2162"/>
            <a:ext cx="4882829" cy="34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334258"/>
            <a:ext cx="213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Large Telescope</a:t>
            </a:r>
          </a:p>
        </p:txBody>
      </p:sp>
      <p:pic>
        <p:nvPicPr>
          <p:cNvPr id="7176" name="Picture 8" descr="The James Webb Space Telescope takes shape | Science | AA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30298"/>
            <a:ext cx="5715000" cy="321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26945" y="5108385"/>
            <a:ext cx="136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Webb</a:t>
            </a:r>
          </a:p>
        </p:txBody>
      </p:sp>
    </p:spTree>
    <p:extLst>
      <p:ext uri="{BB962C8B-B14F-4D97-AF65-F5344CB8AC3E}">
        <p14:creationId xmlns:p14="http://schemas.microsoft.com/office/powerpoint/2010/main" val="72008929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2_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7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8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9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42782</TotalTime>
  <Words>1886</Words>
  <Application>Microsoft Office PowerPoint</Application>
  <PresentationFormat>Widescreen</PresentationFormat>
  <Paragraphs>287</Paragraphs>
  <Slides>56</Slides>
  <Notes>0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Arial</vt:lpstr>
      <vt:lpstr>Calibri</vt:lpstr>
      <vt:lpstr>Calibri Light</vt:lpstr>
      <vt:lpstr>Century Gothic</vt:lpstr>
      <vt:lpstr>Corbel</vt:lpstr>
      <vt:lpstr>Symbol</vt:lpstr>
      <vt:lpstr>Trebuchet MS</vt:lpstr>
      <vt:lpstr>Wingdings 3</vt:lpstr>
      <vt:lpstr>Retrospect</vt:lpstr>
      <vt:lpstr>Slice</vt:lpstr>
      <vt:lpstr>1_Slice</vt:lpstr>
      <vt:lpstr>2_Slice</vt:lpstr>
      <vt:lpstr>Facet</vt:lpstr>
      <vt:lpstr>Parallax</vt:lpstr>
      <vt:lpstr>1_Parallax</vt:lpstr>
      <vt:lpstr>2_Parallax</vt:lpstr>
      <vt:lpstr>3_Parallax</vt:lpstr>
      <vt:lpstr>Depth</vt:lpstr>
      <vt:lpstr>Acrobat Document</vt:lpstr>
      <vt:lpstr>Experimental  Nuclear Astrophysics</vt:lpstr>
      <vt:lpstr>OUtline</vt:lpstr>
      <vt:lpstr>The question</vt:lpstr>
      <vt:lpstr>How is nuclear astrophysics a science?</vt:lpstr>
      <vt:lpstr>Spectra</vt:lpstr>
      <vt:lpstr>Birth of nuclear astrophysics</vt:lpstr>
      <vt:lpstr>Physics concept: Quantum tunneling</vt:lpstr>
      <vt:lpstr>Physics concept: binding energy</vt:lpstr>
      <vt:lpstr>Modern observational astronomy</vt:lpstr>
      <vt:lpstr>PowerPoint Presentation</vt:lpstr>
      <vt:lpstr>Big Bang Nucleosynthesis</vt:lpstr>
      <vt:lpstr>Physics Concept: Hydrostatic equilibrium</vt:lpstr>
      <vt:lpstr>Sites of nucleosynthesis:  Stellar burning: Main Sequence</vt:lpstr>
      <vt:lpstr>Sites of Nucleosynthesis: Red Giant stars</vt:lpstr>
      <vt:lpstr>Sites of Nucleosynthesis: More exotic locals</vt:lpstr>
      <vt:lpstr>PowerPoint Presentation</vt:lpstr>
      <vt:lpstr>Abundance patterns (r-process)</vt:lpstr>
      <vt:lpstr>Reaction Rate</vt:lpstr>
      <vt:lpstr>The temperature in stars corresponds to a low accelerator energy!</vt:lpstr>
      <vt:lpstr>Nuclear structure and reaction mechanisms</vt:lpstr>
      <vt:lpstr>A few example facilities</vt:lpstr>
      <vt:lpstr>Example low energy nuclear physics lab for charged particle beams:  the University of Notre Dame</vt:lpstr>
      <vt:lpstr>High Intensity g-ray Source (HIgS)</vt:lpstr>
      <vt:lpstr>Neutron Time of Flight </vt:lpstr>
      <vt:lpstr>PowerPoint Presentation</vt:lpstr>
      <vt:lpstr>Scattering measurements at ND, charged particle detection</vt:lpstr>
      <vt:lpstr>Some example charged particle detectors</vt:lpstr>
      <vt:lpstr>“4p” neutron moderator type detector</vt:lpstr>
      <vt:lpstr>Liquid scintillators for neutron detection</vt:lpstr>
      <vt:lpstr>What limits our measurements?</vt:lpstr>
      <vt:lpstr>Cross Section measurements over a wide energy range</vt:lpstr>
      <vt:lpstr>Data set comparison and uncertainty evaluation (Bayesian methods now becoming popular)</vt:lpstr>
      <vt:lpstr>S-factor to reaction rate</vt:lpstr>
      <vt:lpstr>Forefront facilities: underground low background</vt:lpstr>
      <vt:lpstr>LUNA</vt:lpstr>
      <vt:lpstr>CASPAR</vt:lpstr>
      <vt:lpstr>China JinPing Underground laboratory</vt:lpstr>
      <vt:lpstr>Spectrum background suppression from rock shielding</vt:lpstr>
      <vt:lpstr>A few example facilities</vt:lpstr>
      <vt:lpstr>Radioactive beam facilities</vt:lpstr>
      <vt:lpstr>National ignition facility (NIF)</vt:lpstr>
      <vt:lpstr>Some “ideal” research projects</vt:lpstr>
      <vt:lpstr>Ca production in POP III stars</vt:lpstr>
      <vt:lpstr>What’s the hot CNO cycle?</vt:lpstr>
      <vt:lpstr>19F(p,ag)16O at JUNA</vt:lpstr>
      <vt:lpstr>19F(p,g)20Ne at JUNA</vt:lpstr>
      <vt:lpstr>Motivation</vt:lpstr>
      <vt:lpstr>PowerPoint Presentation</vt:lpstr>
      <vt:lpstr>Motivation Highlight: Black Hole Mass Gap</vt:lpstr>
      <vt:lpstr>PowerPoint Presentation</vt:lpstr>
      <vt:lpstr>Many experimental studies help determine this reaction rate</vt:lpstr>
      <vt:lpstr>Simple Monte Carlo</vt:lpstr>
      <vt:lpstr>Obtain a well defined reaction rate uncertainty</vt:lpstr>
      <vt:lpstr>Feeding cross section data back into the model</vt:lpstr>
      <vt:lpstr>Comparing with LIGO observations of gravitational waves from black hole mergers:  A new frontier for nuclear astrophysics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</dc:creator>
  <cp:lastModifiedBy>James deBoer</cp:lastModifiedBy>
  <cp:revision>1163</cp:revision>
  <dcterms:created xsi:type="dcterms:W3CDTF">2011-10-20T15:12:29Z</dcterms:created>
  <dcterms:modified xsi:type="dcterms:W3CDTF">2023-07-17T18:08:54Z</dcterms:modified>
</cp:coreProperties>
</file>