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6" r:id="rId4"/>
    <p:sldId id="260" r:id="rId5"/>
    <p:sldId id="268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8" r:id="rId16"/>
    <p:sldId id="280" r:id="rId17"/>
    <p:sldId id="279" r:id="rId18"/>
    <p:sldId id="281" r:id="rId19"/>
    <p:sldId id="282" r:id="rId20"/>
    <p:sldId id="283" r:id="rId21"/>
    <p:sldId id="284" r:id="rId22"/>
    <p:sldId id="288" r:id="rId23"/>
    <p:sldId id="289" r:id="rId24"/>
    <p:sldId id="287" r:id="rId25"/>
    <p:sldId id="291" r:id="rId26"/>
    <p:sldId id="290" r:id="rId27"/>
    <p:sldId id="293" r:id="rId28"/>
    <p:sldId id="294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4724" autoAdjust="0"/>
  </p:normalViewPr>
  <p:slideViewPr>
    <p:cSldViewPr snapToGrid="0">
      <p:cViewPr varScale="1">
        <p:scale>
          <a:sx n="85" d="100"/>
          <a:sy n="85" d="100"/>
        </p:scale>
        <p:origin x="3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237E-3F22-4159-BEF5-F200C1A39123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ADC6-49D2-444B-9266-4C3A0724988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6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237E-3F22-4159-BEF5-F200C1A39123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ADC6-49D2-444B-9266-4C3A0724988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10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237E-3F22-4159-BEF5-F200C1A39123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ADC6-49D2-444B-9266-4C3A0724988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7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237E-3F22-4159-BEF5-F200C1A39123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ADC6-49D2-444B-9266-4C3A0724988C}" type="slidenum">
              <a:rPr lang="en-GB" smtClean="0"/>
              <a:t>‹N›</a:t>
            </a:fld>
            <a:endParaRPr lang="en-GB"/>
          </a:p>
        </p:txBody>
      </p:sp>
      <p:grpSp>
        <p:nvGrpSpPr>
          <p:cNvPr id="7" name="Gruppo 6"/>
          <p:cNvGrpSpPr/>
          <p:nvPr userDrawn="1"/>
        </p:nvGrpSpPr>
        <p:grpSpPr>
          <a:xfrm>
            <a:off x="1419225" y="6419850"/>
            <a:ext cx="8743950" cy="438150"/>
            <a:chOff x="1095375" y="6419850"/>
            <a:chExt cx="8743950" cy="438150"/>
          </a:xfrm>
        </p:grpSpPr>
        <p:sp>
          <p:nvSpPr>
            <p:cNvPr id="8" name="Rettangolo 7"/>
            <p:cNvSpPr/>
            <p:nvPr/>
          </p:nvSpPr>
          <p:spPr>
            <a:xfrm>
              <a:off x="1095375" y="6488668"/>
              <a:ext cx="87439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 smtClean="0"/>
                <a:t>Summer school on Physical Sensing </a:t>
              </a:r>
              <a:r>
                <a:rPr lang="en-GB" dirty="0"/>
                <a:t>&amp; </a:t>
              </a:r>
              <a:r>
                <a:rPr lang="en-GB" dirty="0" smtClean="0"/>
                <a:t>Processing </a:t>
              </a:r>
              <a:r>
                <a:rPr lang="en-GB" dirty="0"/>
                <a:t>– V </a:t>
              </a:r>
              <a:r>
                <a:rPr lang="en-GB" dirty="0" smtClean="0"/>
                <a:t>edition, DIFA </a:t>
              </a:r>
              <a:r>
                <a:rPr lang="en-GB" dirty="0" err="1" smtClean="0"/>
                <a:t>UniBo</a:t>
              </a:r>
              <a:r>
                <a:rPr lang="en-GB" dirty="0" smtClean="0"/>
                <a:t>, July </a:t>
              </a:r>
              <a:r>
                <a:rPr lang="en-GB" dirty="0"/>
                <a:t>17-21, 2023</a:t>
              </a:r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75" y="6419850"/>
              <a:ext cx="6867526" cy="438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870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237E-3F22-4159-BEF5-F200C1A39123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ADC6-49D2-444B-9266-4C3A0724988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87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237E-3F22-4159-BEF5-F200C1A39123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ADC6-49D2-444B-9266-4C3A0724988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9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237E-3F22-4159-BEF5-F200C1A39123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ADC6-49D2-444B-9266-4C3A0724988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7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237E-3F22-4159-BEF5-F200C1A39123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ADC6-49D2-444B-9266-4C3A0724988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02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237E-3F22-4159-BEF5-F200C1A39123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ADC6-49D2-444B-9266-4C3A0724988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9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237E-3F22-4159-BEF5-F200C1A39123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ADC6-49D2-444B-9266-4C3A0724988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6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237E-3F22-4159-BEF5-F200C1A39123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ADC6-49D2-444B-9266-4C3A0724988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33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0237E-3F22-4159-BEF5-F200C1A39123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EADC6-49D2-444B-9266-4C3A0724988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4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493" y="295055"/>
            <a:ext cx="9285013" cy="591837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68644" y="866641"/>
            <a:ext cx="10593092" cy="23876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Characterization of optical (and IR) solid state detectors</a:t>
            </a:r>
            <a:r>
              <a:rPr lang="en-US" alt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94506" y="4575687"/>
            <a:ext cx="9144000" cy="1655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i="1" dirty="0"/>
              <a:t>SUMMER SCHOOL on</a:t>
            </a:r>
          </a:p>
          <a:p>
            <a:pPr>
              <a:spcBef>
                <a:spcPts val="0"/>
              </a:spcBef>
            </a:pPr>
            <a:r>
              <a:rPr lang="en-US" b="1" i="1" dirty="0"/>
              <a:t>PHYSICAL SENSING &amp; PROCESSING – V EDITION</a:t>
            </a:r>
          </a:p>
          <a:p>
            <a:pPr>
              <a:spcBef>
                <a:spcPts val="0"/>
              </a:spcBef>
            </a:pPr>
            <a:r>
              <a:rPr lang="en-US" b="1" i="1" dirty="0" smtClean="0"/>
              <a:t>Department of Physics &amp; Astronomy – University of Bologna </a:t>
            </a:r>
          </a:p>
          <a:p>
            <a:pPr>
              <a:spcBef>
                <a:spcPts val="0"/>
              </a:spcBef>
            </a:pPr>
            <a:r>
              <a:rPr lang="en-US" b="1" i="1" dirty="0" smtClean="0"/>
              <a:t>July </a:t>
            </a:r>
            <a:r>
              <a:rPr lang="en-US" b="1" i="1" dirty="0"/>
              <a:t>17-21, 2023</a:t>
            </a:r>
            <a:endParaRPr lang="it-IT" b="1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5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9907" y="446148"/>
            <a:ext cx="5412129" cy="132556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Pixels on CCD 2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70" y="1996498"/>
            <a:ext cx="12065030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512" y="151027"/>
            <a:ext cx="9865490" cy="670697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7" y="127322"/>
            <a:ext cx="4525701" cy="132556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Multi Pinned Phase MPP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14425" y="6029325"/>
            <a:ext cx="1514475" cy="828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4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7" y="127322"/>
            <a:ext cx="10683433" cy="132556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CMOS pixel architectures 1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700" y="1995025"/>
            <a:ext cx="4911526" cy="4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7" y="211369"/>
            <a:ext cx="6007261" cy="132556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CMOS pixel</a:t>
            </a:r>
            <a:br>
              <a:rPr lang="en-GB" dirty="0" smtClean="0">
                <a:latin typeface="Arial Black" panose="020B0A04020102020204" pitchFamily="34" charset="0"/>
              </a:rPr>
            </a:br>
            <a:r>
              <a:rPr lang="en-GB" dirty="0" smtClean="0">
                <a:latin typeface="Arial Black" panose="020B0A04020102020204" pitchFamily="34" charset="0"/>
              </a:rPr>
              <a:t>architectures 2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30" y="1990728"/>
            <a:ext cx="7458441" cy="445444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018" y="211369"/>
            <a:ext cx="5056982" cy="29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928" y="211369"/>
            <a:ext cx="5687028" cy="438743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6" y="2026027"/>
            <a:ext cx="5278057" cy="39512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6" y="211369"/>
            <a:ext cx="8148577" cy="13255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CMOS pixels arrangement 1</a:t>
            </a:r>
            <a:br>
              <a:rPr lang="en-GB" dirty="0" smtClean="0">
                <a:latin typeface="Arial Black" panose="020B0A04020102020204" pitchFamily="34" charset="0"/>
              </a:rPr>
            </a:br>
            <a:r>
              <a:rPr lang="en-GB" dirty="0" smtClean="0">
                <a:latin typeface="Arial Black" panose="020B0A04020102020204" pitchFamily="34" charset="0"/>
              </a:rPr>
              <a:t>(front illumination)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745" y="3904857"/>
            <a:ext cx="1811227" cy="271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6" y="211369"/>
            <a:ext cx="8148577" cy="13255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CMOS pixels arrangement 2</a:t>
            </a:r>
            <a:br>
              <a:rPr lang="en-GB" dirty="0" smtClean="0">
                <a:latin typeface="Arial Black" panose="020B0A04020102020204" pitchFamily="34" charset="0"/>
              </a:rPr>
            </a:br>
            <a:r>
              <a:rPr lang="en-GB" dirty="0" smtClean="0">
                <a:latin typeface="Arial Black" panose="020B0A04020102020204" pitchFamily="34" charset="0"/>
              </a:rPr>
              <a:t>(backside illumination)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6" y="2029469"/>
            <a:ext cx="5296953" cy="422207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7504" y="2593705"/>
            <a:ext cx="3955904" cy="30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61" y="2484225"/>
            <a:ext cx="4678180" cy="279237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402" y="613308"/>
            <a:ext cx="5475953" cy="5993223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3414530" y="2777924"/>
            <a:ext cx="752355" cy="648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2 9"/>
          <p:cNvCxnSpPr>
            <a:stCxn id="5" idx="7"/>
          </p:cNvCxnSpPr>
          <p:nvPr/>
        </p:nvCxnSpPr>
        <p:spPr>
          <a:xfrm flipV="1">
            <a:off x="4056705" y="2330669"/>
            <a:ext cx="3871953" cy="542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7" y="127322"/>
            <a:ext cx="10683433" cy="132556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Charge measurement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7" y="127322"/>
            <a:ext cx="10683433" cy="132556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Correlated Double Sampling CDS 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7" y="2369936"/>
            <a:ext cx="3800745" cy="2268638"/>
          </a:xfrm>
          <a:prstGeom prst="rect">
            <a:avLst/>
          </a:prstGeom>
        </p:spPr>
      </p:pic>
      <p:cxnSp>
        <p:nvCxnSpPr>
          <p:cNvPr id="8" name="Connettore diritto 7"/>
          <p:cNvCxnSpPr/>
          <p:nvPr/>
        </p:nvCxnSpPr>
        <p:spPr>
          <a:xfrm>
            <a:off x="3194613" y="3611301"/>
            <a:ext cx="1314063" cy="81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o 4"/>
          <p:cNvGrpSpPr/>
          <p:nvPr/>
        </p:nvGrpSpPr>
        <p:grpSpPr>
          <a:xfrm>
            <a:off x="4508676" y="2138766"/>
            <a:ext cx="7248938" cy="3651773"/>
            <a:chOff x="4508676" y="2138766"/>
            <a:chExt cx="7248938" cy="3651773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8676" y="2450959"/>
              <a:ext cx="7248938" cy="3174600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5499372" y="2138766"/>
              <a:ext cx="2654027" cy="824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7099572" y="4965786"/>
              <a:ext cx="2654027" cy="824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1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41" y="1138560"/>
            <a:ext cx="9497589" cy="53058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7" y="127322"/>
            <a:ext cx="10683433" cy="132556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Charge measurement architecture 1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7" y="127322"/>
            <a:ext cx="10683433" cy="132556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Charge measurement architecture 2 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363" y="1609725"/>
            <a:ext cx="88106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5143" y="279446"/>
            <a:ext cx="3859306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 Black" panose="020B0A04020102020204" pitchFamily="34" charset="0"/>
              </a:rPr>
              <a:t>Atomic</a:t>
            </a:r>
            <a:r>
              <a:rPr lang="it-IT" sz="3600" dirty="0" smtClean="0">
                <a:latin typeface="Arial Black" panose="020B0A04020102020204" pitchFamily="34" charset="0"/>
              </a:rPr>
              <a:t> </a:t>
            </a:r>
            <a:r>
              <a:rPr lang="en-GB" sz="3600" dirty="0" smtClean="0">
                <a:latin typeface="Arial Black" panose="020B0A04020102020204" pitchFamily="34" charset="0"/>
              </a:rPr>
              <a:t>Silicon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43" y="2660558"/>
            <a:ext cx="5540731" cy="350912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20" y="279446"/>
            <a:ext cx="7446866" cy="34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7" y="127322"/>
            <a:ext cx="10683433" cy="132556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Transfer function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37" y="1452885"/>
            <a:ext cx="9645526" cy="34854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206" y="5111200"/>
            <a:ext cx="2278238" cy="9028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695574" y="5339800"/>
            <a:ext cx="28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Camera gain constant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58099" y="5339800"/>
            <a:ext cx="127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(e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/DN)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7" y="127322"/>
            <a:ext cx="10683433" cy="132556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Photon Transfer function</a:t>
            </a:r>
            <a:endParaRPr lang="en-GB" dirty="0">
              <a:latin typeface="Arial Black" panose="020B0A0402010202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216413" y="1276310"/>
            <a:ext cx="5829301" cy="902800"/>
            <a:chOff x="2695574" y="5073066"/>
            <a:chExt cx="5829301" cy="902800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2075" y="5073066"/>
              <a:ext cx="2278238" cy="902800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2695574" y="5339800"/>
              <a:ext cx="2828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Camera gain constant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7248524" y="5273125"/>
              <a:ext cx="1276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(e</a:t>
              </a:r>
              <a:r>
                <a:rPr lang="en-GB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/DN)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566774" y="2382835"/>
                <a:ext cx="2808756" cy="630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𝐷𝑁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774" y="2382835"/>
                <a:ext cx="2808756" cy="6301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471861" y="3382147"/>
                <a:ext cx="3871354" cy="5970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𝐷𝑁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 smtClean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𝑅𝑂𝑁</m:t>
                        </m:r>
                      </m:sub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861" y="3382147"/>
                <a:ext cx="3871354" cy="597023"/>
              </a:xfrm>
              <a:prstGeom prst="rect">
                <a:avLst/>
              </a:prstGeom>
              <a:blipFill>
                <a:blip r:embed="rId4"/>
                <a:stretch>
                  <a:fillRect b="-17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3471861" y="4387080"/>
                <a:ext cx="3871354" cy="4922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𝐷𝑁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 smtClean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𝑅𝑂𝑁</m:t>
                        </m:r>
                      </m:sub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861" y="4387080"/>
                <a:ext cx="3871354" cy="492251"/>
              </a:xfrm>
              <a:prstGeom prst="rect">
                <a:avLst/>
              </a:prstGeom>
              <a:blipFill>
                <a:blip r:embed="rId5"/>
                <a:stretch>
                  <a:fillRect t="-10000"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3471861" y="5340591"/>
                <a:ext cx="3871354" cy="524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𝐷𝑁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it-IT" sz="240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GB" sz="2400" dirty="0" smtClean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𝑅𝑂𝑁</m:t>
                        </m:r>
                      </m:sub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861" y="5340591"/>
                <a:ext cx="3871354" cy="524631"/>
              </a:xfrm>
              <a:prstGeom prst="rect">
                <a:avLst/>
              </a:prstGeom>
              <a:blipFill>
                <a:blip r:embed="rId6"/>
                <a:stretch>
                  <a:fillRect t="-2326" b="-20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po 15"/>
          <p:cNvGrpSpPr/>
          <p:nvPr/>
        </p:nvGrpSpPr>
        <p:grpSpPr>
          <a:xfrm>
            <a:off x="4971152" y="2852919"/>
            <a:ext cx="6489187" cy="2031325"/>
            <a:chOff x="5407538" y="2813560"/>
            <a:chExt cx="6489187" cy="2031325"/>
          </a:xfrm>
        </p:grpSpPr>
        <p:sp>
          <p:nvSpPr>
            <p:cNvPr id="10" name="CasellaDiTesto 9"/>
            <p:cNvSpPr txBox="1"/>
            <p:nvPr/>
          </p:nvSpPr>
          <p:spPr>
            <a:xfrm>
              <a:off x="7800975" y="2813560"/>
              <a:ext cx="409575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Poisson statistic</a:t>
              </a:r>
            </a:p>
            <a:p>
              <a:r>
                <a:rPr lang="en-GB" dirty="0" smtClean="0"/>
                <a:t>1) Independent events</a:t>
              </a:r>
            </a:p>
            <a:p>
              <a:r>
                <a:rPr lang="en-GB" dirty="0" smtClean="0"/>
                <a:t>2) Time invariant probability distribution</a:t>
              </a:r>
            </a:p>
            <a:p>
              <a:r>
                <a:rPr lang="en-GB" dirty="0" smtClean="0"/>
                <a:t>3) Probability of an event  proportional to the time small interval</a:t>
              </a:r>
            </a:p>
            <a:p>
              <a:r>
                <a:rPr lang="en-GB" dirty="0" smtClean="0"/>
                <a:t>4) Negligible probability of two event in the same small interval of time</a:t>
              </a:r>
              <a:endParaRPr lang="en-GB" dirty="0"/>
            </a:p>
          </p:txBody>
        </p:sp>
        <p:sp>
          <p:nvSpPr>
            <p:cNvPr id="13" name="Ovale 12"/>
            <p:cNvSpPr/>
            <p:nvPr/>
          </p:nvSpPr>
          <p:spPr>
            <a:xfrm>
              <a:off x="5407538" y="3286124"/>
              <a:ext cx="545587" cy="48883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Connettore 2 14"/>
            <p:cNvCxnSpPr>
              <a:stCxn id="13" idx="7"/>
            </p:cNvCxnSpPr>
            <p:nvPr/>
          </p:nvCxnSpPr>
          <p:spPr>
            <a:xfrm flipV="1">
              <a:off x="5873226" y="3012944"/>
              <a:ext cx="1927749" cy="34476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71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7" y="127322"/>
            <a:ext cx="10683433" cy="1325563"/>
          </a:xfrm>
        </p:spPr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Photon </a:t>
            </a:r>
            <a:r>
              <a:rPr lang="en-GB" dirty="0" smtClean="0">
                <a:latin typeface="Arial Black" panose="020B0A04020102020204" pitchFamily="34" charset="0"/>
              </a:rPr>
              <a:t>Transfer: linear fit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160" y="2352675"/>
            <a:ext cx="7288506" cy="396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995736" y="1606791"/>
                <a:ext cx="3871354" cy="524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sub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𝐷𝑁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r>
                          <a:rPr lang="it-IT" sz="240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GB" sz="2400" dirty="0" smtClean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𝑅𝑂𝑁</m:t>
                        </m:r>
                      </m:sub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736" y="1606791"/>
                <a:ext cx="3871354" cy="524631"/>
              </a:xfrm>
              <a:prstGeom prst="rect">
                <a:avLst/>
              </a:prstGeom>
              <a:blipFill>
                <a:blip r:embed="rId3"/>
                <a:stretch>
                  <a:fillRect t="-3488" b="-19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1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7" y="127322"/>
            <a:ext cx="10683433" cy="132556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Transfer function: log fit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58" y="2592803"/>
            <a:ext cx="4196374" cy="29808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8275" y="1180573"/>
            <a:ext cx="5953126" cy="521813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124575" y="1452885"/>
            <a:ext cx="5667376" cy="1094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1241418" y="1381540"/>
                <a:ext cx="8432089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𝐿𝑜𝑔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𝐷𝑁</m:t>
                          </m:r>
                        </m:e>
                      </m:d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2400" dirty="0"/>
                                <m:t> + </m:t>
                              </m:r>
                              <m:sSubSup>
                                <m:sSub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𝑅𝑂𝑁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418" y="1381540"/>
                <a:ext cx="8432089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7" y="127322"/>
            <a:ext cx="10683433" cy="132556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Estimators and estimators errors</a:t>
            </a:r>
            <a:endParaRPr lang="en-GB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2138361" y="3149684"/>
                <a:ext cx="2185989" cy="5484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𝐷𝑁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it-I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it-IT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361" y="3149684"/>
                <a:ext cx="2185989" cy="5484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5809690" y="3151159"/>
                <a:ext cx="1400735" cy="5469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690" y="3151159"/>
                <a:ext cx="1400735" cy="5469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4148136" y="1934636"/>
                <a:ext cx="3871354" cy="524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𝐷𝑁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it-IT" sz="240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GB" sz="2400" dirty="0" smtClean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𝑅𝑂𝑁</m:t>
                        </m:r>
                      </m:sub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136" y="1934636"/>
                <a:ext cx="3871354" cy="524631"/>
              </a:xfrm>
              <a:prstGeom prst="rect">
                <a:avLst/>
              </a:prstGeom>
              <a:blipFill>
                <a:blip r:embed="rId4"/>
                <a:stretch>
                  <a:fillRect t="-2326" b="-20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7924240" y="3165800"/>
                <a:ext cx="35248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𝑠𝑎𝑚𝑝𝑙𝑒𝑠</m:t>
                    </m:r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240" y="3165800"/>
                <a:ext cx="3524810" cy="369332"/>
              </a:xfrm>
              <a:prstGeom prst="rect">
                <a:avLst/>
              </a:prstGeom>
              <a:blipFill>
                <a:blip r:embed="rId5"/>
                <a:stretch>
                  <a:fillRect l="-2249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2014535" y="4254584"/>
                <a:ext cx="3214690" cy="562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𝐷𝑁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it-I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it-IT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535" y="4254584"/>
                <a:ext cx="3214690" cy="562590"/>
              </a:xfrm>
              <a:prstGeom prst="rect">
                <a:avLst/>
              </a:prstGeom>
              <a:blipFill>
                <a:blip r:embed="rId6"/>
                <a:stretch>
                  <a:fillRect l="-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5104840" y="3990281"/>
                <a:ext cx="3296210" cy="1091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acc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ad>
                        <m:radPr>
                          <m:degHide m:val="on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840" y="3990281"/>
                <a:ext cx="3296210" cy="10911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7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7" y="127322"/>
            <a:ext cx="10683433" cy="132556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Fixed pattern noise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124575" y="1452885"/>
            <a:ext cx="5667376" cy="1094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3" y="1289342"/>
            <a:ext cx="6211225" cy="423953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187" y="-5992"/>
            <a:ext cx="3846375" cy="68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7" y="127322"/>
            <a:ext cx="10683433" cy="132556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Pixels data analysis strategies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124575" y="1452885"/>
            <a:ext cx="5667376" cy="1094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566" y="2415199"/>
            <a:ext cx="7954434" cy="41148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70971" y="1307425"/>
            <a:ext cx="922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Flat fielding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Two images subtraction: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747" y="127322"/>
            <a:ext cx="10683433" cy="132556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Pixels data analysis strategies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124575" y="1452885"/>
            <a:ext cx="5667376" cy="1094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647700" y="1513017"/>
            <a:ext cx="10151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Pixel by pixel statistics on multiple images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Advantages: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Characterisation of each pixel measuring chain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need for matrix pre- analysis (hot or cold spots identification) or data normalization (flat fielding)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Cumulative statistics (many pixel)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Identification of matrix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defect</a:t>
            </a:r>
          </a:p>
          <a:p>
            <a:pPr lvl="3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Disadvantages: multiple images acquisition (100 - 1000)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240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In the lab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43429" y="3240999"/>
            <a:ext cx="1727198" cy="38576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451" y="1245151"/>
            <a:ext cx="3857625" cy="32935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3411" y="130964"/>
            <a:ext cx="3444777" cy="389627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020014" y="4409268"/>
            <a:ext cx="2867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SONY IMX425</a:t>
            </a:r>
          </a:p>
          <a:p>
            <a:r>
              <a:rPr lang="en-GB" dirty="0" smtClean="0"/>
              <a:t>Monochrome 12 bit camera</a:t>
            </a:r>
          </a:p>
          <a:p>
            <a:r>
              <a:rPr lang="en-GB" dirty="0" smtClean="0"/>
              <a:t>~125 Hz max frame rate</a:t>
            </a:r>
          </a:p>
          <a:p>
            <a:r>
              <a:rPr lang="en-GB" dirty="0" smtClean="0"/>
              <a:t>~ 1,3MB/image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856997" y="6127716"/>
            <a:ext cx="630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TOUCH THE CAMERA: IT COULD BE VERY HOT UP 70 °C</a:t>
            </a:r>
            <a:endParaRPr lang="en-GB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5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240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In the lab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7"/>
          <a:stretch/>
        </p:blipFill>
        <p:spPr>
          <a:xfrm>
            <a:off x="1197154" y="482601"/>
            <a:ext cx="10994846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3413" y="365125"/>
            <a:ext cx="5145740" cy="1795369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INFINITE</a:t>
            </a:r>
            <a:r>
              <a:rPr lang="it-IT" sz="3600" dirty="0" smtClean="0">
                <a:latin typeface="Arial Black" panose="020B0A04020102020204" pitchFamily="34" charset="0"/>
              </a:rPr>
              <a:t/>
            </a:r>
            <a:br>
              <a:rPr lang="it-IT" sz="3600" dirty="0" smtClean="0">
                <a:latin typeface="Arial Black" panose="020B0A04020102020204" pitchFamily="34" charset="0"/>
              </a:rPr>
            </a:br>
            <a:r>
              <a:rPr lang="en-GB" sz="3600" dirty="0" smtClean="0">
                <a:latin typeface="Arial Black" panose="020B0A04020102020204" pitchFamily="34" charset="0"/>
              </a:rPr>
              <a:t>crystal</a:t>
            </a:r>
            <a:r>
              <a:rPr lang="it-IT" sz="3600" dirty="0" smtClean="0">
                <a:latin typeface="Arial Black" panose="020B0A04020102020204" pitchFamily="34" charset="0"/>
              </a:rPr>
              <a:t> lattice of </a:t>
            </a:r>
            <a:r>
              <a:rPr lang="it-IT" sz="3600" dirty="0">
                <a:solidFill>
                  <a:srgbClr val="FF0000"/>
                </a:solidFill>
                <a:latin typeface="Arial Black" panose="020B0A04020102020204" pitchFamily="34" charset="0"/>
              </a:rPr>
              <a:t>PURE</a:t>
            </a:r>
            <a:r>
              <a:rPr lang="it-IT" sz="3600" dirty="0">
                <a:latin typeface="Arial Black" panose="020B0A04020102020204" pitchFamily="34" charset="0"/>
              </a:rPr>
              <a:t> Si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4724" y="2423269"/>
            <a:ext cx="5444101" cy="36704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13" y="2705504"/>
            <a:ext cx="4956830" cy="33881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217" y="718685"/>
            <a:ext cx="2326132" cy="19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106" y="338231"/>
            <a:ext cx="5392271" cy="934757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Arial Black" panose="020B0A04020102020204" pitchFamily="34" charset="0"/>
              </a:rPr>
              <a:t>Photoelectric effect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77" y="1520638"/>
            <a:ext cx="6610637" cy="44978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86014" y="1724025"/>
            <a:ext cx="40010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In the infrared the most used material for astrophysical imaging is the compound </a:t>
            </a:r>
            <a:r>
              <a:rPr lang="en-GB" b="1" dirty="0" smtClean="0"/>
              <a:t>HgCdTe</a:t>
            </a:r>
            <a:r>
              <a:rPr lang="en-GB" dirty="0" smtClean="0"/>
              <a:t>.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By varying the percentage of Hg to Cd the width of the forbidden energy gap is adjusted </a:t>
            </a:r>
            <a:r>
              <a:rPr lang="en-GB" dirty="0" smtClean="0">
                <a:sym typeface="Wingdings" panose="05000000000000000000" pitchFamily="2" charset="2"/>
              </a:rPr>
              <a:t> cut-off wavelength is moved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Hg</a:t>
            </a:r>
            <a:r>
              <a:rPr lang="en-GB" baseline="-25000" dirty="0" smtClean="0"/>
              <a:t>1-</a:t>
            </a:r>
            <a:r>
              <a:rPr lang="en-GB" i="1" baseline="-25000" dirty="0" smtClean="0"/>
              <a:t>x</a:t>
            </a:r>
            <a:r>
              <a:rPr lang="en-GB" dirty="0" smtClean="0"/>
              <a:t>Cd</a:t>
            </a:r>
            <a:r>
              <a:rPr lang="en-GB" i="1" baseline="-25000" dirty="0" smtClean="0"/>
              <a:t>x</a:t>
            </a:r>
            <a:r>
              <a:rPr lang="en-GB" dirty="0" smtClean="0"/>
              <a:t>Te</a:t>
            </a:r>
            <a:endParaRPr lang="en-GB" dirty="0"/>
          </a:p>
          <a:p>
            <a:r>
              <a:rPr lang="en-GB" dirty="0"/>
              <a:t> </a:t>
            </a:r>
            <a:endParaRPr lang="en-GB" dirty="0" smtClean="0"/>
          </a:p>
          <a:p>
            <a:r>
              <a:rPr lang="en-GB" i="1" dirty="0" smtClean="0"/>
              <a:t>x</a:t>
            </a:r>
            <a:r>
              <a:rPr lang="en-GB" dirty="0" smtClean="0"/>
              <a:t>=0.196  </a:t>
            </a:r>
            <a:r>
              <a:rPr lang="en-GB" dirty="0" err="1" smtClean="0"/>
              <a:t>Eg</a:t>
            </a:r>
            <a:r>
              <a:rPr lang="en-GB" dirty="0" smtClean="0"/>
              <a:t>=0.09Ev   </a:t>
            </a:r>
            <a:r>
              <a:rPr lang="el-GR" dirty="0" smtClean="0"/>
              <a:t>λ</a:t>
            </a:r>
            <a:r>
              <a:rPr lang="it-IT" dirty="0" smtClean="0"/>
              <a:t>=14um</a:t>
            </a:r>
            <a:endParaRPr lang="en-GB" dirty="0" smtClean="0"/>
          </a:p>
          <a:p>
            <a:r>
              <a:rPr lang="en-GB" i="1" dirty="0" smtClean="0"/>
              <a:t>x</a:t>
            </a:r>
            <a:r>
              <a:rPr lang="en-GB" dirty="0" smtClean="0"/>
              <a:t>=0.295  </a:t>
            </a:r>
            <a:r>
              <a:rPr lang="en-GB" dirty="0" err="1" smtClean="0"/>
              <a:t>Eg</a:t>
            </a:r>
            <a:r>
              <a:rPr lang="en-GB" dirty="0" smtClean="0"/>
              <a:t>=0.25Ev</a:t>
            </a: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l-GR" dirty="0" smtClean="0"/>
              <a:t>λ</a:t>
            </a:r>
            <a:r>
              <a:rPr lang="it-IT" dirty="0" smtClean="0"/>
              <a:t>=5um</a:t>
            </a:r>
            <a:endParaRPr lang="en-GB" dirty="0"/>
          </a:p>
          <a:p>
            <a:r>
              <a:rPr lang="en-GB" i="1" dirty="0" smtClean="0"/>
              <a:t>x</a:t>
            </a:r>
            <a:r>
              <a:rPr lang="en-GB" dirty="0" smtClean="0"/>
              <a:t>=0.55    </a:t>
            </a:r>
            <a:r>
              <a:rPr lang="en-GB" dirty="0" err="1" smtClean="0"/>
              <a:t>Eg</a:t>
            </a:r>
            <a:r>
              <a:rPr lang="en-GB" dirty="0" smtClean="0"/>
              <a:t>=0.73Ev   </a:t>
            </a:r>
            <a:r>
              <a:rPr lang="el-GR" dirty="0" smtClean="0"/>
              <a:t>λ</a:t>
            </a:r>
            <a:r>
              <a:rPr lang="it-IT" dirty="0" smtClean="0"/>
              <a:t>=1.7um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9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 Black" panose="020B0A04020102020204" pitchFamily="34" charset="0"/>
              </a:rPr>
              <a:t>Quantum efficiency / depth of absorption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834" y="1894450"/>
            <a:ext cx="5309873" cy="401415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72645"/>
            <a:ext cx="4811274" cy="3657765"/>
          </a:xfrm>
          <a:prstGeom prst="rect">
            <a:avLst/>
          </a:prstGeom>
        </p:spPr>
      </p:pic>
      <p:cxnSp>
        <p:nvCxnSpPr>
          <p:cNvPr id="7" name="Connettore diritto 6"/>
          <p:cNvCxnSpPr/>
          <p:nvPr/>
        </p:nvCxnSpPr>
        <p:spPr>
          <a:xfrm flipV="1">
            <a:off x="9882020" y="2805954"/>
            <a:ext cx="1057687" cy="89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/>
          <p:cNvCxnSpPr/>
          <p:nvPr/>
        </p:nvCxnSpPr>
        <p:spPr>
          <a:xfrm flipV="1">
            <a:off x="8084820" y="3980331"/>
            <a:ext cx="2962463" cy="89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0920394" y="2630252"/>
            <a:ext cx="86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 um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1047283" y="3795665"/>
            <a:ext cx="86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0,1 um</a:t>
            </a:r>
            <a:endParaRPr lang="en-GB" dirty="0"/>
          </a:p>
        </p:txBody>
      </p:sp>
      <p:cxnSp>
        <p:nvCxnSpPr>
          <p:cNvPr id="12" name="Connettore diritto 11"/>
          <p:cNvCxnSpPr/>
          <p:nvPr/>
        </p:nvCxnSpPr>
        <p:spPr>
          <a:xfrm>
            <a:off x="9882020" y="2805954"/>
            <a:ext cx="8740" cy="240612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 flipH="1">
            <a:off x="8061960" y="3989295"/>
            <a:ext cx="22860" cy="123174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3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Physical dimensions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96" y="1319213"/>
            <a:ext cx="7465670" cy="507876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014257" y="2291787"/>
            <a:ext cx="4514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High quality epitaxial </a:t>
            </a:r>
            <a:r>
              <a:rPr lang="en-GB" dirty="0"/>
              <a:t>layer </a:t>
            </a:r>
            <a:r>
              <a:rPr lang="en-GB" dirty="0" smtClean="0"/>
              <a:t>(high perfection of crystal lattice and absence of impurities – except dopant) is growth on top of a substrate. Detection takes place in this region.  </a:t>
            </a:r>
            <a:endParaRPr lang="en-GB" dirty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6232968" y="2893671"/>
            <a:ext cx="781290" cy="2900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117465" y="4662010"/>
            <a:ext cx="451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Substrate (optically tick) provides mechanical support and electrical </a:t>
            </a:r>
            <a:r>
              <a:rPr lang="en-GB" dirty="0" err="1" smtClean="0"/>
              <a:t>groud</a:t>
            </a:r>
            <a:r>
              <a:rPr lang="en-GB" dirty="0" smtClean="0"/>
              <a:t>.  </a:t>
            </a:r>
            <a:endParaRPr lang="en-GB" dirty="0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6232968" y="4985175"/>
            <a:ext cx="7812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Charge collection 1:</a:t>
            </a:r>
            <a:br>
              <a:rPr lang="en-GB" dirty="0" smtClean="0">
                <a:latin typeface="Arial Black" panose="020B0A04020102020204" pitchFamily="34" charset="0"/>
              </a:rPr>
            </a:br>
            <a:r>
              <a:rPr lang="en-GB" dirty="0" smtClean="0">
                <a:latin typeface="Arial Black" panose="020B0A04020102020204" pitchFamily="34" charset="0"/>
              </a:rPr>
              <a:t>p-n junction depletion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145" y="1981249"/>
            <a:ext cx="6261056" cy="41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980" y="1027906"/>
            <a:ext cx="7873233" cy="535688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Charge collection 2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Pixels on CCD 1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557" y="1482344"/>
            <a:ext cx="6833656" cy="46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1451</TotalTime>
  <Words>383</Words>
  <Application>Microsoft Office PowerPoint</Application>
  <PresentationFormat>Widescreen</PresentationFormat>
  <Paragraphs>84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Cambria Math</vt:lpstr>
      <vt:lpstr>Wingdings</vt:lpstr>
      <vt:lpstr>Office Theme</vt:lpstr>
      <vt:lpstr>Characterization of optical (and IR) solid state detectors </vt:lpstr>
      <vt:lpstr>Atomic Silicon</vt:lpstr>
      <vt:lpstr>INFINITE crystal lattice of PURE Si</vt:lpstr>
      <vt:lpstr>Photoelectric effect</vt:lpstr>
      <vt:lpstr>Quantum efficiency / depth of absorption</vt:lpstr>
      <vt:lpstr>Physical dimensions</vt:lpstr>
      <vt:lpstr>Charge collection 1: p-n junction depletion</vt:lpstr>
      <vt:lpstr>Charge collection 2</vt:lpstr>
      <vt:lpstr>Pixels on CCD 1</vt:lpstr>
      <vt:lpstr>Pixels on CCD 2</vt:lpstr>
      <vt:lpstr>Multi Pinned Phase MPP</vt:lpstr>
      <vt:lpstr>CMOS pixel architectures 1</vt:lpstr>
      <vt:lpstr>CMOS pixel architectures 2</vt:lpstr>
      <vt:lpstr>CMOS pixels arrangement 1 (front illumination)</vt:lpstr>
      <vt:lpstr>CMOS pixels arrangement 2 (backside illumination)</vt:lpstr>
      <vt:lpstr>Charge measurement</vt:lpstr>
      <vt:lpstr>Correlated Double Sampling CDS </vt:lpstr>
      <vt:lpstr>Charge measurement architecture 1</vt:lpstr>
      <vt:lpstr>Charge measurement architecture 2 </vt:lpstr>
      <vt:lpstr>Transfer function</vt:lpstr>
      <vt:lpstr>Photon Transfer function</vt:lpstr>
      <vt:lpstr>Photon Transfer: linear fit</vt:lpstr>
      <vt:lpstr>Transfer function: log fit</vt:lpstr>
      <vt:lpstr>Estimators and estimators errors</vt:lpstr>
      <vt:lpstr>Fixed pattern noise</vt:lpstr>
      <vt:lpstr>Pixels data analysis strategies</vt:lpstr>
      <vt:lpstr>Pixels data analysis strategies</vt:lpstr>
      <vt:lpstr>In the lab</vt:lpstr>
      <vt:lpstr>In the 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72</cp:revision>
  <dcterms:created xsi:type="dcterms:W3CDTF">2023-06-27T13:54:39Z</dcterms:created>
  <dcterms:modified xsi:type="dcterms:W3CDTF">2023-07-14T10:29:50Z</dcterms:modified>
</cp:coreProperties>
</file>