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90" r:id="rId2"/>
  </p:sldMasterIdLst>
  <p:notesMasterIdLst>
    <p:notesMasterId r:id="rId49"/>
  </p:notesMasterIdLst>
  <p:handoutMasterIdLst>
    <p:handoutMasterId r:id="rId50"/>
  </p:handoutMasterIdLst>
  <p:sldIdLst>
    <p:sldId id="425" r:id="rId3"/>
    <p:sldId id="460" r:id="rId4"/>
    <p:sldId id="463" r:id="rId5"/>
    <p:sldId id="488" r:id="rId6"/>
    <p:sldId id="473" r:id="rId7"/>
    <p:sldId id="475" r:id="rId8"/>
    <p:sldId id="476" r:id="rId9"/>
    <p:sldId id="477" r:id="rId10"/>
    <p:sldId id="487" r:id="rId11"/>
    <p:sldId id="472" r:id="rId12"/>
    <p:sldId id="490" r:id="rId13"/>
    <p:sldId id="470" r:id="rId14"/>
    <p:sldId id="471" r:id="rId15"/>
    <p:sldId id="444" r:id="rId16"/>
    <p:sldId id="491" r:id="rId17"/>
    <p:sldId id="484" r:id="rId18"/>
    <p:sldId id="453" r:id="rId19"/>
    <p:sldId id="456" r:id="rId20"/>
    <p:sldId id="499" r:id="rId21"/>
    <p:sldId id="468" r:id="rId22"/>
    <p:sldId id="486" r:id="rId23"/>
    <p:sldId id="489" r:id="rId24"/>
    <p:sldId id="506" r:id="rId25"/>
    <p:sldId id="495" r:id="rId26"/>
    <p:sldId id="454" r:id="rId27"/>
    <p:sldId id="493" r:id="rId28"/>
    <p:sldId id="461" r:id="rId29"/>
    <p:sldId id="443" r:id="rId30"/>
    <p:sldId id="492" r:id="rId31"/>
    <p:sldId id="498" r:id="rId32"/>
    <p:sldId id="465" r:id="rId33"/>
    <p:sldId id="505" r:id="rId34"/>
    <p:sldId id="500" r:id="rId35"/>
    <p:sldId id="420" r:id="rId36"/>
    <p:sldId id="501" r:id="rId37"/>
    <p:sldId id="451" r:id="rId38"/>
    <p:sldId id="502" r:id="rId39"/>
    <p:sldId id="503" r:id="rId40"/>
    <p:sldId id="448" r:id="rId41"/>
    <p:sldId id="342" r:id="rId42"/>
    <p:sldId id="423" r:id="rId43"/>
    <p:sldId id="424" r:id="rId44"/>
    <p:sldId id="497" r:id="rId45"/>
    <p:sldId id="426" r:id="rId46"/>
    <p:sldId id="507" r:id="rId47"/>
    <p:sldId id="481" r:id="rId4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Master 1" id="{84F78FB4-A8E8-48DB-B4A7-E63D1BCD5003}">
          <p14:sldIdLst>
            <p14:sldId id="425"/>
            <p14:sldId id="460"/>
            <p14:sldId id="463"/>
            <p14:sldId id="488"/>
            <p14:sldId id="473"/>
            <p14:sldId id="475"/>
            <p14:sldId id="476"/>
            <p14:sldId id="477"/>
            <p14:sldId id="487"/>
            <p14:sldId id="472"/>
            <p14:sldId id="490"/>
            <p14:sldId id="470"/>
            <p14:sldId id="471"/>
            <p14:sldId id="444"/>
            <p14:sldId id="491"/>
            <p14:sldId id="484"/>
            <p14:sldId id="453"/>
            <p14:sldId id="456"/>
            <p14:sldId id="499"/>
            <p14:sldId id="468"/>
            <p14:sldId id="486"/>
            <p14:sldId id="489"/>
            <p14:sldId id="506"/>
            <p14:sldId id="495"/>
            <p14:sldId id="454"/>
            <p14:sldId id="493"/>
            <p14:sldId id="461"/>
            <p14:sldId id="443"/>
            <p14:sldId id="492"/>
            <p14:sldId id="498"/>
            <p14:sldId id="465"/>
            <p14:sldId id="505"/>
            <p14:sldId id="500"/>
            <p14:sldId id="420"/>
            <p14:sldId id="501"/>
            <p14:sldId id="451"/>
            <p14:sldId id="502"/>
            <p14:sldId id="503"/>
            <p14:sldId id="448"/>
            <p14:sldId id="342"/>
            <p14:sldId id="423"/>
            <p14:sldId id="424"/>
            <p14:sldId id="497"/>
            <p14:sldId id="426"/>
            <p14:sldId id="507"/>
            <p14:sldId id="48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2F"/>
    <a:srgbClr val="B1C4E6"/>
    <a:srgbClr val="D2232B"/>
    <a:srgbClr val="FFFFFF"/>
    <a:srgbClr val="DC5F61"/>
    <a:srgbClr val="2B9045"/>
    <a:srgbClr val="38B55B"/>
    <a:srgbClr val="24408E"/>
    <a:srgbClr val="504490"/>
    <a:srgbClr val="FE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FDE6E-6949-45CD-8310-EE6CA0596F5D}" v="3319" dt="2023-07-06T00:47:01.851"/>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84673" autoAdjust="0"/>
  </p:normalViewPr>
  <p:slideViewPr>
    <p:cSldViewPr snapToGrid="0" snapToObjects="1">
      <p:cViewPr>
        <p:scale>
          <a:sx n="96" d="100"/>
          <a:sy n="96" d="100"/>
        </p:scale>
        <p:origin x="1205" y="67"/>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71" d="100"/>
          <a:sy n="171" d="100"/>
        </p:scale>
        <p:origin x="655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27B51-57A6-844B-9DA7-683C5F8607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BA62AA-0342-CF43-B481-DA114DAAD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A335CD-1F04-BE47-B798-E7E5B302FEE2}" type="datetimeFigureOut">
              <a:rPr lang="en-US" smtClean="0"/>
              <a:t>7/16/2023</a:t>
            </a:fld>
            <a:endParaRPr lang="en-US"/>
          </a:p>
        </p:txBody>
      </p:sp>
      <p:sp>
        <p:nvSpPr>
          <p:cNvPr id="4" name="Footer Placeholder 3">
            <a:extLst>
              <a:ext uri="{FF2B5EF4-FFF2-40B4-BE49-F238E27FC236}">
                <a16:creationId xmlns:a16="http://schemas.microsoft.com/office/drawing/2014/main" id="{D8E65384-F942-4A49-B542-FADCC09BE0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0E53E6-90B7-1543-B38F-5BA5C6BC3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C9C213-2A45-3B47-88D6-254185129B62}" type="slidenum">
              <a:rPr lang="en-US" smtClean="0"/>
              <a:t>‹#›</a:t>
            </a:fld>
            <a:endParaRPr lang="en-US"/>
          </a:p>
        </p:txBody>
      </p:sp>
    </p:spTree>
    <p:extLst>
      <p:ext uri="{BB962C8B-B14F-4D97-AF65-F5344CB8AC3E}">
        <p14:creationId xmlns:p14="http://schemas.microsoft.com/office/powerpoint/2010/main" val="3954518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5B07A-87A9-CF40-86D9-D2F6BB28DC45}" type="datetimeFigureOut">
              <a:rPr lang="en-US" smtClean="0"/>
              <a:t>7/16/2023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0A316-D1E1-9745-B24E-D11400EED8A1}" type="slidenum">
              <a:rPr lang="en-US" smtClean="0"/>
              <a:t>‹#›</a:t>
            </a:fld>
            <a:endParaRPr lang="en-US"/>
          </a:p>
        </p:txBody>
      </p:sp>
    </p:spTree>
    <p:extLst>
      <p:ext uri="{BB962C8B-B14F-4D97-AF65-F5344CB8AC3E}">
        <p14:creationId xmlns:p14="http://schemas.microsoft.com/office/powerpoint/2010/main" val="65416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Rontgen was not the first to generate and observe x-rays (</a:t>
            </a:r>
            <a:r>
              <a:rPr lang="en-AU" dirty="0" err="1"/>
              <a:t>Plucker</a:t>
            </a:r>
            <a:r>
              <a:rPr lang="en-AU" dirty="0"/>
              <a:t> 1801, Hittorf, Varley, Goldstein, Crookes, Hertz and Lenard)</a:t>
            </a:r>
          </a:p>
          <a:p>
            <a:r>
              <a:rPr lang="en-AU" dirty="0"/>
              <a:t>But he was the first to clearly identify the new phenomenon and to describe its properties precisely in his research. </a:t>
            </a:r>
          </a:p>
        </p:txBody>
      </p:sp>
      <p:sp>
        <p:nvSpPr>
          <p:cNvPr id="4" name="Slide Number Placeholder 3"/>
          <p:cNvSpPr>
            <a:spLocks noGrp="1"/>
          </p:cNvSpPr>
          <p:nvPr>
            <p:ph type="sldNum" sz="quarter" idx="5"/>
          </p:nvPr>
        </p:nvSpPr>
        <p:spPr/>
        <p:txBody>
          <a:bodyPr/>
          <a:lstStyle/>
          <a:p>
            <a:fld id="{BCA0A316-D1E1-9745-B24E-D11400EED8A1}" type="slidenum">
              <a:rPr lang="en-US" smtClean="0"/>
              <a:t>5</a:t>
            </a:fld>
            <a:endParaRPr lang="en-US"/>
          </a:p>
        </p:txBody>
      </p:sp>
    </p:spTree>
    <p:extLst>
      <p:ext uri="{BB962C8B-B14F-4D97-AF65-F5344CB8AC3E}">
        <p14:creationId xmlns:p14="http://schemas.microsoft.com/office/powerpoint/2010/main" val="145097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 of scintillators, we chose a plastic scintillator because it is inherently tissue equivalent. However, it is not as efficient as shown in the table therefore the detector sensitivity is lower. </a:t>
            </a:r>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29</a:t>
            </a:fld>
            <a:endParaRPr lang="en-US"/>
          </a:p>
        </p:txBody>
      </p:sp>
    </p:spTree>
    <p:extLst>
      <p:ext uri="{BB962C8B-B14F-4D97-AF65-F5344CB8AC3E}">
        <p14:creationId xmlns:p14="http://schemas.microsoft.com/office/powerpoint/2010/main" val="297409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30</a:t>
            </a:fld>
            <a:endParaRPr lang="en-US"/>
          </a:p>
        </p:txBody>
      </p:sp>
    </p:spTree>
    <p:extLst>
      <p:ext uri="{BB962C8B-B14F-4D97-AF65-F5344CB8AC3E}">
        <p14:creationId xmlns:p14="http://schemas.microsoft.com/office/powerpoint/2010/main" val="204707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latin typeface="Tw Cen MT" panose="020B0602020104020603" pitchFamily="34" charset="0"/>
              </a:rPr>
              <a:t>Why indirect detection for dosimetry in clinical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dirty="0">
              <a:latin typeface="Tw Cen MT" panose="020B0602020104020603" pitchFamily="34" charset="0"/>
            </a:endParaRPr>
          </a:p>
          <a:p>
            <a:r>
              <a:rPr lang="en-AU" sz="1800" dirty="0">
                <a:solidFill>
                  <a:srgbClr val="1F497D"/>
                </a:solidFill>
                <a:effectLst/>
                <a:latin typeface="Calibri" panose="020F0502020204030204" pitchFamily="34" charset="0"/>
                <a:ea typeface="Calibri" panose="020F0502020204030204" pitchFamily="34" charset="0"/>
              </a:rPr>
              <a:t>The beam is focused on the target but it is shaped to avoid “critical organs” which means that you would expect to have low dose rate in organ that are sensitive to radiation.</a:t>
            </a:r>
            <a:endParaRPr lang="en-AU" sz="1800" dirty="0">
              <a:effectLst/>
              <a:latin typeface="Calibri" panose="020F0502020204030204" pitchFamily="34" charset="0"/>
              <a:ea typeface="Calibri" panose="020F0502020204030204" pitchFamily="34" charset="0"/>
            </a:endParaRPr>
          </a:p>
          <a:p>
            <a:r>
              <a:rPr lang="en-AU" sz="1800" dirty="0">
                <a:solidFill>
                  <a:srgbClr val="1F497D"/>
                </a:solidFill>
                <a:effectLst/>
                <a:latin typeface="Calibri" panose="020F0502020204030204" pitchFamily="34" charset="0"/>
                <a:ea typeface="Calibri" panose="020F0502020204030204" pitchFamily="34" charset="0"/>
              </a:rPr>
              <a:t>BUT, dose rate dependence means that your detector is over-estimating the dose delivered to these volumes outside the main target….it measures the wrong thing exactly where you want to have more information….</a:t>
            </a:r>
            <a:endParaRPr lang="en-AU" sz="1800" dirty="0">
              <a:effectLst/>
              <a:latin typeface="Calibri" panose="020F0502020204030204" pitchFamily="34" charset="0"/>
              <a:ea typeface="Calibri" panose="020F0502020204030204" pitchFamily="34" charset="0"/>
            </a:endParaRPr>
          </a:p>
          <a:p>
            <a:r>
              <a:rPr lang="en-AU" sz="1800" dirty="0">
                <a:solidFill>
                  <a:srgbClr val="1F497D"/>
                </a:solidFill>
                <a:effectLst/>
                <a:latin typeface="Calibri" panose="020F0502020204030204" pitchFamily="34" charset="0"/>
                <a:ea typeface="Calibri" panose="020F0502020204030204" pitchFamily="34" charset="0"/>
              </a:rPr>
              <a:t> </a:t>
            </a:r>
            <a:endParaRPr lang="en-AU" sz="1800" dirty="0">
              <a:effectLst/>
              <a:latin typeface="Calibri" panose="020F0502020204030204" pitchFamily="34" charset="0"/>
              <a:ea typeface="Calibri" panose="020F0502020204030204" pitchFamily="34" charset="0"/>
            </a:endParaRPr>
          </a:p>
          <a:p>
            <a:r>
              <a:rPr lang="en-AU" sz="1800" dirty="0">
                <a:solidFill>
                  <a:srgbClr val="1F497D"/>
                </a:solidFill>
                <a:effectLst/>
                <a:latin typeface="Calibri" panose="020F0502020204030204" pitchFamily="34" charset="0"/>
                <a:ea typeface="Calibri" panose="020F0502020204030204" pitchFamily="34" charset="0"/>
              </a:rPr>
              <a:t>Also true for x-ray imaging - High response to low dose rate affects the contrast of the image, which is one of the main quantitative parameters for imaging quality. </a:t>
            </a:r>
            <a:endParaRPr lang="en-AU" sz="1200" b="0" dirty="0">
              <a:latin typeface="Tw Cen MT" panose="020B0602020104020603" pitchFamily="34" charset="0"/>
            </a:endParaRPr>
          </a:p>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31</a:t>
            </a:fld>
            <a:endParaRPr lang="en-US"/>
          </a:p>
        </p:txBody>
      </p:sp>
    </p:spTree>
    <p:extLst>
      <p:ext uri="{BB962C8B-B14F-4D97-AF65-F5344CB8AC3E}">
        <p14:creationId xmlns:p14="http://schemas.microsoft.com/office/powerpoint/2010/main" val="670632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32</a:t>
            </a:fld>
            <a:endParaRPr lang="en-US"/>
          </a:p>
        </p:txBody>
      </p:sp>
    </p:spTree>
    <p:extLst>
      <p:ext uri="{BB962C8B-B14F-4D97-AF65-F5344CB8AC3E}">
        <p14:creationId xmlns:p14="http://schemas.microsoft.com/office/powerpoint/2010/main" val="2657322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33</a:t>
            </a:fld>
            <a:endParaRPr lang="en-US"/>
          </a:p>
        </p:txBody>
      </p:sp>
    </p:spTree>
    <p:extLst>
      <p:ext uri="{BB962C8B-B14F-4D97-AF65-F5344CB8AC3E}">
        <p14:creationId xmlns:p14="http://schemas.microsoft.com/office/powerpoint/2010/main" val="831304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guided radiation therapy – if you want to know the total dose the patient is experiencing </a:t>
            </a:r>
          </a:p>
        </p:txBody>
      </p:sp>
      <p:sp>
        <p:nvSpPr>
          <p:cNvPr id="4" name="Slide Number Placeholder 3"/>
          <p:cNvSpPr>
            <a:spLocks noGrp="1"/>
          </p:cNvSpPr>
          <p:nvPr>
            <p:ph type="sldNum" sz="quarter" idx="5"/>
          </p:nvPr>
        </p:nvSpPr>
        <p:spPr/>
        <p:txBody>
          <a:bodyPr/>
          <a:lstStyle/>
          <a:p>
            <a:fld id="{BCA0A316-D1E1-9745-B24E-D11400EED8A1}" type="slidenum">
              <a:rPr lang="en-US" smtClean="0"/>
              <a:t>34</a:t>
            </a:fld>
            <a:endParaRPr lang="en-US"/>
          </a:p>
        </p:txBody>
      </p:sp>
    </p:spTree>
    <p:extLst>
      <p:ext uri="{BB962C8B-B14F-4D97-AF65-F5344CB8AC3E}">
        <p14:creationId xmlns:p14="http://schemas.microsoft.com/office/powerpoint/2010/main" val="79057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36</a:t>
            </a:fld>
            <a:endParaRPr lang="en-US"/>
          </a:p>
        </p:txBody>
      </p:sp>
    </p:spTree>
    <p:extLst>
      <p:ext uri="{BB962C8B-B14F-4D97-AF65-F5344CB8AC3E}">
        <p14:creationId xmlns:p14="http://schemas.microsoft.com/office/powerpoint/2010/main" val="122109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37</a:t>
            </a:fld>
            <a:endParaRPr lang="en-US"/>
          </a:p>
        </p:txBody>
      </p:sp>
    </p:spTree>
    <p:extLst>
      <p:ext uri="{BB962C8B-B14F-4D97-AF65-F5344CB8AC3E}">
        <p14:creationId xmlns:p14="http://schemas.microsoft.com/office/powerpoint/2010/main" val="681682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38</a:t>
            </a:fld>
            <a:endParaRPr lang="en-US"/>
          </a:p>
        </p:txBody>
      </p:sp>
    </p:spTree>
    <p:extLst>
      <p:ext uri="{BB962C8B-B14F-4D97-AF65-F5344CB8AC3E}">
        <p14:creationId xmlns:p14="http://schemas.microsoft.com/office/powerpoint/2010/main" val="98296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41</a:t>
            </a:fld>
            <a:endParaRPr lang="en-US"/>
          </a:p>
        </p:txBody>
      </p:sp>
    </p:spTree>
    <p:extLst>
      <p:ext uri="{BB962C8B-B14F-4D97-AF65-F5344CB8AC3E}">
        <p14:creationId xmlns:p14="http://schemas.microsoft.com/office/powerpoint/2010/main" val="422581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15</a:t>
            </a:fld>
            <a:endParaRPr lang="en-US"/>
          </a:p>
        </p:txBody>
      </p:sp>
    </p:spTree>
    <p:extLst>
      <p:ext uri="{BB962C8B-B14F-4D97-AF65-F5344CB8AC3E}">
        <p14:creationId xmlns:p14="http://schemas.microsoft.com/office/powerpoint/2010/main" val="46753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42</a:t>
            </a:fld>
            <a:endParaRPr lang="en-US"/>
          </a:p>
        </p:txBody>
      </p:sp>
    </p:spTree>
    <p:extLst>
      <p:ext uri="{BB962C8B-B14F-4D97-AF65-F5344CB8AC3E}">
        <p14:creationId xmlns:p14="http://schemas.microsoft.com/office/powerpoint/2010/main" val="1027743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43</a:t>
            </a:fld>
            <a:endParaRPr lang="en-US"/>
          </a:p>
        </p:txBody>
      </p:sp>
    </p:spTree>
    <p:extLst>
      <p:ext uri="{BB962C8B-B14F-4D97-AF65-F5344CB8AC3E}">
        <p14:creationId xmlns:p14="http://schemas.microsoft.com/office/powerpoint/2010/main" val="283687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45</a:t>
            </a:fld>
            <a:endParaRPr lang="en-US"/>
          </a:p>
        </p:txBody>
      </p:sp>
    </p:spTree>
    <p:extLst>
      <p:ext uri="{BB962C8B-B14F-4D97-AF65-F5344CB8AC3E}">
        <p14:creationId xmlns:p14="http://schemas.microsoft.com/office/powerpoint/2010/main" val="1821698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18</a:t>
            </a:fld>
            <a:endParaRPr lang="en-US"/>
          </a:p>
        </p:txBody>
      </p:sp>
    </p:spTree>
    <p:extLst>
      <p:ext uri="{BB962C8B-B14F-4D97-AF65-F5344CB8AC3E}">
        <p14:creationId xmlns:p14="http://schemas.microsoft.com/office/powerpoint/2010/main" val="373237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Söhne"/>
              </a:rPr>
              <a:t>In its ground state, an isolated carbon atom has two electrons in the 1s orbital and two electrons in the 2s orbital. It also has two unpaired electrons in the 2p orbitals, specifically in the 2px and 2py orbitals. To form stable chemical bonds, carbon undergoes hybridization by rearranging its valence electrons to </a:t>
            </a:r>
            <a:r>
              <a:rPr lang="en-US" b="1" i="0" dirty="0">
                <a:solidFill>
                  <a:srgbClr val="D1D5DB"/>
                </a:solidFill>
                <a:effectLst/>
                <a:latin typeface="Söhne"/>
              </a:rPr>
              <a:t>form 4 unpaired electrons (Hund’s rule, electrons must be equally distributed).</a:t>
            </a:r>
          </a:p>
          <a:p>
            <a:endParaRPr lang="en-US" b="0" i="0" dirty="0">
              <a:solidFill>
                <a:srgbClr val="D1D5DB"/>
              </a:solidFill>
              <a:effectLst/>
              <a:latin typeface="Söhne"/>
            </a:endParaRPr>
          </a:p>
          <a:p>
            <a:r>
              <a:rPr lang="en-US" b="0" i="0" dirty="0">
                <a:solidFill>
                  <a:srgbClr val="D1D5DB"/>
                </a:solidFill>
                <a:effectLst/>
                <a:latin typeface="Söhne"/>
              </a:rPr>
              <a:t>This structure is extremely important when it comes to how carbon-bonds and how electrons transport in these materials.</a:t>
            </a:r>
          </a:p>
          <a:p>
            <a:endParaRPr lang="en-US" b="0" i="0" dirty="0">
              <a:solidFill>
                <a:srgbClr val="D1D5DB"/>
              </a:solidFill>
              <a:effectLst/>
              <a:latin typeface="Söhne"/>
            </a:endParaRPr>
          </a:p>
          <a:p>
            <a:r>
              <a:rPr lang="en-US" b="0" i="0" dirty="0">
                <a:solidFill>
                  <a:srgbClr val="D1D5DB"/>
                </a:solidFill>
                <a:effectLst/>
                <a:latin typeface="Söhne"/>
              </a:rPr>
              <a:t>These pi-bonds are where the double bonds are formed. </a:t>
            </a:r>
          </a:p>
          <a:p>
            <a:endParaRPr lang="en-US" b="0" i="0" dirty="0">
              <a:solidFill>
                <a:srgbClr val="D1D5DB"/>
              </a:solidFill>
              <a:effectLst/>
              <a:latin typeface="Söhne"/>
            </a:endParaRPr>
          </a:p>
          <a:p>
            <a:r>
              <a:rPr lang="en-US" dirty="0"/>
              <a:t>molecular orbital is called a sigma-orbital</a:t>
            </a:r>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22</a:t>
            </a:fld>
            <a:endParaRPr lang="en-US"/>
          </a:p>
        </p:txBody>
      </p:sp>
    </p:spTree>
    <p:extLst>
      <p:ext uri="{BB962C8B-B14F-4D97-AF65-F5344CB8AC3E}">
        <p14:creationId xmlns:p14="http://schemas.microsoft.com/office/powerpoint/2010/main" val="244724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just for 1 molecule with 4 carbon-atoms – but most organic electronic materials have 10^23</a:t>
            </a:r>
          </a:p>
          <a:p>
            <a:endParaRPr lang="en-AU" dirty="0"/>
          </a:p>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23</a:t>
            </a:fld>
            <a:endParaRPr lang="en-US"/>
          </a:p>
        </p:txBody>
      </p:sp>
    </p:spTree>
    <p:extLst>
      <p:ext uri="{BB962C8B-B14F-4D97-AF65-F5344CB8AC3E}">
        <p14:creationId xmlns:p14="http://schemas.microsoft.com/office/powerpoint/2010/main" val="202083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reason I am explaining this is because this means that we cannot rely on any the models of charge transport or stability of ionizing radiation detectors developed for inorganic materials because their fundamental </a:t>
            </a:r>
            <a:r>
              <a:rPr lang="en-AU" dirty="0" err="1"/>
              <a:t>photophysics</a:t>
            </a:r>
            <a:r>
              <a:rPr lang="en-AU" dirty="0"/>
              <a:t> is completely different.</a:t>
            </a:r>
          </a:p>
        </p:txBody>
      </p:sp>
      <p:sp>
        <p:nvSpPr>
          <p:cNvPr id="4" name="Slide Number Placeholder 3"/>
          <p:cNvSpPr>
            <a:spLocks noGrp="1"/>
          </p:cNvSpPr>
          <p:nvPr>
            <p:ph type="sldNum" sz="quarter" idx="5"/>
          </p:nvPr>
        </p:nvSpPr>
        <p:spPr/>
        <p:txBody>
          <a:bodyPr/>
          <a:lstStyle/>
          <a:p>
            <a:fld id="{BCA0A316-D1E1-9745-B24E-D11400EED8A1}" type="slidenum">
              <a:rPr lang="en-US" smtClean="0"/>
              <a:t>24</a:t>
            </a:fld>
            <a:endParaRPr lang="en-US"/>
          </a:p>
        </p:txBody>
      </p:sp>
    </p:spTree>
    <p:extLst>
      <p:ext uri="{BB962C8B-B14F-4D97-AF65-F5344CB8AC3E}">
        <p14:creationId xmlns:p14="http://schemas.microsoft.com/office/powerpoint/2010/main" val="205892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X-ray transmission microscopy provides high- resolution (≈25 nm) imaging with chemical sensitivity to collect X-ray maps of the blend morphology</a:t>
            </a:r>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25</a:t>
            </a:fld>
            <a:endParaRPr lang="en-US"/>
          </a:p>
        </p:txBody>
      </p:sp>
    </p:spTree>
    <p:extLst>
      <p:ext uri="{BB962C8B-B14F-4D97-AF65-F5344CB8AC3E}">
        <p14:creationId xmlns:p14="http://schemas.microsoft.com/office/powerpoint/2010/main" val="34194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Intensity or volume modulated, image guided, stereotactic body  </a:t>
            </a:r>
          </a:p>
        </p:txBody>
      </p:sp>
      <p:sp>
        <p:nvSpPr>
          <p:cNvPr id="4" name="Slide Number Placeholder 3"/>
          <p:cNvSpPr>
            <a:spLocks noGrp="1"/>
          </p:cNvSpPr>
          <p:nvPr>
            <p:ph type="sldNum" sz="quarter" idx="5"/>
          </p:nvPr>
        </p:nvSpPr>
        <p:spPr/>
        <p:txBody>
          <a:bodyPr/>
          <a:lstStyle/>
          <a:p>
            <a:fld id="{BCA0A316-D1E1-9745-B24E-D11400EED8A1}" type="slidenum">
              <a:rPr lang="en-US" smtClean="0"/>
              <a:t>27</a:t>
            </a:fld>
            <a:endParaRPr lang="en-US"/>
          </a:p>
        </p:txBody>
      </p:sp>
    </p:spTree>
    <p:extLst>
      <p:ext uri="{BB962C8B-B14F-4D97-AF65-F5344CB8AC3E}">
        <p14:creationId xmlns:p14="http://schemas.microsoft.com/office/powerpoint/2010/main" val="33521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CA0A316-D1E1-9745-B24E-D11400EED8A1}" type="slidenum">
              <a:rPr lang="en-US" smtClean="0"/>
              <a:t>28</a:t>
            </a:fld>
            <a:endParaRPr lang="en-US"/>
          </a:p>
        </p:txBody>
      </p:sp>
    </p:spTree>
    <p:extLst>
      <p:ext uri="{BB962C8B-B14F-4D97-AF65-F5344CB8AC3E}">
        <p14:creationId xmlns:p14="http://schemas.microsoft.com/office/powerpoint/2010/main" val="496276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500A79-0634-4748-9CDB-C8DCF309B62F}"/>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a:stretch>
            <a:fillRect/>
          </a:stretch>
        </p:blipFill>
        <p:spPr>
          <a:xfrm>
            <a:off x="3084192" y="2057131"/>
            <a:ext cx="2975616" cy="1029237"/>
          </a:xfrm>
          <a:prstGeom prst="rect">
            <a:avLst/>
          </a:prstGeom>
        </p:spPr>
      </p:pic>
    </p:spTree>
    <p:extLst>
      <p:ext uri="{BB962C8B-B14F-4D97-AF65-F5344CB8AC3E}">
        <p14:creationId xmlns:p14="http://schemas.microsoft.com/office/powerpoint/2010/main" val="37611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title page with image left">
    <p:spTree>
      <p:nvGrpSpPr>
        <p:cNvPr id="1" name=""/>
        <p:cNvGrpSpPr/>
        <p:nvPr/>
      </p:nvGrpSpPr>
      <p:grpSpPr>
        <a:xfrm>
          <a:off x="0" y="0"/>
          <a:ext cx="0" cy="0"/>
          <a:chOff x="0" y="0"/>
          <a:chExt cx="0" cy="0"/>
        </a:xfrm>
      </p:grpSpPr>
      <p:pic>
        <p:nvPicPr>
          <p:cNvPr id="6" name="Picture 5" descr="A picture containing wooden, indoor, building, floor&#10;&#10;Description automatically generated">
            <a:extLst>
              <a:ext uri="{FF2B5EF4-FFF2-40B4-BE49-F238E27FC236}">
                <a16:creationId xmlns:a16="http://schemas.microsoft.com/office/drawing/2014/main" id="{4A418403-2405-7347-BB97-FAA81A1F29F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575572" cy="5143500"/>
          </a:xfrm>
          <a:prstGeom prst="rect">
            <a:avLst/>
          </a:prstGeom>
        </p:spPr>
      </p:pic>
      <p:sp>
        <p:nvSpPr>
          <p:cNvPr id="8" name="Title 8">
            <a:extLst>
              <a:ext uri="{FF2B5EF4-FFF2-40B4-BE49-F238E27FC236}">
                <a16:creationId xmlns:a16="http://schemas.microsoft.com/office/drawing/2014/main" id="{AD7ACCA1-3E9F-8D4F-9526-C5A1F349FCD2}"/>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25AFA2F2-8D1E-DD4B-862E-F377DB874682}"/>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5781E179-66B0-C54D-9197-4D0E3C9972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357708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title page with image left">
    <p:spTree>
      <p:nvGrpSpPr>
        <p:cNvPr id="1" name=""/>
        <p:cNvGrpSpPr/>
        <p:nvPr/>
      </p:nvGrpSpPr>
      <p:grpSpPr>
        <a:xfrm>
          <a:off x="0" y="0"/>
          <a:ext cx="0" cy="0"/>
          <a:chOff x="0" y="0"/>
          <a:chExt cx="0" cy="0"/>
        </a:xfrm>
      </p:grpSpPr>
      <p:pic>
        <p:nvPicPr>
          <p:cNvPr id="8" name="Picture 7" descr="A picture containing wall, indoor, ceiling, floor&#10;&#10;Description automatically generated">
            <a:extLst>
              <a:ext uri="{FF2B5EF4-FFF2-40B4-BE49-F238E27FC236}">
                <a16:creationId xmlns:a16="http://schemas.microsoft.com/office/drawing/2014/main" id="{12099AA6-0A08-3E4B-AAC7-693F1447BD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1" y="0"/>
            <a:ext cx="4571158" cy="5143500"/>
          </a:xfrm>
          <a:prstGeom prst="rect">
            <a:avLst/>
          </a:prstGeom>
        </p:spPr>
      </p:pic>
      <p:sp>
        <p:nvSpPr>
          <p:cNvPr id="7" name="Title 8">
            <a:extLst>
              <a:ext uri="{FF2B5EF4-FFF2-40B4-BE49-F238E27FC236}">
                <a16:creationId xmlns:a16="http://schemas.microsoft.com/office/drawing/2014/main" id="{069D8031-3C10-824B-BC37-B081D63C769C}"/>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30B9CDB7-4EE5-5348-AA64-A8502D1A7FC3}"/>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13ED4496-5ACF-7F49-82ED-A9AF8B43E8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1479922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title page with image left">
    <p:spTree>
      <p:nvGrpSpPr>
        <p:cNvPr id="1" name=""/>
        <p:cNvGrpSpPr/>
        <p:nvPr/>
      </p:nvGrpSpPr>
      <p:grpSpPr>
        <a:xfrm>
          <a:off x="0" y="0"/>
          <a:ext cx="0" cy="0"/>
          <a:chOff x="0" y="0"/>
          <a:chExt cx="0" cy="0"/>
        </a:xfrm>
      </p:grpSpPr>
      <p:pic>
        <p:nvPicPr>
          <p:cNvPr id="9" name="Picture 8" descr="A view of a city street&#10;&#10;Description automatically generated">
            <a:extLst>
              <a:ext uri="{FF2B5EF4-FFF2-40B4-BE49-F238E27FC236}">
                <a16:creationId xmlns:a16="http://schemas.microsoft.com/office/drawing/2014/main" id="{53727C2E-D405-4E42-BD69-30F8C2E7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4570586" cy="5143500"/>
          </a:xfrm>
          <a:prstGeom prst="rect">
            <a:avLst/>
          </a:prstGeom>
        </p:spPr>
      </p:pic>
      <p:sp>
        <p:nvSpPr>
          <p:cNvPr id="7" name="Title 8">
            <a:extLst>
              <a:ext uri="{FF2B5EF4-FFF2-40B4-BE49-F238E27FC236}">
                <a16:creationId xmlns:a16="http://schemas.microsoft.com/office/drawing/2014/main" id="{601E0A5C-A4A4-184A-A47C-D4DB56904FC3}"/>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8" name="Text Placeholder 4">
            <a:extLst>
              <a:ext uri="{FF2B5EF4-FFF2-40B4-BE49-F238E27FC236}">
                <a16:creationId xmlns:a16="http://schemas.microsoft.com/office/drawing/2014/main" id="{790E257E-6CD2-9A41-9479-2A2AA152528C}"/>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0E1BF1A1-ECF9-7F47-B562-5F153E8ED3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79661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title page with image 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BBB0C6-00A9-E74D-AD2E-BCAA6FC668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285751" y="285750"/>
            <a:ext cx="5143500" cy="4572000"/>
          </a:xfrm>
          <a:prstGeom prst="rect">
            <a:avLst/>
          </a:prstGeom>
        </p:spPr>
      </p:pic>
      <p:sp>
        <p:nvSpPr>
          <p:cNvPr id="7" name="Title 8">
            <a:extLst>
              <a:ext uri="{FF2B5EF4-FFF2-40B4-BE49-F238E27FC236}">
                <a16:creationId xmlns:a16="http://schemas.microsoft.com/office/drawing/2014/main" id="{9C2CFF4F-B881-8B4A-ADC1-6ABD90E58A86}"/>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932FBF40-7910-2C42-B944-C3AA7EFE26AE}"/>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E11DF62F-5413-1240-8110-F6A23BC271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4123118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title page with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FD02B3-E722-FC4B-82CF-14E77373EAE0}"/>
              </a:ext>
            </a:extLst>
          </p:cNvPr>
          <p:cNvSpPr>
            <a:spLocks noGrp="1"/>
          </p:cNvSpPr>
          <p:nvPr>
            <p:ph type="pic" sz="quarter" idx="10"/>
          </p:nvPr>
        </p:nvSpPr>
        <p:spPr>
          <a:xfrm>
            <a:off x="0" y="0"/>
            <a:ext cx="4572000" cy="5143500"/>
          </a:xfrm>
        </p:spPr>
        <p:txBody>
          <a:bodyPr/>
          <a:lstStyle/>
          <a:p>
            <a:endParaRPr lang="en-US"/>
          </a:p>
        </p:txBody>
      </p:sp>
      <p:sp>
        <p:nvSpPr>
          <p:cNvPr id="7" name="Title 8">
            <a:extLst>
              <a:ext uri="{FF2B5EF4-FFF2-40B4-BE49-F238E27FC236}">
                <a16:creationId xmlns:a16="http://schemas.microsoft.com/office/drawing/2014/main" id="{617400BC-F2FD-A444-A13C-34E5A326FD8F}"/>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8" name="Text Placeholder 4">
            <a:extLst>
              <a:ext uri="{FF2B5EF4-FFF2-40B4-BE49-F238E27FC236}">
                <a16:creationId xmlns:a16="http://schemas.microsoft.com/office/drawing/2014/main" id="{25D18967-44AC-E146-9214-00F8DABDCEED}"/>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9" name="Picture 8">
            <a:extLst>
              <a:ext uri="{FF2B5EF4-FFF2-40B4-BE49-F238E27FC236}">
                <a16:creationId xmlns:a16="http://schemas.microsoft.com/office/drawing/2014/main" id="{FD3339A4-DA23-C245-8530-111BEBFF55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290503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title page with image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736CF8-0BFE-3942-AFED-8E09806047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24" y="0"/>
            <a:ext cx="4572001" cy="5143500"/>
          </a:xfrm>
          <a:prstGeom prst="rect">
            <a:avLst/>
          </a:prstGeom>
        </p:spPr>
      </p:pic>
      <p:sp>
        <p:nvSpPr>
          <p:cNvPr id="7" name="Title 8">
            <a:extLst>
              <a:ext uri="{FF2B5EF4-FFF2-40B4-BE49-F238E27FC236}">
                <a16:creationId xmlns:a16="http://schemas.microsoft.com/office/drawing/2014/main" id="{1AD943C3-9852-F043-9DDD-F56379C4F296}"/>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8" name="Text Placeholder 4">
            <a:extLst>
              <a:ext uri="{FF2B5EF4-FFF2-40B4-BE49-F238E27FC236}">
                <a16:creationId xmlns:a16="http://schemas.microsoft.com/office/drawing/2014/main" id="{35F8507D-5051-5041-A2C7-24DFE9EA2DB5}"/>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CC6AEAA1-C4B5-484C-899F-EF39F50877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4101195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title page with image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54032-E3BF-9A4E-9697-7C29E77FBAB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66" y="0"/>
            <a:ext cx="4567711" cy="5143500"/>
          </a:xfrm>
          <a:prstGeom prst="rect">
            <a:avLst/>
          </a:prstGeom>
        </p:spPr>
      </p:pic>
      <p:sp>
        <p:nvSpPr>
          <p:cNvPr id="8" name="Title 8">
            <a:extLst>
              <a:ext uri="{FF2B5EF4-FFF2-40B4-BE49-F238E27FC236}">
                <a16:creationId xmlns:a16="http://schemas.microsoft.com/office/drawing/2014/main" id="{691B081B-982F-6C42-AE06-33D6A34F494E}"/>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C1008118-B256-A148-9CFB-B9DBEB4D48AE}"/>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47198B3E-76A7-6A41-85E2-ED6E2BA242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170096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title page with image left">
    <p:spTree>
      <p:nvGrpSpPr>
        <p:cNvPr id="1" name=""/>
        <p:cNvGrpSpPr/>
        <p:nvPr/>
      </p:nvGrpSpPr>
      <p:grpSpPr>
        <a:xfrm>
          <a:off x="0" y="0"/>
          <a:ext cx="0" cy="0"/>
          <a:chOff x="0" y="0"/>
          <a:chExt cx="0" cy="0"/>
        </a:xfrm>
      </p:grpSpPr>
      <p:pic>
        <p:nvPicPr>
          <p:cNvPr id="8" name="Picture 7" descr="A view of a city&#10;&#10;Description automatically generated">
            <a:extLst>
              <a:ext uri="{FF2B5EF4-FFF2-40B4-BE49-F238E27FC236}">
                <a16:creationId xmlns:a16="http://schemas.microsoft.com/office/drawing/2014/main" id="{EEA48C17-65B0-7542-96C2-BA37205D5E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644732" cy="5143500"/>
          </a:xfrm>
          <a:prstGeom prst="rect">
            <a:avLst/>
          </a:prstGeom>
        </p:spPr>
      </p:pic>
      <p:sp>
        <p:nvSpPr>
          <p:cNvPr id="7" name="Title 8">
            <a:extLst>
              <a:ext uri="{FF2B5EF4-FFF2-40B4-BE49-F238E27FC236}">
                <a16:creationId xmlns:a16="http://schemas.microsoft.com/office/drawing/2014/main" id="{864D7152-0CC0-2246-BE02-73684A6E5AAB}"/>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61189586-C4D0-494B-9E97-A945725EB927}"/>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9D824603-3738-404E-A96B-8B41F6967C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2384153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title page with image left">
    <p:spTree>
      <p:nvGrpSpPr>
        <p:cNvPr id="1" name=""/>
        <p:cNvGrpSpPr/>
        <p:nvPr/>
      </p:nvGrpSpPr>
      <p:grpSpPr>
        <a:xfrm>
          <a:off x="0" y="0"/>
          <a:ext cx="0" cy="0"/>
          <a:chOff x="0" y="0"/>
          <a:chExt cx="0" cy="0"/>
        </a:xfrm>
      </p:grpSpPr>
      <p:pic>
        <p:nvPicPr>
          <p:cNvPr id="6" name="Picture 5" descr="A picture containing indoor, cabinet, wall&#10;&#10;Description automatically generated">
            <a:extLst>
              <a:ext uri="{FF2B5EF4-FFF2-40B4-BE49-F238E27FC236}">
                <a16:creationId xmlns:a16="http://schemas.microsoft.com/office/drawing/2014/main" id="{E2855B5D-5C4C-6845-B0D1-EFFBC0164C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9905" y="0"/>
            <a:ext cx="4751841" cy="5143500"/>
          </a:xfrm>
          <a:prstGeom prst="rect">
            <a:avLst/>
          </a:prstGeom>
        </p:spPr>
      </p:pic>
      <p:sp>
        <p:nvSpPr>
          <p:cNvPr id="8" name="Title 8">
            <a:extLst>
              <a:ext uri="{FF2B5EF4-FFF2-40B4-BE49-F238E27FC236}">
                <a16:creationId xmlns:a16="http://schemas.microsoft.com/office/drawing/2014/main" id="{72773372-6427-1A4B-84EF-D54F2038B784}"/>
              </a:ext>
            </a:extLst>
          </p:cNvPr>
          <p:cNvSpPr>
            <a:spLocks noGrp="1"/>
          </p:cNvSpPr>
          <p:nvPr>
            <p:ph type="title" hasCustomPrompt="1"/>
          </p:nvPr>
        </p:nvSpPr>
        <p:spPr>
          <a:xfrm>
            <a:off x="4651935" y="1005617"/>
            <a:ext cx="4133289"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0261B502-5D78-EC4C-B3A5-F067AC012342}"/>
              </a:ext>
            </a:extLst>
          </p:cNvPr>
          <p:cNvSpPr>
            <a:spLocks noGrp="1"/>
          </p:cNvSpPr>
          <p:nvPr>
            <p:ph type="body" sz="quarter" idx="13" hasCustomPrompt="1"/>
          </p:nvPr>
        </p:nvSpPr>
        <p:spPr>
          <a:xfrm>
            <a:off x="4651935" y="2009968"/>
            <a:ext cx="4133290"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6" name="Picture 15">
            <a:extLst>
              <a:ext uri="{FF2B5EF4-FFF2-40B4-BE49-F238E27FC236}">
                <a16:creationId xmlns:a16="http://schemas.microsoft.com/office/drawing/2014/main" id="{F38337C5-5F04-364C-A005-E212F6C1B8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161571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title page with image left">
    <p:spTree>
      <p:nvGrpSpPr>
        <p:cNvPr id="1" name=""/>
        <p:cNvGrpSpPr/>
        <p:nvPr/>
      </p:nvGrpSpPr>
      <p:grpSpPr>
        <a:xfrm>
          <a:off x="0" y="0"/>
          <a:ext cx="0" cy="0"/>
          <a:chOff x="0" y="0"/>
          <a:chExt cx="0" cy="0"/>
        </a:xfrm>
      </p:grpSpPr>
      <p:pic>
        <p:nvPicPr>
          <p:cNvPr id="7" name="Picture 6" descr="A sign on the side of a building&#10;&#10;Description automatically generated">
            <a:extLst>
              <a:ext uri="{FF2B5EF4-FFF2-40B4-BE49-F238E27FC236}">
                <a16:creationId xmlns:a16="http://schemas.microsoft.com/office/drawing/2014/main" id="{8387637C-C895-044D-9069-54AE6A1C5C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362" y="0"/>
            <a:ext cx="4743925" cy="5143500"/>
          </a:xfrm>
          <a:prstGeom prst="rect">
            <a:avLst/>
          </a:prstGeom>
        </p:spPr>
      </p:pic>
      <p:pic>
        <p:nvPicPr>
          <p:cNvPr id="6" name="Picture 5">
            <a:extLst>
              <a:ext uri="{FF2B5EF4-FFF2-40B4-BE49-F238E27FC236}">
                <a16:creationId xmlns:a16="http://schemas.microsoft.com/office/drawing/2014/main" id="{A8CA63A2-F496-574C-BF20-B3E6991AEF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
        <p:nvSpPr>
          <p:cNvPr id="8" name="Title 8">
            <a:extLst>
              <a:ext uri="{FF2B5EF4-FFF2-40B4-BE49-F238E27FC236}">
                <a16:creationId xmlns:a16="http://schemas.microsoft.com/office/drawing/2014/main" id="{65ABB3AD-AD6A-C746-8CAB-C86C5E7FF23C}"/>
              </a:ext>
            </a:extLst>
          </p:cNvPr>
          <p:cNvSpPr>
            <a:spLocks noGrp="1"/>
          </p:cNvSpPr>
          <p:nvPr>
            <p:ph type="title" hasCustomPrompt="1"/>
          </p:nvPr>
        </p:nvSpPr>
        <p:spPr>
          <a:xfrm>
            <a:off x="4660561" y="1005617"/>
            <a:ext cx="4124663" cy="912913"/>
          </a:xfrm>
        </p:spPr>
        <p:txBody>
          <a:bodyPr anchor="t"/>
          <a:lstStyle>
            <a:lvl1pPr algn="ctr">
              <a:defRPr sz="3000">
                <a:solidFill>
                  <a:srgbClr val="E64626"/>
                </a:solidFill>
              </a:defRPr>
            </a:lvl1pPr>
          </a:lstStyle>
          <a:p>
            <a:r>
              <a:rPr lang="en-US" dirty="0"/>
              <a:t>Title heading here</a:t>
            </a:r>
          </a:p>
        </p:txBody>
      </p:sp>
      <p:sp>
        <p:nvSpPr>
          <p:cNvPr id="9" name="Text Placeholder 4">
            <a:extLst>
              <a:ext uri="{FF2B5EF4-FFF2-40B4-BE49-F238E27FC236}">
                <a16:creationId xmlns:a16="http://schemas.microsoft.com/office/drawing/2014/main" id="{586D389F-2DB4-F44F-90D2-59626D8055A4}"/>
              </a:ext>
            </a:extLst>
          </p:cNvPr>
          <p:cNvSpPr>
            <a:spLocks noGrp="1"/>
          </p:cNvSpPr>
          <p:nvPr>
            <p:ph type="body" sz="quarter" idx="13" hasCustomPrompt="1"/>
          </p:nvPr>
        </p:nvSpPr>
        <p:spPr>
          <a:xfrm>
            <a:off x="4660563" y="2009968"/>
            <a:ext cx="4124662"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192919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tile page ochre - centr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title" hasCustomPrompt="1"/>
          </p:nvPr>
        </p:nvSpPr>
        <p:spPr>
          <a:xfrm>
            <a:off x="381884" y="1155032"/>
            <a:ext cx="8407184" cy="531455"/>
          </a:xfrm>
        </p:spPr>
        <p:txBody>
          <a:bodyPr anchor="t"/>
          <a:lstStyle>
            <a:lvl1pPr algn="ctr">
              <a:defRPr sz="3000">
                <a:solidFill>
                  <a:schemeClr val="bg1"/>
                </a:solidFill>
              </a:defRPr>
            </a:lvl1pPr>
          </a:lstStyle>
          <a:p>
            <a:r>
              <a:rPr lang="en-US" dirty="0"/>
              <a:t>Title heading here</a:t>
            </a:r>
          </a:p>
        </p:txBody>
      </p:sp>
      <p:sp>
        <p:nvSpPr>
          <p:cNvPr id="16" name="Text Placeholder 4"/>
          <p:cNvSpPr>
            <a:spLocks noGrp="1"/>
          </p:cNvSpPr>
          <p:nvPr>
            <p:ph type="body" sz="quarter" idx="13" hasCustomPrompt="1"/>
          </p:nvPr>
        </p:nvSpPr>
        <p:spPr>
          <a:xfrm>
            <a:off x="382766" y="1794397"/>
            <a:ext cx="8406302" cy="531455"/>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7" name="Picture 6">
            <a:extLst>
              <a:ext uri="{FF2B5EF4-FFF2-40B4-BE49-F238E27FC236}">
                <a16:creationId xmlns:a16="http://schemas.microsoft.com/office/drawing/2014/main" id="{E1912338-13F8-E743-AA0B-94731D586C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9322" y="3881927"/>
            <a:ext cx="1848464" cy="639366"/>
          </a:xfrm>
          <a:prstGeom prst="rect">
            <a:avLst/>
          </a:prstGeom>
        </p:spPr>
      </p:pic>
    </p:spTree>
    <p:extLst>
      <p:ext uri="{BB962C8B-B14F-4D97-AF65-F5344CB8AC3E}">
        <p14:creationId xmlns:p14="http://schemas.microsoft.com/office/powerpoint/2010/main" val="1937657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chapter slid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3999" cy="5143500"/>
          </a:xfrm>
        </p:spPr>
        <p:txBody>
          <a:bodyPr rtlCol="0" anchor="ctr" anchorCtr="1">
            <a:normAutofit/>
          </a:bodyPr>
          <a:lstStyle>
            <a:lvl1pPr marL="0" indent="0" algn="ctr">
              <a:buNone/>
              <a:defRPr baseline="0"/>
            </a:lvl1pPr>
          </a:lstStyle>
          <a:p>
            <a:pPr lvl="0"/>
            <a:r>
              <a:rPr lang="en-US" noProof="0" dirty="0"/>
              <a:t>Click icon to add picture</a:t>
            </a:r>
          </a:p>
        </p:txBody>
      </p:sp>
      <p:sp>
        <p:nvSpPr>
          <p:cNvPr id="2" name="Title 1"/>
          <p:cNvSpPr>
            <a:spLocks noGrp="1"/>
          </p:cNvSpPr>
          <p:nvPr>
            <p:ph type="title"/>
          </p:nvPr>
        </p:nvSpPr>
        <p:spPr>
          <a:xfrm>
            <a:off x="358775" y="1940222"/>
            <a:ext cx="8426450" cy="485387"/>
          </a:xfrm>
        </p:spPr>
        <p:txBody>
          <a:bodyPr/>
          <a:lstStyle>
            <a:lvl1pPr algn="ctr">
              <a:defRPr>
                <a:solidFill>
                  <a:srgbClr val="E64626"/>
                </a:solidFill>
              </a:defRPr>
            </a:lvl1pPr>
          </a:lstStyle>
          <a:p>
            <a:r>
              <a:rPr lang="en-US" dirty="0"/>
              <a:t>Click to edit Master title style</a:t>
            </a:r>
          </a:p>
        </p:txBody>
      </p:sp>
    </p:spTree>
    <p:extLst>
      <p:ext uri="{BB962C8B-B14F-4D97-AF65-F5344CB8AC3E}">
        <p14:creationId xmlns:p14="http://schemas.microsoft.com/office/powerpoint/2010/main" val="52758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chapter slide and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F5CE6B-9FE6-2E4F-9291-AF50934F1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p:cNvSpPr>
            <a:spLocks noGrp="1"/>
          </p:cNvSpPr>
          <p:nvPr>
            <p:ph type="title"/>
          </p:nvPr>
        </p:nvSpPr>
        <p:spPr>
          <a:xfrm>
            <a:off x="358775" y="1940222"/>
            <a:ext cx="8426450" cy="485387"/>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995886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358774" y="376238"/>
            <a:ext cx="8426451" cy="436394"/>
          </a:xfrm>
        </p:spPr>
        <p:txBody>
          <a:bodyPr/>
          <a:lstStyle>
            <a:lvl1pPr marL="0" indent="0" algn="ctr">
              <a:buNone/>
              <a:defRPr sz="30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324164" y="1161929"/>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58774" y="3781125"/>
            <a:ext cx="8426451" cy="986138"/>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Centre/faculty institute</a:t>
            </a:r>
          </a:p>
        </p:txBody>
      </p:sp>
    </p:spTree>
    <p:extLst>
      <p:ext uri="{BB962C8B-B14F-4D97-AF65-F5344CB8AC3E}">
        <p14:creationId xmlns:p14="http://schemas.microsoft.com/office/powerpoint/2010/main" val="2106988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with bi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381000" y="376238"/>
            <a:ext cx="8404225" cy="618640"/>
          </a:xfrm>
        </p:spPr>
        <p:txBody>
          <a:bodyPr/>
          <a:lstStyle>
            <a:lvl1pPr marL="0" indent="0" algn="l">
              <a:buNone/>
              <a:defRPr sz="30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58776" y="1161929"/>
            <a:ext cx="2517896" cy="2495671"/>
          </a:xfrm>
        </p:spPr>
        <p:txBody>
          <a:bodyPr/>
          <a:lstStyle/>
          <a:p>
            <a:endParaRPr lang="en-US" dirty="0"/>
          </a:p>
        </p:txBody>
      </p:sp>
      <p:sp>
        <p:nvSpPr>
          <p:cNvPr id="11" name="Text Placeholder 4">
            <a:extLst>
              <a:ext uri="{FF2B5EF4-FFF2-40B4-BE49-F238E27FC236}">
                <a16:creationId xmlns:a16="http://schemas.microsoft.com/office/drawing/2014/main" id="{2EF31059-F145-1944-861E-253BC304BE86}"/>
              </a:ext>
            </a:extLst>
          </p:cNvPr>
          <p:cNvSpPr>
            <a:spLocks noGrp="1"/>
          </p:cNvSpPr>
          <p:nvPr>
            <p:ph type="body" sz="quarter" idx="13" hasCustomPrompt="1"/>
          </p:nvPr>
        </p:nvSpPr>
        <p:spPr>
          <a:xfrm>
            <a:off x="3483980" y="1161929"/>
            <a:ext cx="5237544" cy="3605334"/>
          </a:xfrm>
        </p:spPr>
        <p:txBody>
          <a:bodyPr/>
          <a:lstStyle>
            <a:lvl1pPr marL="0" indent="0" algn="l">
              <a:lnSpc>
                <a:spcPct val="90000"/>
              </a:lnSpc>
              <a:buNone/>
              <a:defRPr sz="2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 last name</a:t>
            </a:r>
          </a:p>
          <a:p>
            <a:pPr lvl="0"/>
            <a:r>
              <a:rPr lang="en-US" dirty="0"/>
              <a:t>Centre/faculty institute</a:t>
            </a:r>
          </a:p>
          <a:p>
            <a:pPr lvl="0"/>
            <a:endParaRPr lang="en-US" dirty="0"/>
          </a:p>
          <a:p>
            <a:pPr lvl="0"/>
            <a:r>
              <a:rPr lang="en-US" dirty="0"/>
              <a:t>Insert Bio</a:t>
            </a:r>
          </a:p>
        </p:txBody>
      </p:sp>
    </p:spTree>
    <p:extLst>
      <p:ext uri="{BB962C8B-B14F-4D97-AF65-F5344CB8AC3E}">
        <p14:creationId xmlns:p14="http://schemas.microsoft.com/office/powerpoint/2010/main" val="103246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s x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4945292" y="0"/>
            <a:ext cx="14089292"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358774" y="388901"/>
            <a:ext cx="8426451" cy="436394"/>
          </a:xfrm>
        </p:spPr>
        <p:txBody>
          <a:bodyPr/>
          <a:lstStyle>
            <a:lvl1pPr marL="0" indent="0" algn="ctr">
              <a:buNone/>
              <a:defRPr sz="30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1033633" y="1161929"/>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58775" y="3781125"/>
            <a:ext cx="3845389" cy="677863"/>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
        <p:nvSpPr>
          <p:cNvPr id="11" name="Picture Placeholder 5">
            <a:extLst>
              <a:ext uri="{FF2B5EF4-FFF2-40B4-BE49-F238E27FC236}">
                <a16:creationId xmlns:a16="http://schemas.microsoft.com/office/drawing/2014/main" id="{FF76A7D6-7A78-6148-A3B4-2609AA4013B6}"/>
              </a:ext>
            </a:extLst>
          </p:cNvPr>
          <p:cNvSpPr>
            <a:spLocks noGrp="1"/>
          </p:cNvSpPr>
          <p:nvPr>
            <p:ph type="pic" sz="quarter" idx="13"/>
          </p:nvPr>
        </p:nvSpPr>
        <p:spPr>
          <a:xfrm>
            <a:off x="5545941" y="1161929"/>
            <a:ext cx="2495671" cy="2495671"/>
          </a:xfrm>
        </p:spPr>
        <p:txBody>
          <a:bodyPr/>
          <a:lstStyle/>
          <a:p>
            <a:endParaRPr lang="en-US" dirty="0"/>
          </a:p>
        </p:txBody>
      </p:sp>
      <p:sp>
        <p:nvSpPr>
          <p:cNvPr id="12" name="Text Placeholder 3">
            <a:extLst>
              <a:ext uri="{FF2B5EF4-FFF2-40B4-BE49-F238E27FC236}">
                <a16:creationId xmlns:a16="http://schemas.microsoft.com/office/drawing/2014/main" id="{26B563FC-7CED-5644-B1AB-671EF000DB31}"/>
              </a:ext>
            </a:extLst>
          </p:cNvPr>
          <p:cNvSpPr>
            <a:spLocks noGrp="1"/>
          </p:cNvSpPr>
          <p:nvPr>
            <p:ph type="body" sz="quarter" idx="14" hasCustomPrompt="1"/>
          </p:nvPr>
        </p:nvSpPr>
        <p:spPr>
          <a:xfrm>
            <a:off x="4802329" y="3781125"/>
            <a:ext cx="3982896" cy="677863"/>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Centre/Faculty</a:t>
            </a:r>
          </a:p>
        </p:txBody>
      </p:sp>
    </p:spTree>
    <p:extLst>
      <p:ext uri="{BB962C8B-B14F-4D97-AF65-F5344CB8AC3E}">
        <p14:creationId xmlns:p14="http://schemas.microsoft.com/office/powerpoint/2010/main" val="2250370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s x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0" y="376238"/>
            <a:ext cx="9144000" cy="436394"/>
          </a:xfrm>
        </p:spPr>
        <p:txBody>
          <a:bodyPr/>
          <a:lstStyle>
            <a:lvl1pPr marL="0" indent="0" algn="ctr">
              <a:buNone/>
              <a:defRPr sz="3000">
                <a:solidFill>
                  <a:schemeClr val="bg1"/>
                </a:solidFill>
              </a:defRPr>
            </a:lvl1pPr>
            <a:lvl2pPr algn="ctr">
              <a:defRPr>
                <a:solidFill>
                  <a:schemeClr val="bg1"/>
                </a:solidFill>
              </a:defRPr>
            </a:lvl2pPr>
          </a:lstStyle>
          <a:p>
            <a:pPr lvl="0"/>
            <a:r>
              <a:rPr lang="en-US" dirty="0"/>
              <a:t>Insert heading</a:t>
            </a:r>
          </a:p>
        </p:txBody>
      </p:sp>
      <p:sp>
        <p:nvSpPr>
          <p:cNvPr id="6" name="Picture Placeholder 5">
            <a:extLst>
              <a:ext uri="{FF2B5EF4-FFF2-40B4-BE49-F238E27FC236}">
                <a16:creationId xmlns:a16="http://schemas.microsoft.com/office/drawing/2014/main" id="{28EE421A-DE97-FF4F-905F-DD673E8C1FB8}"/>
              </a:ext>
            </a:extLst>
          </p:cNvPr>
          <p:cNvSpPr>
            <a:spLocks noGrp="1"/>
          </p:cNvSpPr>
          <p:nvPr>
            <p:ph type="pic" sz="quarter" idx="11"/>
          </p:nvPr>
        </p:nvSpPr>
        <p:spPr>
          <a:xfrm>
            <a:off x="358775" y="971974"/>
            <a:ext cx="2495671" cy="2495671"/>
          </a:xfrm>
        </p:spPr>
        <p:txBody>
          <a:bodyPr/>
          <a:lstStyle/>
          <a:p>
            <a:endParaRPr lang="en-US" dirty="0"/>
          </a:p>
        </p:txBody>
      </p:sp>
      <p:sp>
        <p:nvSpPr>
          <p:cNvPr id="10" name="Text Placeholder 3">
            <a:extLst>
              <a:ext uri="{FF2B5EF4-FFF2-40B4-BE49-F238E27FC236}">
                <a16:creationId xmlns:a16="http://schemas.microsoft.com/office/drawing/2014/main" id="{0B90342E-CD7E-6D41-8264-9DB0EE0A15EB}"/>
              </a:ext>
            </a:extLst>
          </p:cNvPr>
          <p:cNvSpPr>
            <a:spLocks noGrp="1"/>
          </p:cNvSpPr>
          <p:nvPr>
            <p:ph type="body" sz="quarter" idx="12" hasCustomPrompt="1"/>
          </p:nvPr>
        </p:nvSpPr>
        <p:spPr>
          <a:xfrm>
            <a:off x="358775" y="3621783"/>
            <a:ext cx="2495671" cy="1145480"/>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a:t>
            </a:r>
            <a:br>
              <a:rPr lang="en-US" dirty="0"/>
            </a:br>
            <a:r>
              <a:rPr lang="en-US" dirty="0"/>
              <a:t>Last name</a:t>
            </a:r>
          </a:p>
          <a:p>
            <a:pPr lvl="0"/>
            <a:r>
              <a:rPr lang="en-US" dirty="0"/>
              <a:t>Centre/Faculty</a:t>
            </a:r>
          </a:p>
        </p:txBody>
      </p:sp>
      <p:sp>
        <p:nvSpPr>
          <p:cNvPr id="11" name="Picture Placeholder 5">
            <a:extLst>
              <a:ext uri="{FF2B5EF4-FFF2-40B4-BE49-F238E27FC236}">
                <a16:creationId xmlns:a16="http://schemas.microsoft.com/office/drawing/2014/main" id="{FF76A7D6-7A78-6148-A3B4-2609AA4013B6}"/>
              </a:ext>
            </a:extLst>
          </p:cNvPr>
          <p:cNvSpPr>
            <a:spLocks noGrp="1"/>
          </p:cNvSpPr>
          <p:nvPr>
            <p:ph type="pic" sz="quarter" idx="13"/>
          </p:nvPr>
        </p:nvSpPr>
        <p:spPr>
          <a:xfrm>
            <a:off x="6289554" y="1002587"/>
            <a:ext cx="2495671" cy="2495671"/>
          </a:xfrm>
        </p:spPr>
        <p:txBody>
          <a:bodyPr/>
          <a:lstStyle/>
          <a:p>
            <a:endParaRPr lang="en-US" dirty="0"/>
          </a:p>
        </p:txBody>
      </p:sp>
      <p:sp>
        <p:nvSpPr>
          <p:cNvPr id="12" name="Text Placeholder 3">
            <a:extLst>
              <a:ext uri="{FF2B5EF4-FFF2-40B4-BE49-F238E27FC236}">
                <a16:creationId xmlns:a16="http://schemas.microsoft.com/office/drawing/2014/main" id="{26B563FC-7CED-5644-B1AB-671EF000DB31}"/>
              </a:ext>
            </a:extLst>
          </p:cNvPr>
          <p:cNvSpPr>
            <a:spLocks noGrp="1"/>
          </p:cNvSpPr>
          <p:nvPr>
            <p:ph type="body" sz="quarter" idx="14" hasCustomPrompt="1"/>
          </p:nvPr>
        </p:nvSpPr>
        <p:spPr>
          <a:xfrm>
            <a:off x="6289554" y="3621783"/>
            <a:ext cx="2495671" cy="986137"/>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a:t>
            </a:r>
            <a:br>
              <a:rPr lang="en-US" dirty="0"/>
            </a:br>
            <a:r>
              <a:rPr lang="en-US" dirty="0"/>
              <a:t>Last name</a:t>
            </a:r>
          </a:p>
          <a:p>
            <a:pPr lvl="0"/>
            <a:r>
              <a:rPr lang="en-US" dirty="0"/>
              <a:t>Centre/Faculty</a:t>
            </a:r>
          </a:p>
        </p:txBody>
      </p:sp>
      <p:sp>
        <p:nvSpPr>
          <p:cNvPr id="13" name="Picture Placeholder 5">
            <a:extLst>
              <a:ext uri="{FF2B5EF4-FFF2-40B4-BE49-F238E27FC236}">
                <a16:creationId xmlns:a16="http://schemas.microsoft.com/office/drawing/2014/main" id="{2506C0EA-2FDF-4D40-AC77-BA8E081330C4}"/>
              </a:ext>
            </a:extLst>
          </p:cNvPr>
          <p:cNvSpPr>
            <a:spLocks noGrp="1"/>
          </p:cNvSpPr>
          <p:nvPr>
            <p:ph type="pic" sz="quarter" idx="15"/>
          </p:nvPr>
        </p:nvSpPr>
        <p:spPr>
          <a:xfrm>
            <a:off x="3324164" y="1002587"/>
            <a:ext cx="2495671" cy="2495671"/>
          </a:xfrm>
        </p:spPr>
        <p:txBody>
          <a:bodyPr/>
          <a:lstStyle/>
          <a:p>
            <a:endParaRPr lang="en-US" dirty="0"/>
          </a:p>
        </p:txBody>
      </p:sp>
      <p:sp>
        <p:nvSpPr>
          <p:cNvPr id="14" name="Text Placeholder 3">
            <a:extLst>
              <a:ext uri="{FF2B5EF4-FFF2-40B4-BE49-F238E27FC236}">
                <a16:creationId xmlns:a16="http://schemas.microsoft.com/office/drawing/2014/main" id="{034C32E3-245A-FC48-84D8-5DCFDE22B5C1}"/>
              </a:ext>
            </a:extLst>
          </p:cNvPr>
          <p:cNvSpPr>
            <a:spLocks noGrp="1"/>
          </p:cNvSpPr>
          <p:nvPr>
            <p:ph type="body" sz="quarter" idx="16" hasCustomPrompt="1"/>
          </p:nvPr>
        </p:nvSpPr>
        <p:spPr>
          <a:xfrm>
            <a:off x="3324164" y="3621783"/>
            <a:ext cx="2495671" cy="986137"/>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a:t>
            </a:r>
            <a:br>
              <a:rPr lang="en-US" dirty="0"/>
            </a:br>
            <a:r>
              <a:rPr lang="en-US" dirty="0"/>
              <a:t>Last name</a:t>
            </a:r>
          </a:p>
          <a:p>
            <a:pPr lvl="0"/>
            <a:r>
              <a:rPr lang="en-US" dirty="0"/>
              <a:t>Centre/Faculty</a:t>
            </a:r>
          </a:p>
        </p:txBody>
      </p:sp>
    </p:spTree>
    <p:extLst>
      <p:ext uri="{BB962C8B-B14F-4D97-AF65-F5344CB8AC3E}">
        <p14:creationId xmlns:p14="http://schemas.microsoft.com/office/powerpoint/2010/main" val="314535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s x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69141-C134-5D42-A06F-DA89145EDF43}"/>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9AE58B7D-184B-584A-BF97-3560578F50E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University of Sydney</a:t>
            </a:r>
          </a:p>
        </p:txBody>
      </p:sp>
      <p:sp>
        <p:nvSpPr>
          <p:cNvPr id="9" name="Slide Number Placeholder 5">
            <a:extLst>
              <a:ext uri="{FF2B5EF4-FFF2-40B4-BE49-F238E27FC236}">
                <a16:creationId xmlns:a16="http://schemas.microsoft.com/office/drawing/2014/main" id="{817C0F2C-0369-A948-8D15-BB7548B8A4EE}"/>
              </a:ext>
            </a:extLst>
          </p:cNvPr>
          <p:cNvSpPr txBox="1">
            <a:spLocks/>
          </p:cNvSpPr>
          <p:nvPr userDrawn="1"/>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bg1"/>
                </a:solidFill>
                <a:latin typeface="Arial" panose="020B0604020202020204" pitchFamily="34" charset="0"/>
                <a:cs typeface="Arial" panose="020B0604020202020204" pitchFamily="34" charset="0"/>
              </a:rPr>
              <a:t>Page </a:t>
            </a:r>
            <a:fld id="{17B45C2B-5911-204A-99D5-05E77B133151}" type="slidenum">
              <a:rPr lang="en-US" smtClean="0">
                <a:solidFill>
                  <a:schemeClr val="bg1"/>
                </a:solidFill>
                <a:latin typeface="Arial" panose="020B0604020202020204" pitchFamily="34" charset="0"/>
                <a:cs typeface="Arial" panose="020B0604020202020204" pitchFamily="34" charset="0"/>
              </a:rPr>
              <a:pPr fontAlgn="auto">
                <a:spcBef>
                  <a:spcPts val="0"/>
                </a:spcBef>
                <a:spcAft>
                  <a:spcPts val="0"/>
                </a:spcAft>
                <a:defRPr/>
              </a:pPr>
              <a:t>‹#›</a:t>
            </a:fld>
            <a:endParaRPr lang="en-US"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5F79E3-91A0-9F4E-AB82-97A90F71A1CB}"/>
              </a:ext>
            </a:extLst>
          </p:cNvPr>
          <p:cNvSpPr>
            <a:spLocks noGrp="1"/>
          </p:cNvSpPr>
          <p:nvPr>
            <p:ph type="body" sz="quarter" idx="10" hasCustomPrompt="1"/>
          </p:nvPr>
        </p:nvSpPr>
        <p:spPr>
          <a:xfrm>
            <a:off x="0" y="386451"/>
            <a:ext cx="9144000" cy="959512"/>
          </a:xfrm>
        </p:spPr>
        <p:txBody>
          <a:bodyPr/>
          <a:lstStyle>
            <a:lvl1pPr marL="0" indent="0" algn="ctr">
              <a:buNone/>
              <a:defRPr sz="3000">
                <a:solidFill>
                  <a:schemeClr val="bg1"/>
                </a:solidFill>
              </a:defRPr>
            </a:lvl1pPr>
            <a:lvl2pPr algn="ctr">
              <a:defRPr>
                <a:solidFill>
                  <a:schemeClr val="bg1"/>
                </a:solidFill>
              </a:defRPr>
            </a:lvl2pPr>
          </a:lstStyle>
          <a:p>
            <a:pPr lvl="0"/>
            <a:r>
              <a:rPr lang="en-US" dirty="0"/>
              <a:t>Insert heading</a:t>
            </a:r>
          </a:p>
        </p:txBody>
      </p:sp>
      <p:sp>
        <p:nvSpPr>
          <p:cNvPr id="13" name="Picture Placeholder 5">
            <a:extLst>
              <a:ext uri="{FF2B5EF4-FFF2-40B4-BE49-F238E27FC236}">
                <a16:creationId xmlns:a16="http://schemas.microsoft.com/office/drawing/2014/main" id="{2506C0EA-2FDF-4D40-AC77-BA8E081330C4}"/>
              </a:ext>
            </a:extLst>
          </p:cNvPr>
          <p:cNvSpPr>
            <a:spLocks noGrp="1"/>
          </p:cNvSpPr>
          <p:nvPr>
            <p:ph type="pic" sz="quarter" idx="15"/>
          </p:nvPr>
        </p:nvSpPr>
        <p:spPr>
          <a:xfrm>
            <a:off x="2560594" y="1601768"/>
            <a:ext cx="1806148" cy="1607648"/>
          </a:xfrm>
        </p:spPr>
        <p:txBody>
          <a:bodyPr/>
          <a:lstStyle/>
          <a:p>
            <a:endParaRPr lang="en-US" dirty="0"/>
          </a:p>
        </p:txBody>
      </p:sp>
      <p:sp>
        <p:nvSpPr>
          <p:cNvPr id="14" name="Text Placeholder 3">
            <a:extLst>
              <a:ext uri="{FF2B5EF4-FFF2-40B4-BE49-F238E27FC236}">
                <a16:creationId xmlns:a16="http://schemas.microsoft.com/office/drawing/2014/main" id="{034C32E3-245A-FC48-84D8-5DCFDE22B5C1}"/>
              </a:ext>
            </a:extLst>
          </p:cNvPr>
          <p:cNvSpPr>
            <a:spLocks noGrp="1"/>
          </p:cNvSpPr>
          <p:nvPr>
            <p:ph type="body" sz="quarter" idx="16" hasCustomPrompt="1"/>
          </p:nvPr>
        </p:nvSpPr>
        <p:spPr>
          <a:xfrm>
            <a:off x="2560594" y="3209850"/>
            <a:ext cx="1806148" cy="1547198"/>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a:t>
            </a:r>
            <a:br>
              <a:rPr lang="en-US" dirty="0"/>
            </a:br>
            <a:r>
              <a:rPr lang="en-US" dirty="0"/>
              <a:t>Faculty</a:t>
            </a:r>
          </a:p>
        </p:txBody>
      </p:sp>
      <p:sp>
        <p:nvSpPr>
          <p:cNvPr id="11" name="Picture Placeholder 5">
            <a:extLst>
              <a:ext uri="{FF2B5EF4-FFF2-40B4-BE49-F238E27FC236}">
                <a16:creationId xmlns:a16="http://schemas.microsoft.com/office/drawing/2014/main" id="{DCB3E40F-3920-4543-AE7E-C77EDAC4490D}"/>
              </a:ext>
            </a:extLst>
          </p:cNvPr>
          <p:cNvSpPr>
            <a:spLocks noGrp="1"/>
          </p:cNvSpPr>
          <p:nvPr>
            <p:ph type="pic" sz="quarter" idx="17"/>
          </p:nvPr>
        </p:nvSpPr>
        <p:spPr>
          <a:xfrm>
            <a:off x="357325" y="1601768"/>
            <a:ext cx="1806148" cy="1607648"/>
          </a:xfrm>
        </p:spPr>
        <p:txBody>
          <a:bodyPr/>
          <a:lstStyle/>
          <a:p>
            <a:endParaRPr lang="en-US" dirty="0"/>
          </a:p>
        </p:txBody>
      </p:sp>
      <p:sp>
        <p:nvSpPr>
          <p:cNvPr id="15" name="Text Placeholder 3">
            <a:extLst>
              <a:ext uri="{FF2B5EF4-FFF2-40B4-BE49-F238E27FC236}">
                <a16:creationId xmlns:a16="http://schemas.microsoft.com/office/drawing/2014/main" id="{67C82213-A84D-FE49-A3A4-73D878537573}"/>
              </a:ext>
            </a:extLst>
          </p:cNvPr>
          <p:cNvSpPr>
            <a:spLocks noGrp="1"/>
          </p:cNvSpPr>
          <p:nvPr>
            <p:ph type="body" sz="quarter" idx="18" hasCustomPrompt="1"/>
          </p:nvPr>
        </p:nvSpPr>
        <p:spPr>
          <a:xfrm>
            <a:off x="357326" y="3209849"/>
            <a:ext cx="1806148" cy="1547199"/>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a:t>
            </a:r>
            <a:br>
              <a:rPr lang="en-US" dirty="0"/>
            </a:br>
            <a:r>
              <a:rPr lang="en-US" dirty="0"/>
              <a:t>Faculty</a:t>
            </a:r>
          </a:p>
        </p:txBody>
      </p:sp>
      <p:sp>
        <p:nvSpPr>
          <p:cNvPr id="16" name="Picture Placeholder 5">
            <a:extLst>
              <a:ext uri="{FF2B5EF4-FFF2-40B4-BE49-F238E27FC236}">
                <a16:creationId xmlns:a16="http://schemas.microsoft.com/office/drawing/2014/main" id="{F19FE3A2-4A04-5E47-9CCD-A71A405F33FB}"/>
              </a:ext>
            </a:extLst>
          </p:cNvPr>
          <p:cNvSpPr>
            <a:spLocks noGrp="1"/>
          </p:cNvSpPr>
          <p:nvPr>
            <p:ph type="pic" sz="quarter" idx="19"/>
          </p:nvPr>
        </p:nvSpPr>
        <p:spPr>
          <a:xfrm>
            <a:off x="6976641" y="1601768"/>
            <a:ext cx="1806148" cy="1607648"/>
          </a:xfrm>
        </p:spPr>
        <p:txBody>
          <a:bodyPr/>
          <a:lstStyle/>
          <a:p>
            <a:endParaRPr lang="en-US" dirty="0"/>
          </a:p>
        </p:txBody>
      </p:sp>
      <p:sp>
        <p:nvSpPr>
          <p:cNvPr id="17" name="Text Placeholder 3">
            <a:extLst>
              <a:ext uri="{FF2B5EF4-FFF2-40B4-BE49-F238E27FC236}">
                <a16:creationId xmlns:a16="http://schemas.microsoft.com/office/drawing/2014/main" id="{3E901A77-F200-4144-A100-F71A9941EA8E}"/>
              </a:ext>
            </a:extLst>
          </p:cNvPr>
          <p:cNvSpPr>
            <a:spLocks noGrp="1"/>
          </p:cNvSpPr>
          <p:nvPr>
            <p:ph type="body" sz="quarter" idx="20" hasCustomPrompt="1"/>
          </p:nvPr>
        </p:nvSpPr>
        <p:spPr>
          <a:xfrm>
            <a:off x="6976642" y="3209850"/>
            <a:ext cx="1806148" cy="1546764"/>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a:t>
            </a:r>
            <a:br>
              <a:rPr lang="en-US" dirty="0"/>
            </a:br>
            <a:r>
              <a:rPr lang="en-US" dirty="0"/>
              <a:t>Faculty</a:t>
            </a:r>
          </a:p>
        </p:txBody>
      </p:sp>
      <p:sp>
        <p:nvSpPr>
          <p:cNvPr id="18" name="Picture Placeholder 5">
            <a:extLst>
              <a:ext uri="{FF2B5EF4-FFF2-40B4-BE49-F238E27FC236}">
                <a16:creationId xmlns:a16="http://schemas.microsoft.com/office/drawing/2014/main" id="{FBA3109C-AEDA-AA45-9388-5853EF8E2141}"/>
              </a:ext>
            </a:extLst>
          </p:cNvPr>
          <p:cNvSpPr>
            <a:spLocks noGrp="1"/>
          </p:cNvSpPr>
          <p:nvPr>
            <p:ph type="pic" sz="quarter" idx="21"/>
          </p:nvPr>
        </p:nvSpPr>
        <p:spPr>
          <a:xfrm>
            <a:off x="4763863" y="1601768"/>
            <a:ext cx="1806148" cy="1607648"/>
          </a:xfrm>
        </p:spPr>
        <p:txBody>
          <a:bodyPr/>
          <a:lstStyle/>
          <a:p>
            <a:endParaRPr lang="en-US" dirty="0"/>
          </a:p>
        </p:txBody>
      </p:sp>
      <p:sp>
        <p:nvSpPr>
          <p:cNvPr id="19" name="Text Placeholder 3">
            <a:extLst>
              <a:ext uri="{FF2B5EF4-FFF2-40B4-BE49-F238E27FC236}">
                <a16:creationId xmlns:a16="http://schemas.microsoft.com/office/drawing/2014/main" id="{249FBFF4-4197-8B4A-B6DC-5CC4FD27A3E7}"/>
              </a:ext>
            </a:extLst>
          </p:cNvPr>
          <p:cNvSpPr>
            <a:spLocks noGrp="1"/>
          </p:cNvSpPr>
          <p:nvPr>
            <p:ph type="body" sz="quarter" idx="22" hasCustomPrompt="1"/>
          </p:nvPr>
        </p:nvSpPr>
        <p:spPr>
          <a:xfrm>
            <a:off x="4750662" y="3209416"/>
            <a:ext cx="1806148" cy="1547198"/>
          </a:xfrm>
        </p:spPr>
        <p:txBody>
          <a:bodyPr/>
          <a:lstStyle>
            <a:lvl1pPr marL="0" indent="0" algn="ctr">
              <a:buNone/>
              <a:defRPr sz="2400" b="0">
                <a:solidFill>
                  <a:schemeClr val="bg1"/>
                </a:solidFill>
              </a:defRPr>
            </a:lvl1pPr>
            <a:lvl2pPr algn="ctr">
              <a:defRPr>
                <a:solidFill>
                  <a:schemeClr val="bg1"/>
                </a:solidFill>
              </a:defRPr>
            </a:lvl2pPr>
          </a:lstStyle>
          <a:p>
            <a:pPr lvl="0"/>
            <a:r>
              <a:rPr lang="en-US" dirty="0"/>
              <a:t>First name last name</a:t>
            </a:r>
          </a:p>
          <a:p>
            <a:pPr lvl="0"/>
            <a:r>
              <a:rPr lang="en-US" dirty="0"/>
              <a:t>Centre/</a:t>
            </a:r>
            <a:br>
              <a:rPr lang="en-US" dirty="0"/>
            </a:br>
            <a:r>
              <a:rPr lang="en-US" dirty="0"/>
              <a:t>Faculty</a:t>
            </a:r>
          </a:p>
        </p:txBody>
      </p:sp>
    </p:spTree>
    <p:extLst>
      <p:ext uri="{BB962C8B-B14F-4D97-AF65-F5344CB8AC3E}">
        <p14:creationId xmlns:p14="http://schemas.microsoft.com/office/powerpoint/2010/main" val="3681159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guidelin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3E1B39-8151-1541-B682-FD997A95D6AE}"/>
              </a:ext>
            </a:extLst>
          </p:cNvPr>
          <p:cNvSpPr>
            <a:spLocks noGrp="1"/>
          </p:cNvSpPr>
          <p:nvPr>
            <p:ph type="body" sz="quarter" idx="10"/>
          </p:nvPr>
        </p:nvSpPr>
        <p:spPr>
          <a:xfrm>
            <a:off x="358775" y="376238"/>
            <a:ext cx="8426450" cy="4391025"/>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670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4667B1B-46F3-764F-858B-7A77E9F54AB5}"/>
              </a:ext>
            </a:extLst>
          </p:cNvPr>
          <p:cNvSpPr>
            <a:spLocks noGrp="1"/>
          </p:cNvSpPr>
          <p:nvPr>
            <p:ph type="pic" sz="quarter" idx="10"/>
          </p:nvPr>
        </p:nvSpPr>
        <p:spPr>
          <a:xfrm>
            <a:off x="360000" y="376238"/>
            <a:ext cx="8430972" cy="4391025"/>
          </a:xfrm>
        </p:spPr>
        <p:txBody>
          <a:bodyPr/>
          <a:lstStyle/>
          <a:p>
            <a:endParaRPr lang="en-US" dirty="0"/>
          </a:p>
        </p:txBody>
      </p:sp>
    </p:spTree>
    <p:extLst>
      <p:ext uri="{BB962C8B-B14F-4D97-AF65-F5344CB8AC3E}">
        <p14:creationId xmlns:p14="http://schemas.microsoft.com/office/powerpoint/2010/main" val="68271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left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4A3A69-83F8-E944-9D67-7443D8125C8F}"/>
              </a:ext>
            </a:extLst>
          </p:cNvPr>
          <p:cNvSpPr>
            <a:spLocks noGrp="1"/>
          </p:cNvSpPr>
          <p:nvPr>
            <p:ph type="title" hasCustomPrompt="1"/>
          </p:nvPr>
        </p:nvSpPr>
        <p:spPr>
          <a:xfrm>
            <a:off x="360000" y="376238"/>
            <a:ext cx="3662413" cy="841012"/>
          </a:xfrm>
        </p:spPr>
        <p:txBody>
          <a:bodyPr lIns="0" tIns="0" rIns="0" bIns="0" anchor="t" anchorCtr="0"/>
          <a:lstStyle/>
          <a:p>
            <a:r>
              <a:rPr lang="en-US" dirty="0"/>
              <a:t>Heading</a:t>
            </a:r>
          </a:p>
        </p:txBody>
      </p:sp>
      <p:sp>
        <p:nvSpPr>
          <p:cNvPr id="8" name="Picture Placeholder 2">
            <a:extLst>
              <a:ext uri="{FF2B5EF4-FFF2-40B4-BE49-F238E27FC236}">
                <a16:creationId xmlns:a16="http://schemas.microsoft.com/office/drawing/2014/main" id="{FD591EDD-E1EF-0F44-B52B-EDF508967E41}"/>
              </a:ext>
            </a:extLst>
          </p:cNvPr>
          <p:cNvSpPr>
            <a:spLocks noGrp="1"/>
          </p:cNvSpPr>
          <p:nvPr>
            <p:ph type="pic" sz="quarter" idx="11"/>
          </p:nvPr>
        </p:nvSpPr>
        <p:spPr>
          <a:xfrm>
            <a:off x="4572000" y="0"/>
            <a:ext cx="4572000" cy="4290291"/>
          </a:xfrm>
        </p:spPr>
        <p:txBody>
          <a:bodyPr/>
          <a:lstStyle/>
          <a:p>
            <a:endParaRPr lang="en-US"/>
          </a:p>
        </p:txBody>
      </p:sp>
      <p:sp>
        <p:nvSpPr>
          <p:cNvPr id="5" name="Text Placeholder 2">
            <a:extLst>
              <a:ext uri="{FF2B5EF4-FFF2-40B4-BE49-F238E27FC236}">
                <a16:creationId xmlns:a16="http://schemas.microsoft.com/office/drawing/2014/main" id="{A55DB6E2-C968-43A3-917D-CAA0C3107F31}"/>
              </a:ext>
            </a:extLst>
          </p:cNvPr>
          <p:cNvSpPr>
            <a:spLocks noGrp="1"/>
          </p:cNvSpPr>
          <p:nvPr>
            <p:ph type="body" sz="quarter" idx="13" hasCustomPrompt="1"/>
          </p:nvPr>
        </p:nvSpPr>
        <p:spPr>
          <a:xfrm>
            <a:off x="359999" y="4379379"/>
            <a:ext cx="8424002" cy="387884"/>
          </a:xfrm>
        </p:spPr>
        <p:txBody>
          <a:bodyPr lIns="0" tIns="0" rIns="0" bIns="0"/>
          <a:lstStyle>
            <a:lvl1pPr>
              <a:defRPr sz="2400" b="0"/>
            </a:lvl1pPr>
          </a:lstStyle>
          <a:p>
            <a:pPr lvl="0"/>
            <a:r>
              <a:rPr lang="en-US" dirty="0"/>
              <a:t>* Insert source</a:t>
            </a:r>
          </a:p>
        </p:txBody>
      </p:sp>
      <p:sp>
        <p:nvSpPr>
          <p:cNvPr id="2" name="TextBox 1">
            <a:extLst>
              <a:ext uri="{FF2B5EF4-FFF2-40B4-BE49-F238E27FC236}">
                <a16:creationId xmlns:a16="http://schemas.microsoft.com/office/drawing/2014/main" id="{9DE13BE9-43C3-B348-9683-8FCB0E701AD7}"/>
              </a:ext>
            </a:extLst>
          </p:cNvPr>
          <p:cNvSpPr txBox="1"/>
          <p:nvPr userDrawn="1"/>
        </p:nvSpPr>
        <p:spPr>
          <a:xfrm>
            <a:off x="359999" y="1458674"/>
            <a:ext cx="3583928" cy="1938992"/>
          </a:xfrm>
          <a:prstGeom prst="rect">
            <a:avLst/>
          </a:prstGeom>
          <a:noFill/>
        </p:spPr>
        <p:txBody>
          <a:bodyPr wrap="square" rtlCol="0">
            <a:spAutoFit/>
          </a:bodyPr>
          <a:lstStyle/>
          <a:p>
            <a:pPr marL="342900" indent="-342900">
              <a:buClr>
                <a:srgbClr val="E64626"/>
              </a:buClr>
              <a:buFont typeface="System Font Regular"/>
              <a:buChar char="-"/>
            </a:pPr>
            <a:r>
              <a:rPr lang="en-US" sz="2400" dirty="0"/>
              <a:t>Text:</a:t>
            </a:r>
          </a:p>
          <a:p>
            <a:pPr marL="342900" indent="-342900">
              <a:buClr>
                <a:srgbClr val="E64626"/>
              </a:buClr>
              <a:buFont typeface="System Font Regular"/>
              <a:buChar char="-"/>
            </a:pPr>
            <a:r>
              <a:rPr lang="en-US" sz="2400" dirty="0"/>
              <a:t>Point 1</a:t>
            </a:r>
          </a:p>
          <a:p>
            <a:pPr marL="342900" indent="-342900">
              <a:buClr>
                <a:srgbClr val="E64626"/>
              </a:buClr>
              <a:buFont typeface="System Font Regular"/>
              <a:buChar char="-"/>
            </a:pPr>
            <a:r>
              <a:rPr lang="en-US" sz="2400" dirty="0"/>
              <a:t>Point 2</a:t>
            </a:r>
          </a:p>
          <a:p>
            <a:pPr marL="342900" indent="-342900">
              <a:buClr>
                <a:srgbClr val="E64626"/>
              </a:buClr>
              <a:buFont typeface="System Font Regular"/>
              <a:buChar char="-"/>
            </a:pPr>
            <a:r>
              <a:rPr lang="en-US" sz="2400" dirty="0"/>
              <a:t>Point 3</a:t>
            </a:r>
          </a:p>
          <a:p>
            <a:pPr marL="342900" indent="-342900">
              <a:buClr>
                <a:srgbClr val="E64626"/>
              </a:buClr>
              <a:buFont typeface="System Font Regular"/>
              <a:buChar char="-"/>
            </a:pPr>
            <a:r>
              <a:rPr lang="en-US" sz="2400" dirty="0"/>
              <a:t>Point 4</a:t>
            </a:r>
          </a:p>
        </p:txBody>
      </p:sp>
    </p:spTree>
    <p:extLst>
      <p:ext uri="{BB962C8B-B14F-4D97-AF65-F5344CB8AC3E}">
        <p14:creationId xmlns:p14="http://schemas.microsoft.com/office/powerpoint/2010/main" val="254580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ochre left justifi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Title 8"/>
          <p:cNvSpPr>
            <a:spLocks noGrp="1"/>
          </p:cNvSpPr>
          <p:nvPr>
            <p:ph type="title" hasCustomPrompt="1"/>
          </p:nvPr>
        </p:nvSpPr>
        <p:spPr>
          <a:xfrm>
            <a:off x="381884" y="1212811"/>
            <a:ext cx="8407184" cy="531455"/>
          </a:xfrm>
        </p:spPr>
        <p:txBody>
          <a:bodyPr anchor="t"/>
          <a:lstStyle>
            <a:lvl1pPr algn="l">
              <a:defRPr sz="3000">
                <a:solidFill>
                  <a:schemeClr val="bg1"/>
                </a:solidFill>
              </a:defRPr>
            </a:lvl1pPr>
          </a:lstStyle>
          <a:p>
            <a:r>
              <a:rPr lang="en-US" dirty="0"/>
              <a:t>Title heading here</a:t>
            </a:r>
          </a:p>
        </p:txBody>
      </p:sp>
      <p:sp>
        <p:nvSpPr>
          <p:cNvPr id="16" name="Text Placeholder 4"/>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7897"/>
            <a:ext cx="1852610" cy="640800"/>
          </a:xfrm>
          <a:prstGeom prst="rect">
            <a:avLst/>
          </a:prstGeom>
        </p:spPr>
      </p:pic>
    </p:spTree>
    <p:extLst>
      <p:ext uri="{BB962C8B-B14F-4D97-AF65-F5344CB8AC3E}">
        <p14:creationId xmlns:p14="http://schemas.microsoft.com/office/powerpoint/2010/main" val="456166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C4A3A69-83F8-E944-9D67-7443D8125C8F}"/>
              </a:ext>
            </a:extLst>
          </p:cNvPr>
          <p:cNvSpPr>
            <a:spLocks noGrp="1"/>
          </p:cNvSpPr>
          <p:nvPr>
            <p:ph type="title" hasCustomPrompt="1"/>
          </p:nvPr>
        </p:nvSpPr>
        <p:spPr>
          <a:xfrm>
            <a:off x="5122812" y="376238"/>
            <a:ext cx="3662413" cy="841012"/>
          </a:xfrm>
        </p:spPr>
        <p:txBody>
          <a:bodyPr lIns="0" tIns="0" rIns="0" bIns="0" anchor="t" anchorCtr="0"/>
          <a:lstStyle/>
          <a:p>
            <a:r>
              <a:rPr lang="en-US" dirty="0"/>
              <a:t>Heading</a:t>
            </a:r>
          </a:p>
        </p:txBody>
      </p:sp>
      <p:sp>
        <p:nvSpPr>
          <p:cNvPr id="16" name="Picture Placeholder 2">
            <a:extLst>
              <a:ext uri="{FF2B5EF4-FFF2-40B4-BE49-F238E27FC236}">
                <a16:creationId xmlns:a16="http://schemas.microsoft.com/office/drawing/2014/main" id="{D3C35D31-9C0E-44CF-BFD7-DD8D1B751C76}"/>
              </a:ext>
            </a:extLst>
          </p:cNvPr>
          <p:cNvSpPr>
            <a:spLocks noGrp="1"/>
          </p:cNvSpPr>
          <p:nvPr>
            <p:ph type="pic" sz="quarter" idx="12"/>
          </p:nvPr>
        </p:nvSpPr>
        <p:spPr>
          <a:xfrm>
            <a:off x="0" y="0"/>
            <a:ext cx="4572000" cy="4211782"/>
          </a:xfrm>
        </p:spPr>
        <p:txBody>
          <a:bodyPr/>
          <a:lstStyle/>
          <a:p>
            <a:endParaRPr lang="en-US"/>
          </a:p>
        </p:txBody>
      </p:sp>
      <p:sp>
        <p:nvSpPr>
          <p:cNvPr id="17" name="Text Placeholder 2">
            <a:extLst>
              <a:ext uri="{FF2B5EF4-FFF2-40B4-BE49-F238E27FC236}">
                <a16:creationId xmlns:a16="http://schemas.microsoft.com/office/drawing/2014/main" id="{C13B601F-7AA9-4504-A9B8-E67AE34674EC}"/>
              </a:ext>
            </a:extLst>
          </p:cNvPr>
          <p:cNvSpPr>
            <a:spLocks noGrp="1"/>
          </p:cNvSpPr>
          <p:nvPr>
            <p:ph type="body" sz="quarter" idx="13" hasCustomPrompt="1"/>
          </p:nvPr>
        </p:nvSpPr>
        <p:spPr>
          <a:xfrm>
            <a:off x="358776" y="4379379"/>
            <a:ext cx="8426450" cy="387884"/>
          </a:xfrm>
        </p:spPr>
        <p:txBody>
          <a:bodyPr lIns="0" tIns="0" rIns="0" bIns="0"/>
          <a:lstStyle>
            <a:lvl1pPr>
              <a:defRPr sz="2400" b="0"/>
            </a:lvl1pPr>
          </a:lstStyle>
          <a:p>
            <a:pPr lvl="0"/>
            <a:r>
              <a:rPr lang="en-US" dirty="0"/>
              <a:t>* Insert source</a:t>
            </a:r>
          </a:p>
        </p:txBody>
      </p:sp>
      <p:sp>
        <p:nvSpPr>
          <p:cNvPr id="6" name="TextBox 5">
            <a:extLst>
              <a:ext uri="{FF2B5EF4-FFF2-40B4-BE49-F238E27FC236}">
                <a16:creationId xmlns:a16="http://schemas.microsoft.com/office/drawing/2014/main" id="{649BB2C4-8A4A-0340-B81E-3A62D5D5561E}"/>
              </a:ext>
            </a:extLst>
          </p:cNvPr>
          <p:cNvSpPr txBox="1"/>
          <p:nvPr userDrawn="1"/>
        </p:nvSpPr>
        <p:spPr>
          <a:xfrm>
            <a:off x="5122812" y="1463293"/>
            <a:ext cx="3662412" cy="1938992"/>
          </a:xfrm>
          <a:prstGeom prst="rect">
            <a:avLst/>
          </a:prstGeom>
          <a:noFill/>
        </p:spPr>
        <p:txBody>
          <a:bodyPr wrap="square" rtlCol="0">
            <a:spAutoFit/>
          </a:bodyPr>
          <a:lstStyle/>
          <a:p>
            <a:pPr marL="342900" indent="-342900">
              <a:buClr>
                <a:srgbClr val="E64626"/>
              </a:buClr>
              <a:buFont typeface="System Font Regular"/>
              <a:buChar char="-"/>
            </a:pPr>
            <a:r>
              <a:rPr lang="en-US" sz="2400" dirty="0"/>
              <a:t>Text:</a:t>
            </a:r>
          </a:p>
          <a:p>
            <a:pPr marL="342900" indent="-342900">
              <a:buClr>
                <a:srgbClr val="E64626"/>
              </a:buClr>
              <a:buFont typeface="System Font Regular"/>
              <a:buChar char="-"/>
            </a:pPr>
            <a:r>
              <a:rPr lang="en-US" sz="2400" dirty="0"/>
              <a:t>Point 1</a:t>
            </a:r>
          </a:p>
          <a:p>
            <a:pPr marL="342900" indent="-342900">
              <a:buClr>
                <a:srgbClr val="E64626"/>
              </a:buClr>
              <a:buFont typeface="System Font Regular"/>
              <a:buChar char="-"/>
            </a:pPr>
            <a:r>
              <a:rPr lang="en-US" sz="2400" dirty="0"/>
              <a:t>Point 2</a:t>
            </a:r>
          </a:p>
          <a:p>
            <a:pPr marL="342900" indent="-342900">
              <a:buClr>
                <a:srgbClr val="E64626"/>
              </a:buClr>
              <a:buFont typeface="System Font Regular"/>
              <a:buChar char="-"/>
            </a:pPr>
            <a:r>
              <a:rPr lang="en-US" sz="2400" dirty="0"/>
              <a:t>Point 3</a:t>
            </a:r>
          </a:p>
          <a:p>
            <a:pPr marL="342900" indent="-342900">
              <a:buClr>
                <a:srgbClr val="E64626"/>
              </a:buClr>
              <a:buFont typeface="System Font Regular"/>
              <a:buChar char="-"/>
            </a:pPr>
            <a:r>
              <a:rPr lang="en-US" sz="2400" dirty="0"/>
              <a:t>Point 4</a:t>
            </a:r>
          </a:p>
        </p:txBody>
      </p:sp>
    </p:spTree>
    <p:extLst>
      <p:ext uri="{BB962C8B-B14F-4D97-AF65-F5344CB8AC3E}">
        <p14:creationId xmlns:p14="http://schemas.microsoft.com/office/powerpoint/2010/main" val="11796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uble heading and text boxes">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AFDB2844-75A1-F046-B436-56BA099D686A}"/>
              </a:ext>
            </a:extLst>
          </p:cNvPr>
          <p:cNvSpPr>
            <a:spLocks noGrp="1"/>
          </p:cNvSpPr>
          <p:nvPr>
            <p:ph type="body" sz="quarter" idx="10" hasCustomPrompt="1"/>
          </p:nvPr>
        </p:nvSpPr>
        <p:spPr>
          <a:xfrm>
            <a:off x="359733" y="993600"/>
            <a:ext cx="8425492" cy="555625"/>
          </a:xfrm>
        </p:spPr>
        <p:txBody>
          <a:bodyPr lIns="0" tIns="0" rIns="0" bIns="0"/>
          <a:lstStyle>
            <a:lvl1pPr marL="0" indent="0">
              <a:buNone/>
              <a:defRPr>
                <a:solidFill>
                  <a:srgbClr val="343433"/>
                </a:solidFill>
              </a:defRPr>
            </a:lvl1pPr>
          </a:lstStyle>
          <a:p>
            <a:pPr lvl="0"/>
            <a:r>
              <a:rPr lang="en-US" dirty="0"/>
              <a:t>Intro copy here</a:t>
            </a:r>
          </a:p>
        </p:txBody>
      </p:sp>
      <p:sp>
        <p:nvSpPr>
          <p:cNvPr id="2" name="Title 1">
            <a:extLst>
              <a:ext uri="{FF2B5EF4-FFF2-40B4-BE49-F238E27FC236}">
                <a16:creationId xmlns:a16="http://schemas.microsoft.com/office/drawing/2014/main" id="{FEB964E3-FECD-244F-9F6D-E57C8736B6CF}"/>
              </a:ext>
            </a:extLst>
          </p:cNvPr>
          <p:cNvSpPr>
            <a:spLocks noGrp="1"/>
          </p:cNvSpPr>
          <p:nvPr>
            <p:ph type="title"/>
          </p:nvPr>
        </p:nvSpPr>
        <p:spPr/>
        <p:txBody>
          <a:bodyPr/>
          <a:lstStyle/>
          <a:p>
            <a:r>
              <a:rPr lang="en-US" dirty="0"/>
              <a:t>Click to edit Master title style</a:t>
            </a:r>
          </a:p>
        </p:txBody>
      </p:sp>
      <p:sp>
        <p:nvSpPr>
          <p:cNvPr id="14" name="Text Placeholder 3">
            <a:extLst>
              <a:ext uri="{FF2B5EF4-FFF2-40B4-BE49-F238E27FC236}">
                <a16:creationId xmlns:a16="http://schemas.microsoft.com/office/drawing/2014/main" id="{A9A5A20B-A3A8-0644-8A24-864C592BB1ED}"/>
              </a:ext>
            </a:extLst>
          </p:cNvPr>
          <p:cNvSpPr>
            <a:spLocks noGrp="1"/>
          </p:cNvSpPr>
          <p:nvPr>
            <p:ph type="body" sz="quarter" idx="17" hasCustomPrompt="1"/>
          </p:nvPr>
        </p:nvSpPr>
        <p:spPr>
          <a:xfrm>
            <a:off x="2527512" y="2943225"/>
            <a:ext cx="1920240" cy="1420813"/>
          </a:xfrm>
        </p:spPr>
        <p:txBody>
          <a:bodyPr/>
          <a:lstStyle/>
          <a:p>
            <a:pPr lvl="0"/>
            <a:r>
              <a:rPr lang="en-US" dirty="0"/>
              <a:t>Insert text</a:t>
            </a:r>
          </a:p>
        </p:txBody>
      </p:sp>
      <p:sp>
        <p:nvSpPr>
          <p:cNvPr id="19" name="Text Placeholder 3">
            <a:extLst>
              <a:ext uri="{FF2B5EF4-FFF2-40B4-BE49-F238E27FC236}">
                <a16:creationId xmlns:a16="http://schemas.microsoft.com/office/drawing/2014/main" id="{E6C428A3-703E-5B43-9CAA-334439257768}"/>
              </a:ext>
            </a:extLst>
          </p:cNvPr>
          <p:cNvSpPr>
            <a:spLocks noGrp="1"/>
          </p:cNvSpPr>
          <p:nvPr>
            <p:ph type="body" sz="quarter" idx="18" hasCustomPrompt="1"/>
          </p:nvPr>
        </p:nvSpPr>
        <p:spPr>
          <a:xfrm>
            <a:off x="4696249" y="2943225"/>
            <a:ext cx="1920240" cy="1420813"/>
          </a:xfrm>
        </p:spPr>
        <p:txBody>
          <a:bodyPr/>
          <a:lstStyle/>
          <a:p>
            <a:pPr lvl="0"/>
            <a:r>
              <a:rPr lang="en-US" dirty="0"/>
              <a:t>Insert text</a:t>
            </a:r>
          </a:p>
        </p:txBody>
      </p:sp>
      <p:sp>
        <p:nvSpPr>
          <p:cNvPr id="10" name="Text Placeholder 3">
            <a:extLst>
              <a:ext uri="{FF2B5EF4-FFF2-40B4-BE49-F238E27FC236}">
                <a16:creationId xmlns:a16="http://schemas.microsoft.com/office/drawing/2014/main" id="{8B4E2EF0-9062-4F05-9A3B-77EF8F83B0CC}"/>
              </a:ext>
            </a:extLst>
          </p:cNvPr>
          <p:cNvSpPr>
            <a:spLocks noGrp="1"/>
          </p:cNvSpPr>
          <p:nvPr>
            <p:ph type="body" sz="quarter" idx="19" hasCustomPrompt="1"/>
          </p:nvPr>
        </p:nvSpPr>
        <p:spPr>
          <a:xfrm>
            <a:off x="6864985" y="2943225"/>
            <a:ext cx="1920240" cy="1420813"/>
          </a:xfrm>
        </p:spPr>
        <p:txBody>
          <a:bodyPr/>
          <a:lstStyle/>
          <a:p>
            <a:pPr lvl="0"/>
            <a:r>
              <a:rPr lang="en-US" dirty="0"/>
              <a:t>Insert text</a:t>
            </a:r>
          </a:p>
        </p:txBody>
      </p:sp>
      <p:sp>
        <p:nvSpPr>
          <p:cNvPr id="11" name="Text Placeholder 3">
            <a:extLst>
              <a:ext uri="{FF2B5EF4-FFF2-40B4-BE49-F238E27FC236}">
                <a16:creationId xmlns:a16="http://schemas.microsoft.com/office/drawing/2014/main" id="{ECB8694C-9422-48F7-87AC-E0ABCD95A092}"/>
              </a:ext>
            </a:extLst>
          </p:cNvPr>
          <p:cNvSpPr>
            <a:spLocks noGrp="1"/>
          </p:cNvSpPr>
          <p:nvPr>
            <p:ph type="body" sz="quarter" idx="20" hasCustomPrompt="1"/>
          </p:nvPr>
        </p:nvSpPr>
        <p:spPr>
          <a:xfrm>
            <a:off x="358775" y="2943225"/>
            <a:ext cx="1920240" cy="1420813"/>
          </a:xfrm>
        </p:spPr>
        <p:txBody>
          <a:bodyPr/>
          <a:lstStyle/>
          <a:p>
            <a:pPr lvl="0"/>
            <a:r>
              <a:rPr lang="en-US" dirty="0"/>
              <a:t>Insert text</a:t>
            </a:r>
          </a:p>
        </p:txBody>
      </p:sp>
    </p:spTree>
    <p:extLst>
      <p:ext uri="{BB962C8B-B14F-4D97-AF65-F5344CB8AC3E}">
        <p14:creationId xmlns:p14="http://schemas.microsoft.com/office/powerpoint/2010/main" val="183545869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e heading">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AFDB2844-75A1-F046-B436-56BA099D686A}"/>
              </a:ext>
            </a:extLst>
          </p:cNvPr>
          <p:cNvSpPr>
            <a:spLocks noGrp="1"/>
          </p:cNvSpPr>
          <p:nvPr>
            <p:ph type="body" sz="quarter" idx="10" hasCustomPrompt="1"/>
          </p:nvPr>
        </p:nvSpPr>
        <p:spPr>
          <a:xfrm>
            <a:off x="359733" y="993600"/>
            <a:ext cx="8425492" cy="555625"/>
          </a:xfrm>
        </p:spPr>
        <p:txBody>
          <a:bodyPr lIns="0" tIns="0" rIns="0" bIns="0"/>
          <a:lstStyle>
            <a:lvl1pPr marL="0" indent="0">
              <a:buNone/>
              <a:defRPr>
                <a:solidFill>
                  <a:srgbClr val="343433"/>
                </a:solidFill>
              </a:defRPr>
            </a:lvl1pPr>
          </a:lstStyle>
          <a:p>
            <a:pPr lvl="0"/>
            <a:r>
              <a:rPr lang="en-US" dirty="0"/>
              <a:t>Intro copy here</a:t>
            </a:r>
          </a:p>
        </p:txBody>
      </p:sp>
      <p:sp>
        <p:nvSpPr>
          <p:cNvPr id="3" name="Title 2">
            <a:extLst>
              <a:ext uri="{FF2B5EF4-FFF2-40B4-BE49-F238E27FC236}">
                <a16:creationId xmlns:a16="http://schemas.microsoft.com/office/drawing/2014/main" id="{AC20AC6E-DB09-CC6E-E09A-328E705354B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8139721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with background map">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 name="Picture 8" descr="A close up of a person&#10;&#10;Description automatically generated">
            <a:extLst>
              <a:ext uri="{FF2B5EF4-FFF2-40B4-BE49-F238E27FC236}">
                <a16:creationId xmlns:a16="http://schemas.microsoft.com/office/drawing/2014/main" id="{826D5A0A-02E3-D346-A6A9-79C613EEB8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9999" y="376238"/>
            <a:ext cx="8425225"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6" name="Table Placeholder 2">
            <a:extLst>
              <a:ext uri="{FF2B5EF4-FFF2-40B4-BE49-F238E27FC236}">
                <a16:creationId xmlns:a16="http://schemas.microsoft.com/office/drawing/2014/main" id="{8B3FF901-7DEB-F945-B11F-2DF2FCC020D8}"/>
              </a:ext>
            </a:extLst>
          </p:cNvPr>
          <p:cNvSpPr>
            <a:spLocks noGrp="1"/>
          </p:cNvSpPr>
          <p:nvPr>
            <p:ph type="tbl" sz="quarter" idx="10"/>
          </p:nvPr>
        </p:nvSpPr>
        <p:spPr>
          <a:xfrm>
            <a:off x="360363" y="1324800"/>
            <a:ext cx="8419034" cy="2882597"/>
          </a:xfrm>
        </p:spPr>
        <p:txBody>
          <a:bodyPr/>
          <a:lstStyle/>
          <a:p>
            <a:endParaRPr lang="en-US" dirty="0"/>
          </a:p>
        </p:txBody>
      </p:sp>
      <p:sp>
        <p:nvSpPr>
          <p:cNvPr id="7" name="Text Placeholder 2">
            <a:extLst>
              <a:ext uri="{FF2B5EF4-FFF2-40B4-BE49-F238E27FC236}">
                <a16:creationId xmlns:a16="http://schemas.microsoft.com/office/drawing/2014/main" id="{A8F2F699-8B20-B047-91EB-E3338E49250B}"/>
              </a:ext>
            </a:extLst>
          </p:cNvPr>
          <p:cNvSpPr>
            <a:spLocks noGrp="1"/>
          </p:cNvSpPr>
          <p:nvPr>
            <p:ph type="body" sz="quarter" idx="13" hasCustomPrompt="1"/>
          </p:nvPr>
        </p:nvSpPr>
        <p:spPr>
          <a:xfrm>
            <a:off x="359999" y="4379379"/>
            <a:ext cx="8419034" cy="387883"/>
          </a:xfrm>
        </p:spPr>
        <p:txBody>
          <a:bodyPr lIns="0" tIns="0" rIns="0" bIns="0"/>
          <a:lstStyle>
            <a:lvl1pPr>
              <a:defRPr sz="2400" b="0"/>
            </a:lvl1pPr>
          </a:lstStyle>
          <a:p>
            <a:pPr lvl="0"/>
            <a:r>
              <a:rPr lang="en-US" dirty="0"/>
              <a:t>* Table source</a:t>
            </a:r>
          </a:p>
        </p:txBody>
      </p:sp>
      <p:sp>
        <p:nvSpPr>
          <p:cNvPr id="8" name="Date Placeholder 3">
            <a:extLst>
              <a:ext uri="{FF2B5EF4-FFF2-40B4-BE49-F238E27FC236}">
                <a16:creationId xmlns:a16="http://schemas.microsoft.com/office/drawing/2014/main" id="{473E3290-6716-4A47-9224-703E086035F0}"/>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45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custom">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3" name="Table Placeholder 2">
            <a:extLst>
              <a:ext uri="{FF2B5EF4-FFF2-40B4-BE49-F238E27FC236}">
                <a16:creationId xmlns:a16="http://schemas.microsoft.com/office/drawing/2014/main" id="{E3E171DA-8271-634E-80CF-EDAF7D029DE7}"/>
              </a:ext>
            </a:extLst>
          </p:cNvPr>
          <p:cNvSpPr>
            <a:spLocks noGrp="1"/>
          </p:cNvSpPr>
          <p:nvPr>
            <p:ph type="tbl" sz="quarter" idx="10"/>
          </p:nvPr>
        </p:nvSpPr>
        <p:spPr>
          <a:xfrm>
            <a:off x="360363" y="1324800"/>
            <a:ext cx="8419034" cy="2882597"/>
          </a:xfrm>
        </p:spPr>
        <p:txBody>
          <a:bodyPr/>
          <a:lstStyle/>
          <a:p>
            <a:endParaRPr lang="en-US" dirty="0"/>
          </a:p>
        </p:txBody>
      </p:sp>
      <p:sp>
        <p:nvSpPr>
          <p:cNvPr id="7" name="Text Placeholder 2">
            <a:extLst>
              <a:ext uri="{FF2B5EF4-FFF2-40B4-BE49-F238E27FC236}">
                <a16:creationId xmlns:a16="http://schemas.microsoft.com/office/drawing/2014/main" id="{C6D3E7B0-427E-ED4C-8AD7-4400AD488032}"/>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
        <p:nvSpPr>
          <p:cNvPr id="6" name="Date Placeholder 3">
            <a:extLst>
              <a:ext uri="{FF2B5EF4-FFF2-40B4-BE49-F238E27FC236}">
                <a16:creationId xmlns:a16="http://schemas.microsoft.com/office/drawing/2014/main" id="{1BC431DF-7BBC-4ADD-B3D0-B596C995371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672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x 2">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Title 1">
            <a:extLst>
              <a:ext uri="{FF2B5EF4-FFF2-40B4-BE49-F238E27FC236}">
                <a16:creationId xmlns:a16="http://schemas.microsoft.com/office/drawing/2014/main" id="{741DAFF9-6688-DE48-9315-63791F6D72E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3" name="Table Placeholder 2">
            <a:extLst>
              <a:ext uri="{FF2B5EF4-FFF2-40B4-BE49-F238E27FC236}">
                <a16:creationId xmlns:a16="http://schemas.microsoft.com/office/drawing/2014/main" id="{E3E171DA-8271-634E-80CF-EDAF7D029DE7}"/>
              </a:ext>
            </a:extLst>
          </p:cNvPr>
          <p:cNvSpPr>
            <a:spLocks noGrp="1"/>
          </p:cNvSpPr>
          <p:nvPr>
            <p:ph type="tbl" sz="quarter" idx="10"/>
          </p:nvPr>
        </p:nvSpPr>
        <p:spPr>
          <a:xfrm>
            <a:off x="360363" y="1324801"/>
            <a:ext cx="8419034" cy="1246950"/>
          </a:xfrm>
        </p:spPr>
        <p:txBody>
          <a:bodyPr/>
          <a:lstStyle/>
          <a:p>
            <a:endParaRPr lang="en-US"/>
          </a:p>
        </p:txBody>
      </p:sp>
      <p:sp>
        <p:nvSpPr>
          <p:cNvPr id="6" name="Table Placeholder 2">
            <a:extLst>
              <a:ext uri="{FF2B5EF4-FFF2-40B4-BE49-F238E27FC236}">
                <a16:creationId xmlns:a16="http://schemas.microsoft.com/office/drawing/2014/main" id="{7BB1782F-1970-F049-A284-9C16BD17F8F1}"/>
              </a:ext>
            </a:extLst>
          </p:cNvPr>
          <p:cNvSpPr>
            <a:spLocks noGrp="1"/>
          </p:cNvSpPr>
          <p:nvPr>
            <p:ph type="tbl" sz="quarter" idx="11"/>
          </p:nvPr>
        </p:nvSpPr>
        <p:spPr>
          <a:xfrm>
            <a:off x="360363" y="3008917"/>
            <a:ext cx="8419034" cy="1246950"/>
          </a:xfrm>
        </p:spPr>
        <p:txBody>
          <a:bodyPr/>
          <a:lstStyle/>
          <a:p>
            <a:endParaRPr lang="en-US"/>
          </a:p>
        </p:txBody>
      </p:sp>
      <p:sp>
        <p:nvSpPr>
          <p:cNvPr id="8" name="Date Placeholder 3">
            <a:extLst>
              <a:ext uri="{FF2B5EF4-FFF2-40B4-BE49-F238E27FC236}">
                <a16:creationId xmlns:a16="http://schemas.microsoft.com/office/drawing/2014/main" id="{7F82D4D0-1C47-4168-9638-3D1E4BC31FB4}"/>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47E39E5E-6700-49F6-92C9-92201248DE42}"/>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Tree>
    <p:extLst>
      <p:ext uri="{BB962C8B-B14F-4D97-AF65-F5344CB8AC3E}">
        <p14:creationId xmlns:p14="http://schemas.microsoft.com/office/powerpoint/2010/main" val="2323871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60000" y="1324800"/>
            <a:ext cx="8419032" cy="2963935"/>
          </a:xfrm>
        </p:spPr>
        <p:txBody>
          <a:bodyPr/>
          <a:lstStyle/>
          <a:p>
            <a:endParaRPr lang="en-US"/>
          </a:p>
        </p:txBody>
      </p:sp>
      <p:sp>
        <p:nvSpPr>
          <p:cNvPr id="5" name="Title 1">
            <a:extLst>
              <a:ext uri="{FF2B5EF4-FFF2-40B4-BE49-F238E27FC236}">
                <a16:creationId xmlns:a16="http://schemas.microsoft.com/office/drawing/2014/main" id="{AFCC0629-7190-44D3-840E-1BD71E6ED02E}"/>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6" name="Text Placeholder 2">
            <a:extLst>
              <a:ext uri="{FF2B5EF4-FFF2-40B4-BE49-F238E27FC236}">
                <a16:creationId xmlns:a16="http://schemas.microsoft.com/office/drawing/2014/main" id="{601ABFDB-55AC-4560-9101-5E5D7D354A78}"/>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Tree>
    <p:extLst>
      <p:ext uri="{BB962C8B-B14F-4D97-AF65-F5344CB8AC3E}">
        <p14:creationId xmlns:p14="http://schemas.microsoft.com/office/powerpoint/2010/main" val="2866307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x 2">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60000" y="1324800"/>
            <a:ext cx="4090466" cy="2923109"/>
          </a:xfrm>
        </p:spPr>
        <p:txBody>
          <a:bodyPr/>
          <a:lstStyle/>
          <a:p>
            <a:endParaRPr lang="en-US"/>
          </a:p>
        </p:txBody>
      </p:sp>
      <p:sp>
        <p:nvSpPr>
          <p:cNvPr id="5" name="Chart Placeholder 2">
            <a:extLst>
              <a:ext uri="{FF2B5EF4-FFF2-40B4-BE49-F238E27FC236}">
                <a16:creationId xmlns:a16="http://schemas.microsoft.com/office/drawing/2014/main" id="{41D3A567-A095-4E4E-8EDA-DEBBE6DADD39}"/>
              </a:ext>
            </a:extLst>
          </p:cNvPr>
          <p:cNvSpPr>
            <a:spLocks noGrp="1"/>
          </p:cNvSpPr>
          <p:nvPr>
            <p:ph type="chart" sz="quarter" idx="11"/>
          </p:nvPr>
        </p:nvSpPr>
        <p:spPr>
          <a:xfrm>
            <a:off x="4693536" y="1324800"/>
            <a:ext cx="4091649" cy="2923109"/>
          </a:xfrm>
        </p:spPr>
        <p:txBody>
          <a:bodyPr/>
          <a:lstStyle/>
          <a:p>
            <a:endParaRPr lang="en-US"/>
          </a:p>
        </p:txBody>
      </p:sp>
      <p:sp>
        <p:nvSpPr>
          <p:cNvPr id="6" name="Title 1">
            <a:extLst>
              <a:ext uri="{FF2B5EF4-FFF2-40B4-BE49-F238E27FC236}">
                <a16:creationId xmlns:a16="http://schemas.microsoft.com/office/drawing/2014/main" id="{B50345AA-3AC3-47A5-A7FC-FD485DFC413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8" name="Text Placeholder 2">
            <a:extLst>
              <a:ext uri="{FF2B5EF4-FFF2-40B4-BE49-F238E27FC236}">
                <a16:creationId xmlns:a16="http://schemas.microsoft.com/office/drawing/2014/main" id="{161951D9-C6F2-4A3B-AC4F-A943B45DD7A8}"/>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Tree>
    <p:extLst>
      <p:ext uri="{BB962C8B-B14F-4D97-AF65-F5344CB8AC3E}">
        <p14:creationId xmlns:p14="http://schemas.microsoft.com/office/powerpoint/2010/main" val="524031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x 3">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FD68472-FA56-F246-A17A-04C5FA477472}"/>
              </a:ext>
            </a:extLst>
          </p:cNvPr>
          <p:cNvSpPr>
            <a:spLocks noGrp="1"/>
          </p:cNvSpPr>
          <p:nvPr>
            <p:ph type="chart" sz="quarter" idx="10"/>
          </p:nvPr>
        </p:nvSpPr>
        <p:spPr>
          <a:xfrm>
            <a:off x="359999" y="1324800"/>
            <a:ext cx="2520000" cy="2923109"/>
          </a:xfrm>
        </p:spPr>
        <p:txBody>
          <a:bodyPr/>
          <a:lstStyle/>
          <a:p>
            <a:endParaRPr lang="en-US"/>
          </a:p>
        </p:txBody>
      </p:sp>
      <p:sp>
        <p:nvSpPr>
          <p:cNvPr id="11" name="Chart Placeholder 2">
            <a:extLst>
              <a:ext uri="{FF2B5EF4-FFF2-40B4-BE49-F238E27FC236}">
                <a16:creationId xmlns:a16="http://schemas.microsoft.com/office/drawing/2014/main" id="{252188DF-F4D8-6D4B-AC07-BE6058114943}"/>
              </a:ext>
            </a:extLst>
          </p:cNvPr>
          <p:cNvSpPr>
            <a:spLocks noGrp="1"/>
          </p:cNvSpPr>
          <p:nvPr>
            <p:ph type="chart" sz="quarter" idx="16"/>
          </p:nvPr>
        </p:nvSpPr>
        <p:spPr>
          <a:xfrm>
            <a:off x="3314437" y="1324800"/>
            <a:ext cx="2520000" cy="2923109"/>
          </a:xfrm>
        </p:spPr>
        <p:txBody>
          <a:bodyPr/>
          <a:lstStyle/>
          <a:p>
            <a:endParaRPr lang="en-US"/>
          </a:p>
        </p:txBody>
      </p:sp>
      <p:sp>
        <p:nvSpPr>
          <p:cNvPr id="12" name="Chart Placeholder 2">
            <a:extLst>
              <a:ext uri="{FF2B5EF4-FFF2-40B4-BE49-F238E27FC236}">
                <a16:creationId xmlns:a16="http://schemas.microsoft.com/office/drawing/2014/main" id="{0B42F33E-12CF-2F43-89C1-0FC62E427BF2}"/>
              </a:ext>
            </a:extLst>
          </p:cNvPr>
          <p:cNvSpPr>
            <a:spLocks noGrp="1"/>
          </p:cNvSpPr>
          <p:nvPr>
            <p:ph type="chart" sz="quarter" idx="17"/>
          </p:nvPr>
        </p:nvSpPr>
        <p:spPr>
          <a:xfrm>
            <a:off x="6268875" y="1324800"/>
            <a:ext cx="2520000" cy="2923109"/>
          </a:xfrm>
        </p:spPr>
        <p:txBody>
          <a:bodyPr/>
          <a:lstStyle/>
          <a:p>
            <a:endParaRPr lang="en-US"/>
          </a:p>
        </p:txBody>
      </p:sp>
      <p:sp>
        <p:nvSpPr>
          <p:cNvPr id="8" name="Title 1">
            <a:extLst>
              <a:ext uri="{FF2B5EF4-FFF2-40B4-BE49-F238E27FC236}">
                <a16:creationId xmlns:a16="http://schemas.microsoft.com/office/drawing/2014/main" id="{C2EEDE25-39BD-465D-BD60-E9F89A8C8DD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9" name="Text Placeholder 2">
            <a:extLst>
              <a:ext uri="{FF2B5EF4-FFF2-40B4-BE49-F238E27FC236}">
                <a16:creationId xmlns:a16="http://schemas.microsoft.com/office/drawing/2014/main" id="{7FD6ADED-903F-4C9E-9703-5F98976D1E24}"/>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Tree>
    <p:extLst>
      <p:ext uri="{BB962C8B-B14F-4D97-AF65-F5344CB8AC3E}">
        <p14:creationId xmlns:p14="http://schemas.microsoft.com/office/powerpoint/2010/main" val="306073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py box x 3">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CFC4D79-641E-F64D-AC36-FDB08804DF7A}"/>
              </a:ext>
            </a:extLst>
          </p:cNvPr>
          <p:cNvSpPr>
            <a:spLocks noGrp="1"/>
          </p:cNvSpPr>
          <p:nvPr>
            <p:ph type="body" sz="quarter" idx="18" hasCustomPrompt="1"/>
          </p:nvPr>
        </p:nvSpPr>
        <p:spPr>
          <a:xfrm>
            <a:off x="360363" y="1325563"/>
            <a:ext cx="2519362" cy="2922587"/>
          </a:xfrm>
        </p:spPr>
        <p:txBody>
          <a:bodyPr/>
          <a:lstStyle/>
          <a:p>
            <a:pPr lvl="0"/>
            <a:r>
              <a:rPr lang="en-US" dirty="0"/>
              <a:t>Insert text</a:t>
            </a:r>
          </a:p>
        </p:txBody>
      </p:sp>
      <p:sp>
        <p:nvSpPr>
          <p:cNvPr id="13" name="Text Placeholder 3">
            <a:extLst>
              <a:ext uri="{FF2B5EF4-FFF2-40B4-BE49-F238E27FC236}">
                <a16:creationId xmlns:a16="http://schemas.microsoft.com/office/drawing/2014/main" id="{FB9AEB26-08AF-984B-A6AC-B736133991D5}"/>
              </a:ext>
            </a:extLst>
          </p:cNvPr>
          <p:cNvSpPr>
            <a:spLocks noGrp="1"/>
          </p:cNvSpPr>
          <p:nvPr>
            <p:ph type="body" sz="quarter" idx="19" hasCustomPrompt="1"/>
          </p:nvPr>
        </p:nvSpPr>
        <p:spPr>
          <a:xfrm>
            <a:off x="3381858" y="1325563"/>
            <a:ext cx="2519362" cy="2922587"/>
          </a:xfrm>
        </p:spPr>
        <p:txBody>
          <a:bodyPr/>
          <a:lstStyle/>
          <a:p>
            <a:pPr lvl="0"/>
            <a:r>
              <a:rPr lang="en-US" dirty="0"/>
              <a:t>Insert text</a:t>
            </a:r>
          </a:p>
        </p:txBody>
      </p:sp>
      <p:sp>
        <p:nvSpPr>
          <p:cNvPr id="14" name="Text Placeholder 3">
            <a:extLst>
              <a:ext uri="{FF2B5EF4-FFF2-40B4-BE49-F238E27FC236}">
                <a16:creationId xmlns:a16="http://schemas.microsoft.com/office/drawing/2014/main" id="{FEE4F240-A80C-9F42-874E-A46C462A1F9D}"/>
              </a:ext>
            </a:extLst>
          </p:cNvPr>
          <p:cNvSpPr>
            <a:spLocks noGrp="1"/>
          </p:cNvSpPr>
          <p:nvPr>
            <p:ph type="body" sz="quarter" idx="20" hasCustomPrompt="1"/>
          </p:nvPr>
        </p:nvSpPr>
        <p:spPr>
          <a:xfrm>
            <a:off x="6259237" y="1325563"/>
            <a:ext cx="2519362" cy="2922587"/>
          </a:xfrm>
        </p:spPr>
        <p:txBody>
          <a:bodyPr/>
          <a:lstStyle/>
          <a:p>
            <a:pPr lvl="0"/>
            <a:r>
              <a:rPr lang="en-US" dirty="0"/>
              <a:t>Insert text</a:t>
            </a:r>
          </a:p>
        </p:txBody>
      </p:sp>
      <p:sp>
        <p:nvSpPr>
          <p:cNvPr id="8" name="Title 1">
            <a:extLst>
              <a:ext uri="{FF2B5EF4-FFF2-40B4-BE49-F238E27FC236}">
                <a16:creationId xmlns:a16="http://schemas.microsoft.com/office/drawing/2014/main" id="{1D6CD0C4-087F-4F10-9329-BFAF78B85986}"/>
              </a:ext>
            </a:extLst>
          </p:cNvPr>
          <p:cNvSpPr>
            <a:spLocks noGrp="1"/>
          </p:cNvSpPr>
          <p:nvPr>
            <p:ph type="title" hasCustomPrompt="1"/>
          </p:nvPr>
        </p:nvSpPr>
        <p:spPr>
          <a:xfrm>
            <a:off x="358775" y="380150"/>
            <a:ext cx="8419033" cy="414834"/>
          </a:xfrm>
        </p:spPr>
        <p:txBody>
          <a:bodyPr lIns="0" tIns="0" rIns="0" bIns="0" anchor="t" anchorCtr="0"/>
          <a:lstStyle>
            <a:lvl1pPr>
              <a:defRPr>
                <a:solidFill>
                  <a:srgbClr val="E64626"/>
                </a:solidFill>
              </a:defRPr>
            </a:lvl1pPr>
          </a:lstStyle>
          <a:p>
            <a:pPr marL="0" indent="0" fontAlgn="auto">
              <a:spcAft>
                <a:spcPts val="600"/>
              </a:spcAft>
              <a:buNone/>
              <a:defRPr/>
            </a:pPr>
            <a:r>
              <a:rPr lang="en-US" dirty="0">
                <a:solidFill>
                  <a:schemeClr val="accent1"/>
                </a:solidFill>
              </a:rPr>
              <a:t>Heading</a:t>
            </a:r>
            <a:endParaRPr lang="en-AU" dirty="0">
              <a:solidFill>
                <a:schemeClr val="accent1"/>
              </a:solidFill>
            </a:endParaRPr>
          </a:p>
        </p:txBody>
      </p:sp>
      <p:sp>
        <p:nvSpPr>
          <p:cNvPr id="9" name="Text Placeholder 2">
            <a:extLst>
              <a:ext uri="{FF2B5EF4-FFF2-40B4-BE49-F238E27FC236}">
                <a16:creationId xmlns:a16="http://schemas.microsoft.com/office/drawing/2014/main" id="{7AC0B9E9-F72C-47D6-8A5F-75D5E529FACB}"/>
              </a:ext>
            </a:extLst>
          </p:cNvPr>
          <p:cNvSpPr>
            <a:spLocks noGrp="1"/>
          </p:cNvSpPr>
          <p:nvPr>
            <p:ph type="body" sz="quarter" idx="13" hasCustomPrompt="1"/>
          </p:nvPr>
        </p:nvSpPr>
        <p:spPr>
          <a:xfrm>
            <a:off x="359999" y="4379379"/>
            <a:ext cx="8425226" cy="387884"/>
          </a:xfrm>
        </p:spPr>
        <p:txBody>
          <a:bodyPr lIns="0" tIns="0" rIns="0" bIns="0"/>
          <a:lstStyle>
            <a:lvl1pPr>
              <a:defRPr sz="2400" b="0"/>
            </a:lvl1pPr>
          </a:lstStyle>
          <a:p>
            <a:pPr lvl="0"/>
            <a:r>
              <a:rPr lang="en-US" dirty="0"/>
              <a:t>* Insert source</a:t>
            </a:r>
          </a:p>
        </p:txBody>
      </p:sp>
    </p:spTree>
    <p:extLst>
      <p:ext uri="{BB962C8B-B14F-4D97-AF65-F5344CB8AC3E}">
        <p14:creationId xmlns:p14="http://schemas.microsoft.com/office/powerpoint/2010/main" val="26854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to Count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4C734-8EA7-6747-9D5E-0095CB042E67}"/>
              </a:ext>
            </a:extLst>
          </p:cNvPr>
          <p:cNvSpPr/>
          <p:nvPr userDrawn="1"/>
        </p:nvSpPr>
        <p:spPr>
          <a:xfrm>
            <a:off x="1"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68" y="3881927"/>
            <a:ext cx="1848464" cy="639366"/>
          </a:xfrm>
          <a:prstGeom prst="rect">
            <a:avLst/>
          </a:prstGeom>
        </p:spPr>
      </p:pic>
      <p:sp>
        <p:nvSpPr>
          <p:cNvPr id="2" name="Rectangle 1">
            <a:extLst>
              <a:ext uri="{FF2B5EF4-FFF2-40B4-BE49-F238E27FC236}">
                <a16:creationId xmlns:a16="http://schemas.microsoft.com/office/drawing/2014/main" id="{0C3010EE-5F8C-A141-9442-3FCFF7B6179C}"/>
              </a:ext>
            </a:extLst>
          </p:cNvPr>
          <p:cNvSpPr/>
          <p:nvPr userDrawn="1"/>
        </p:nvSpPr>
        <p:spPr>
          <a:xfrm>
            <a:off x="1752857" y="1046569"/>
            <a:ext cx="5638286" cy="1938992"/>
          </a:xfrm>
          <a:prstGeom prst="rect">
            <a:avLst/>
          </a:prstGeom>
        </p:spPr>
        <p:txBody>
          <a:bodyPr wrap="square">
            <a:spAutoFit/>
          </a:bodyPr>
          <a:lstStyle/>
          <a:p>
            <a:pPr algn="ctr"/>
            <a:r>
              <a:rPr lang="en-AU" sz="2400" b="0" i="0" dirty="0">
                <a:solidFill>
                  <a:schemeClr val="bg1"/>
                </a:solidFill>
                <a:effectLst/>
                <a:latin typeface="Tw Cen MT" panose="020B0602020104020603" pitchFamily="34" charset="0"/>
              </a:rPr>
              <a:t>We acknowledge the tradition of custodianship and law of the Country on which the University of Sydney campuses stand. We pay our respects to those who have cared and continue to care for Country.</a:t>
            </a:r>
          </a:p>
        </p:txBody>
      </p:sp>
    </p:spTree>
    <p:extLst>
      <p:ext uri="{BB962C8B-B14F-4D97-AF65-F5344CB8AC3E}">
        <p14:creationId xmlns:p14="http://schemas.microsoft.com/office/powerpoint/2010/main" val="785238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and pictur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9EE716-4F2B-CB45-ACF7-1F1C7B3BC4F6}"/>
              </a:ext>
            </a:extLst>
          </p:cNvPr>
          <p:cNvSpPr>
            <a:spLocks noGrp="1"/>
          </p:cNvSpPr>
          <p:nvPr>
            <p:ph type="title" hasCustomPrompt="1"/>
          </p:nvPr>
        </p:nvSpPr>
        <p:spPr>
          <a:xfrm>
            <a:off x="360001" y="384546"/>
            <a:ext cx="5563527" cy="506526"/>
          </a:xfrm>
        </p:spPr>
        <p:txBody>
          <a:bodyPr lIns="0" tIns="0" rIns="0" bIns="0" anchor="t" anchorCtr="0"/>
          <a:lstStyle>
            <a:lvl1pPr>
              <a:defRPr>
                <a:solidFill>
                  <a:srgbClr val="E64626"/>
                </a:solidFill>
              </a:defRPr>
            </a:lvl1pPr>
          </a:lstStyle>
          <a:p>
            <a:r>
              <a:rPr lang="en-AU" dirty="0"/>
              <a:t>Heading</a:t>
            </a:r>
          </a:p>
        </p:txBody>
      </p:sp>
      <p:sp>
        <p:nvSpPr>
          <p:cNvPr id="16" name="Picture Placeholder 5">
            <a:extLst>
              <a:ext uri="{FF2B5EF4-FFF2-40B4-BE49-F238E27FC236}">
                <a16:creationId xmlns:a16="http://schemas.microsoft.com/office/drawing/2014/main" id="{320BF59E-0577-E142-AC15-8C92DB4DA1DE}"/>
              </a:ext>
            </a:extLst>
          </p:cNvPr>
          <p:cNvSpPr>
            <a:spLocks noGrp="1"/>
          </p:cNvSpPr>
          <p:nvPr>
            <p:ph type="pic" sz="quarter" idx="10"/>
          </p:nvPr>
        </p:nvSpPr>
        <p:spPr>
          <a:xfrm>
            <a:off x="6461125" y="384545"/>
            <a:ext cx="2682875" cy="4382717"/>
          </a:xfrm>
        </p:spPr>
        <p:txBody>
          <a:bodyPr/>
          <a:lstStyle/>
          <a:p>
            <a:endParaRPr lang="en-US"/>
          </a:p>
        </p:txBody>
      </p:sp>
      <p:sp>
        <p:nvSpPr>
          <p:cNvPr id="17" name="Text Placeholder 3">
            <a:extLst>
              <a:ext uri="{FF2B5EF4-FFF2-40B4-BE49-F238E27FC236}">
                <a16:creationId xmlns:a16="http://schemas.microsoft.com/office/drawing/2014/main" id="{D5FB582D-82F9-8746-92DB-7D8557E011BA}"/>
              </a:ext>
            </a:extLst>
          </p:cNvPr>
          <p:cNvSpPr>
            <a:spLocks noGrp="1"/>
          </p:cNvSpPr>
          <p:nvPr>
            <p:ph type="body" sz="quarter" idx="11" hasCustomPrompt="1"/>
          </p:nvPr>
        </p:nvSpPr>
        <p:spPr>
          <a:xfrm>
            <a:off x="360000" y="1342801"/>
            <a:ext cx="5563528" cy="753628"/>
          </a:xfrm>
        </p:spPr>
        <p:txBody>
          <a:bodyPr lIns="0" tIns="0" rIns="0" bIns="0"/>
          <a:lstStyle>
            <a:lvl1pPr marL="0" indent="0">
              <a:buNone/>
              <a:defRPr>
                <a:solidFill>
                  <a:srgbClr val="343433"/>
                </a:solidFill>
              </a:defRPr>
            </a:lvl1pPr>
          </a:lstStyle>
          <a:p>
            <a:pPr lvl="0"/>
            <a:r>
              <a:rPr lang="en-US" dirty="0"/>
              <a:t>Intro copy</a:t>
            </a:r>
          </a:p>
        </p:txBody>
      </p:sp>
      <p:sp>
        <p:nvSpPr>
          <p:cNvPr id="2" name="TextBox 1">
            <a:extLst>
              <a:ext uri="{FF2B5EF4-FFF2-40B4-BE49-F238E27FC236}">
                <a16:creationId xmlns:a16="http://schemas.microsoft.com/office/drawing/2014/main" id="{9D9B01EB-B9EB-1B49-B8F4-C3542AC6D278}"/>
              </a:ext>
            </a:extLst>
          </p:cNvPr>
          <p:cNvSpPr txBox="1"/>
          <p:nvPr userDrawn="1"/>
        </p:nvSpPr>
        <p:spPr>
          <a:xfrm>
            <a:off x="358775" y="2548158"/>
            <a:ext cx="5681983" cy="2077492"/>
          </a:xfrm>
          <a:prstGeom prst="rect">
            <a:avLst/>
          </a:prstGeom>
          <a:noFill/>
        </p:spPr>
        <p:txBody>
          <a:bodyPr wrap="square" numCol="2" rtlCol="0">
            <a:spAutoFit/>
          </a:bodyPr>
          <a:lstStyle/>
          <a:p>
            <a:pPr marL="342900" indent="-342900">
              <a:lnSpc>
                <a:spcPts val="1640"/>
              </a:lnSpc>
              <a:spcBef>
                <a:spcPts val="600"/>
              </a:spcBef>
              <a:buClr>
                <a:schemeClr val="accent1"/>
              </a:buClr>
              <a:buFont typeface="System Font Regular"/>
              <a:buChar cha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marR="0" lvl="0" indent="-342900" algn="l" defTabSz="457200" rtl="0" eaLnBrk="1" fontAlgn="base" latinLnBrk="0" hangingPunct="1">
              <a:lnSpc>
                <a:spcPts val="1640"/>
              </a:lnSpc>
              <a:spcBef>
                <a:spcPts val="600"/>
              </a:spcBef>
              <a:spcAft>
                <a:spcPct val="0"/>
              </a:spcAft>
              <a:buClr>
                <a:schemeClr val="accent1"/>
              </a:buClr>
              <a:buSzTx/>
              <a:buFont typeface="System Font Regular"/>
              <a:buChar char="-"/>
              <a:tabLst/>
              <a:defRPr/>
            </a:pPr>
            <a:r>
              <a:rPr lang="en-US" sz="2400" dirty="0">
                <a:solidFill>
                  <a:srgbClr val="343433"/>
                </a:solidFill>
              </a:rPr>
              <a:t>Bullet point</a:t>
            </a:r>
          </a:p>
          <a:p>
            <a:pPr marL="342900" indent="-342900">
              <a:lnSpc>
                <a:spcPts val="1640"/>
              </a:lnSpc>
              <a:spcBef>
                <a:spcPts val="600"/>
              </a:spcBef>
              <a:buClr>
                <a:schemeClr val="accent1"/>
              </a:buClr>
              <a:buFont typeface="System Font Regular"/>
              <a:buChar char="-"/>
            </a:pPr>
            <a:r>
              <a:rPr lang="en-US" sz="2400" dirty="0">
                <a:solidFill>
                  <a:srgbClr val="343433"/>
                </a:solidFill>
              </a:rPr>
              <a:t> </a:t>
            </a:r>
          </a:p>
          <a:p>
            <a:pPr marL="342900" indent="-342900">
              <a:buFont typeface="System Font Regular"/>
              <a:buChar char="-"/>
            </a:pPr>
            <a:endParaRPr lang="en-US" sz="2400" dirty="0"/>
          </a:p>
        </p:txBody>
      </p:sp>
    </p:spTree>
    <p:extLst>
      <p:ext uri="{BB962C8B-B14F-4D97-AF65-F5344CB8AC3E}">
        <p14:creationId xmlns:p14="http://schemas.microsoft.com/office/powerpoint/2010/main" val="1551898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B522BF-7C15-4C47-B4C5-801E311A2127}"/>
              </a:ext>
            </a:extLst>
          </p:cNvPr>
          <p:cNvSpPr>
            <a:spLocks noGrp="1"/>
          </p:cNvSpPr>
          <p:nvPr>
            <p:ph type="title" hasCustomPrompt="1"/>
          </p:nvPr>
        </p:nvSpPr>
        <p:spPr>
          <a:xfrm>
            <a:off x="358775" y="388942"/>
            <a:ext cx="8426450" cy="518846"/>
          </a:xfrm>
        </p:spPr>
        <p:txBody>
          <a:bodyPr lIns="0" tIns="0" rIns="0" bIns="0" anchor="t"/>
          <a:lstStyle/>
          <a:p>
            <a:pPr marL="0" indent="0" fontAlgn="auto">
              <a:spcAft>
                <a:spcPts val="600"/>
              </a:spcAft>
              <a:buNone/>
              <a:defRPr/>
            </a:pPr>
            <a:r>
              <a:rPr lang="en-US" dirty="0"/>
              <a:t>Heading</a:t>
            </a:r>
            <a:endParaRPr lang="en-AU" dirty="0">
              <a:solidFill>
                <a:srgbClr val="FF0000"/>
              </a:solidFill>
            </a:endParaRPr>
          </a:p>
        </p:txBody>
      </p:sp>
      <p:sp>
        <p:nvSpPr>
          <p:cNvPr id="13" name="Picture Placeholder 10">
            <a:extLst>
              <a:ext uri="{FF2B5EF4-FFF2-40B4-BE49-F238E27FC236}">
                <a16:creationId xmlns:a16="http://schemas.microsoft.com/office/drawing/2014/main" id="{A74C51C2-92E2-384C-B2EA-8187DC7E9CED}"/>
              </a:ext>
            </a:extLst>
          </p:cNvPr>
          <p:cNvSpPr>
            <a:spLocks noGrp="1"/>
          </p:cNvSpPr>
          <p:nvPr>
            <p:ph type="pic" sz="quarter" idx="10"/>
          </p:nvPr>
        </p:nvSpPr>
        <p:spPr>
          <a:xfrm>
            <a:off x="4681538" y="1987550"/>
            <a:ext cx="3411537" cy="1901825"/>
          </a:xfrm>
        </p:spPr>
        <p:txBody>
          <a:bodyPr/>
          <a:lstStyle/>
          <a:p>
            <a:endParaRPr lang="en-US"/>
          </a:p>
        </p:txBody>
      </p:sp>
      <p:sp>
        <p:nvSpPr>
          <p:cNvPr id="14" name="Picture Placeholder 10">
            <a:extLst>
              <a:ext uri="{FF2B5EF4-FFF2-40B4-BE49-F238E27FC236}">
                <a16:creationId xmlns:a16="http://schemas.microsoft.com/office/drawing/2014/main" id="{5E3ED63D-82E7-F048-A24E-5EFF85404615}"/>
              </a:ext>
            </a:extLst>
          </p:cNvPr>
          <p:cNvSpPr>
            <a:spLocks noGrp="1"/>
          </p:cNvSpPr>
          <p:nvPr>
            <p:ph type="pic" sz="quarter" idx="11"/>
          </p:nvPr>
        </p:nvSpPr>
        <p:spPr>
          <a:xfrm>
            <a:off x="872282" y="1987550"/>
            <a:ext cx="3411537" cy="1901825"/>
          </a:xfrm>
        </p:spPr>
        <p:txBody>
          <a:bodyPr/>
          <a:lstStyle/>
          <a:p>
            <a:endParaRPr lang="en-US" dirty="0"/>
          </a:p>
        </p:txBody>
      </p:sp>
      <p:sp>
        <p:nvSpPr>
          <p:cNvPr id="25" name="Text Placeholder 3">
            <a:extLst>
              <a:ext uri="{FF2B5EF4-FFF2-40B4-BE49-F238E27FC236}">
                <a16:creationId xmlns:a16="http://schemas.microsoft.com/office/drawing/2014/main" id="{8F4C4831-32CD-1C43-8C2F-DCC29436FA69}"/>
              </a:ext>
            </a:extLst>
          </p:cNvPr>
          <p:cNvSpPr>
            <a:spLocks noGrp="1"/>
          </p:cNvSpPr>
          <p:nvPr>
            <p:ph type="body" sz="quarter" idx="12" hasCustomPrompt="1"/>
          </p:nvPr>
        </p:nvSpPr>
        <p:spPr>
          <a:xfrm>
            <a:off x="358774" y="1014347"/>
            <a:ext cx="8426449" cy="555625"/>
          </a:xfrm>
        </p:spPr>
        <p:txBody>
          <a:bodyPr lIns="0" tIns="0" rIns="0" bIns="0"/>
          <a:lstStyle>
            <a:lvl1pPr marL="0" indent="0">
              <a:buNone/>
              <a:defRPr>
                <a:solidFill>
                  <a:srgbClr val="343433"/>
                </a:solidFill>
              </a:defRPr>
            </a:lvl1pPr>
          </a:lstStyle>
          <a:p>
            <a:pPr lvl="0"/>
            <a:r>
              <a:rPr lang="en-US" dirty="0"/>
              <a:t>Intro copy here</a:t>
            </a:r>
          </a:p>
        </p:txBody>
      </p:sp>
      <p:sp>
        <p:nvSpPr>
          <p:cNvPr id="3" name="Text Placeholder 2">
            <a:extLst>
              <a:ext uri="{FF2B5EF4-FFF2-40B4-BE49-F238E27FC236}">
                <a16:creationId xmlns:a16="http://schemas.microsoft.com/office/drawing/2014/main" id="{7BD98C5F-18C6-6644-AA47-81AF0422EF6E}"/>
              </a:ext>
            </a:extLst>
          </p:cNvPr>
          <p:cNvSpPr>
            <a:spLocks noGrp="1"/>
          </p:cNvSpPr>
          <p:nvPr>
            <p:ph type="body" sz="quarter" idx="13" hasCustomPrompt="1"/>
          </p:nvPr>
        </p:nvSpPr>
        <p:spPr>
          <a:xfrm>
            <a:off x="872282" y="4054889"/>
            <a:ext cx="3411509" cy="592138"/>
          </a:xfrm>
        </p:spPr>
        <p:txBody>
          <a:bodyPr lIns="0" tIns="0" rIns="0" bIns="0"/>
          <a:lstStyle>
            <a:lvl1pPr>
              <a:defRPr sz="2400" b="0"/>
            </a:lvl1pPr>
          </a:lstStyle>
          <a:p>
            <a:pPr lvl="0"/>
            <a:r>
              <a:rPr lang="en-US" dirty="0"/>
              <a:t>Caption</a:t>
            </a:r>
          </a:p>
        </p:txBody>
      </p:sp>
      <p:sp>
        <p:nvSpPr>
          <p:cNvPr id="10" name="Text Placeholder 2">
            <a:extLst>
              <a:ext uri="{FF2B5EF4-FFF2-40B4-BE49-F238E27FC236}">
                <a16:creationId xmlns:a16="http://schemas.microsoft.com/office/drawing/2014/main" id="{72598C76-8B4C-334A-BE7B-2C6BF096C107}"/>
              </a:ext>
            </a:extLst>
          </p:cNvPr>
          <p:cNvSpPr>
            <a:spLocks noGrp="1"/>
          </p:cNvSpPr>
          <p:nvPr>
            <p:ph type="body" sz="quarter" idx="14" hasCustomPrompt="1"/>
          </p:nvPr>
        </p:nvSpPr>
        <p:spPr>
          <a:xfrm>
            <a:off x="4669029" y="4054889"/>
            <a:ext cx="3411509" cy="592138"/>
          </a:xfrm>
        </p:spPr>
        <p:txBody>
          <a:bodyPr lIns="0" tIns="0" rIns="0" bIns="0"/>
          <a:lstStyle>
            <a:lvl1pPr>
              <a:defRPr sz="2400" b="0"/>
            </a:lvl1pPr>
          </a:lstStyle>
          <a:p>
            <a:pPr lvl="0"/>
            <a:r>
              <a:rPr lang="en-US" dirty="0"/>
              <a:t>Caption</a:t>
            </a:r>
          </a:p>
        </p:txBody>
      </p:sp>
    </p:spTree>
    <p:extLst>
      <p:ext uri="{BB962C8B-B14F-4D97-AF65-F5344CB8AC3E}">
        <p14:creationId xmlns:p14="http://schemas.microsoft.com/office/powerpoint/2010/main" val="118069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able/chart/image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64626"/>
                </a:solidFill>
              </a:defRPr>
            </a:lvl1pPr>
          </a:lstStyle>
          <a:p>
            <a:r>
              <a:rPr lang="en-US" dirty="0"/>
              <a:t>Click to edit Master title style</a:t>
            </a:r>
          </a:p>
        </p:txBody>
      </p:sp>
      <p:sp>
        <p:nvSpPr>
          <p:cNvPr id="3" name="Content Placeholder 2"/>
          <p:cNvSpPr>
            <a:spLocks noGrp="1"/>
          </p:cNvSpPr>
          <p:nvPr>
            <p:ph sz="half" idx="1"/>
          </p:nvPr>
        </p:nvSpPr>
        <p:spPr>
          <a:xfrm>
            <a:off x="358775"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46627"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22664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8" name="Picture 7" descr="USY_MB1_PMS_1_Colour_Reversed_Logo.png"/>
          <p:cNvPicPr>
            <a:picLocks noChangeAspect="1"/>
          </p:cNvPicPr>
          <p:nvPr/>
        </p:nvPicPr>
        <p:blipFill>
          <a:blip>
            <a:extLst>
              <a:ext uri="{28A0092B-C50C-407E-A947-70E740481C1C}">
                <a14:useLocalDpi xmlns:a14="http://schemas.microsoft.com/office/drawing/2010/main"/>
              </a:ext>
            </a:extLst>
          </a:blip>
          <a:srcRect/>
          <a:stretch>
            <a:fillRect/>
          </a:stretch>
        </p:blipFill>
        <p:spPr bwMode="auto">
          <a:xfrm>
            <a:off x="454025" y="4429125"/>
            <a:ext cx="15367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358775" y="376238"/>
            <a:ext cx="8388586" cy="396568"/>
          </a:xfrm>
        </p:spPr>
        <p:txBody>
          <a:bodyPr tIns="0" anchor="t"/>
          <a:lstStyle>
            <a:lvl1pPr>
              <a:defRPr baseline="0">
                <a:solidFill>
                  <a:srgbClr val="E64626"/>
                </a:solidFill>
              </a:defRPr>
            </a:lvl1pPr>
          </a:lstStyle>
          <a:p>
            <a:r>
              <a:rPr lang="en-US" dirty="0"/>
              <a:t>Click to edit Master title style</a:t>
            </a:r>
          </a:p>
        </p:txBody>
      </p:sp>
      <p:sp>
        <p:nvSpPr>
          <p:cNvPr id="7" name="Picture Placeholder 13"/>
          <p:cNvSpPr>
            <a:spLocks noGrp="1"/>
          </p:cNvSpPr>
          <p:nvPr>
            <p:ph type="pic" sz="quarter" idx="12"/>
          </p:nvPr>
        </p:nvSpPr>
        <p:spPr>
          <a:xfrm>
            <a:off x="359999" y="1350000"/>
            <a:ext cx="8425225" cy="3417263"/>
          </a:xfrm>
          <a:solidFill>
            <a:schemeClr val="accent4"/>
          </a:solidFill>
        </p:spPr>
        <p:txBody>
          <a:bodyPr rtlCol="0" anchor="ctr">
            <a:normAutofit/>
          </a:bodyPr>
          <a:lstStyle>
            <a:lvl1pPr marL="0" indent="0" algn="ctr">
              <a:buNone/>
              <a:defRPr/>
            </a:lvl1pPr>
          </a:lstStyle>
          <a:p>
            <a:pPr lvl="0"/>
            <a:r>
              <a:rPr lang="en-US" noProof="0"/>
              <a:t>Click icon to add picture</a:t>
            </a:r>
            <a:endParaRPr lang="en-US" noProof="0" dirty="0"/>
          </a:p>
        </p:txBody>
      </p:sp>
      <p:sp>
        <p:nvSpPr>
          <p:cNvPr id="10" name="Text Placeholder 3">
            <a:extLst>
              <a:ext uri="{FF2B5EF4-FFF2-40B4-BE49-F238E27FC236}">
                <a16:creationId xmlns:a16="http://schemas.microsoft.com/office/drawing/2014/main" id="{738F5981-0C41-7E41-8A74-498498074DED}"/>
              </a:ext>
            </a:extLst>
          </p:cNvPr>
          <p:cNvSpPr>
            <a:spLocks noGrp="1"/>
          </p:cNvSpPr>
          <p:nvPr>
            <p:ph type="body" sz="quarter" idx="10"/>
          </p:nvPr>
        </p:nvSpPr>
        <p:spPr>
          <a:xfrm>
            <a:off x="360000" y="993600"/>
            <a:ext cx="8424000" cy="555625"/>
          </a:xfrm>
        </p:spPr>
        <p:txBody>
          <a:bodyPr lIns="0" tIns="0" rIns="0" bIns="0"/>
          <a:lstStyle>
            <a:lvl1pPr marL="0" indent="0">
              <a:buNone/>
              <a:defRPr>
                <a:solidFill>
                  <a:srgbClr val="343433"/>
                </a:solidFill>
              </a:defRPr>
            </a:lvl1pPr>
          </a:lstStyle>
          <a:p>
            <a:pPr lvl="0"/>
            <a:r>
              <a:rPr lang="en-US" dirty="0"/>
              <a:t>Click to edit Master text styles</a:t>
            </a:r>
          </a:p>
        </p:txBody>
      </p:sp>
    </p:spTree>
    <p:extLst>
      <p:ext uri="{BB962C8B-B14F-4D97-AF65-F5344CB8AC3E}">
        <p14:creationId xmlns:p14="http://schemas.microsoft.com/office/powerpoint/2010/main" val="2591622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05B95C-57D9-5D4F-B0D4-E8F0ED0B5FDF}"/>
              </a:ext>
            </a:extLst>
          </p:cNvPr>
          <p:cNvSpPr>
            <a:spLocks noGrp="1"/>
          </p:cNvSpPr>
          <p:nvPr>
            <p:ph idx="1" hasCustomPrompt="1"/>
          </p:nvPr>
        </p:nvSpPr>
        <p:spPr bwMode="auto">
          <a:xfrm>
            <a:off x="358775" y="376238"/>
            <a:ext cx="842645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a:lvl1pPr>
          </a:lstStyle>
          <a:p>
            <a:pPr lvl="0"/>
            <a:r>
              <a:rPr lang="en-AU" dirty="0"/>
              <a:t>“Insert quote here”</a:t>
            </a:r>
          </a:p>
        </p:txBody>
      </p:sp>
    </p:spTree>
    <p:extLst>
      <p:ext uri="{BB962C8B-B14F-4D97-AF65-F5344CB8AC3E}">
        <p14:creationId xmlns:p14="http://schemas.microsoft.com/office/powerpoint/2010/main" val="4188664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on Charco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076C99-C2D0-7E41-9AA7-E83E178EC3EC}"/>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05B95C-57D9-5D4F-B0D4-E8F0ED0B5FDF}"/>
              </a:ext>
            </a:extLst>
          </p:cNvPr>
          <p:cNvSpPr>
            <a:spLocks noGrp="1"/>
          </p:cNvSpPr>
          <p:nvPr>
            <p:ph idx="1" hasCustomPrompt="1"/>
          </p:nvPr>
        </p:nvSpPr>
        <p:spPr bwMode="auto">
          <a:xfrm>
            <a:off x="358775" y="376238"/>
            <a:ext cx="842645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a:solidFill>
                  <a:schemeClr val="bg1"/>
                </a:solidFill>
              </a:defRPr>
            </a:lvl1pPr>
          </a:lstStyle>
          <a:p>
            <a:pPr lvl="0"/>
            <a:r>
              <a:rPr lang="en-AU" dirty="0"/>
              <a:t>“Insert quote here”</a:t>
            </a:r>
          </a:p>
        </p:txBody>
      </p:sp>
      <p:sp>
        <p:nvSpPr>
          <p:cNvPr id="5" name="Date Placeholder 3">
            <a:extLst>
              <a:ext uri="{FF2B5EF4-FFF2-40B4-BE49-F238E27FC236}">
                <a16:creationId xmlns:a16="http://schemas.microsoft.com/office/drawing/2014/main" id="{A37C4B54-9F50-44CC-81DF-E2B3B12189A2}"/>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solidFill>
                  <a:schemeClr val="bg1"/>
                </a:solidFill>
                <a:latin typeface="Arial" panose="020B0604020202020204" pitchFamily="34" charset="0"/>
                <a:cs typeface="Arial" panose="020B0604020202020204" pitchFamily="34" charset="0"/>
              </a:rPr>
              <a:t>The </a:t>
            </a:r>
            <a:r>
              <a:rPr lang="en-AU" dirty="0">
                <a:solidFill>
                  <a:schemeClr val="bg1"/>
                </a:solidFill>
                <a:latin typeface="Arial" panose="020B0604020202020204" pitchFamily="34" charset="0"/>
                <a:cs typeface="Arial" panose="020B0604020202020204" pitchFamily="34" charset="0"/>
              </a:rPr>
              <a:t>University of Sydney</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5157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tile page ochre - centr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483D-DA28-2442-A81B-F28DE6B1B7D8}"/>
              </a:ext>
            </a:extLst>
          </p:cNvPr>
          <p:cNvSpPr/>
          <p:nvPr userDrawn="1"/>
        </p:nvSpPr>
        <p:spPr>
          <a:xfrm>
            <a:off x="0" y="0"/>
            <a:ext cx="9143999"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9322" y="3881927"/>
            <a:ext cx="1848464" cy="639366"/>
          </a:xfrm>
          <a:prstGeom prst="rect">
            <a:avLst/>
          </a:prstGeom>
        </p:spPr>
      </p:pic>
      <p:sp>
        <p:nvSpPr>
          <p:cNvPr id="4" name="Text Placeholder 3">
            <a:extLst>
              <a:ext uri="{FF2B5EF4-FFF2-40B4-BE49-F238E27FC236}">
                <a16:creationId xmlns:a16="http://schemas.microsoft.com/office/drawing/2014/main" id="{61810D18-D805-534E-AC4E-3F1F70CCD8A5}"/>
              </a:ext>
            </a:extLst>
          </p:cNvPr>
          <p:cNvSpPr>
            <a:spLocks noGrp="1"/>
          </p:cNvSpPr>
          <p:nvPr>
            <p:ph type="body" sz="quarter" idx="10" hasCustomPrompt="1"/>
          </p:nvPr>
        </p:nvSpPr>
        <p:spPr>
          <a:xfrm>
            <a:off x="358775" y="1952625"/>
            <a:ext cx="8426450" cy="619125"/>
          </a:xfrm>
        </p:spPr>
        <p:txBody>
          <a:bodyPr/>
          <a:lstStyle>
            <a:lvl1pPr algn="ctr">
              <a:defRPr sz="2400" b="1">
                <a:solidFill>
                  <a:schemeClr val="bg1"/>
                </a:solidFill>
              </a:defRPr>
            </a:lvl1pPr>
          </a:lstStyle>
          <a:p>
            <a:pPr lvl="0"/>
            <a:r>
              <a:rPr lang="en-US" dirty="0"/>
              <a:t>Questions?</a:t>
            </a:r>
          </a:p>
        </p:txBody>
      </p:sp>
    </p:spTree>
    <p:extLst>
      <p:ext uri="{BB962C8B-B14F-4D97-AF65-F5344CB8AC3E}">
        <p14:creationId xmlns:p14="http://schemas.microsoft.com/office/powerpoint/2010/main" val="439588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2F2116-70B0-0A40-9A99-39B093E90C85}"/>
              </a:ext>
            </a:extLst>
          </p:cNvPr>
          <p:cNvSpPr/>
          <p:nvPr userDrawn="1"/>
        </p:nvSpPr>
        <p:spPr>
          <a:xfrm>
            <a:off x="91929" y="-69273"/>
            <a:ext cx="9240253" cy="5143500"/>
          </a:xfrm>
          <a:prstGeom prst="rect">
            <a:avLst/>
          </a:prstGeom>
          <a:solidFill>
            <a:srgbClr val="E646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solidFill>
                <a:schemeClr val="accent1"/>
              </a:solidFill>
            </a:endParaRPr>
          </a:p>
        </p:txBody>
      </p:sp>
      <p:pic>
        <p:nvPicPr>
          <p:cNvPr id="4" name="Picture 3" descr="A close up of a logo&#10;&#10;Description automatically generated">
            <a:extLst>
              <a:ext uri="{FF2B5EF4-FFF2-40B4-BE49-F238E27FC236}">
                <a16:creationId xmlns:a16="http://schemas.microsoft.com/office/drawing/2014/main" id="{FC6C9423-2ECA-CD45-9BE8-3D9F205D05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5625" y="3546468"/>
            <a:ext cx="322829" cy="322829"/>
          </a:xfrm>
          <a:prstGeom prst="rect">
            <a:avLst/>
          </a:prstGeom>
        </p:spPr>
      </p:pic>
      <p:pic>
        <p:nvPicPr>
          <p:cNvPr id="5" name="Picture 4" descr="A close up of a logo&#10;&#10;Description automatically generated">
            <a:extLst>
              <a:ext uri="{FF2B5EF4-FFF2-40B4-BE49-F238E27FC236}">
                <a16:creationId xmlns:a16="http://schemas.microsoft.com/office/drawing/2014/main" id="{39587C46-DB1B-284B-B753-D9F8965572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165" y="3516251"/>
            <a:ext cx="391694" cy="391694"/>
          </a:xfrm>
          <a:prstGeom prst="rect">
            <a:avLst/>
          </a:prstGeom>
        </p:spPr>
      </p:pic>
      <p:pic>
        <p:nvPicPr>
          <p:cNvPr id="6" name="Picture 5" descr="A close up of a logo&#10;&#10;Description automatically generated">
            <a:extLst>
              <a:ext uri="{FF2B5EF4-FFF2-40B4-BE49-F238E27FC236}">
                <a16:creationId xmlns:a16="http://schemas.microsoft.com/office/drawing/2014/main" id="{190F75B7-D6B0-654C-95E8-A0DD973549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0000" y="3550686"/>
            <a:ext cx="322829" cy="322829"/>
          </a:xfrm>
          <a:prstGeom prst="rect">
            <a:avLst/>
          </a:prstGeom>
        </p:spPr>
      </p:pic>
      <p:pic>
        <p:nvPicPr>
          <p:cNvPr id="7" name="Picture 6" descr="A close up of a logo&#10;&#10;Description automatically generated">
            <a:extLst>
              <a:ext uri="{FF2B5EF4-FFF2-40B4-BE49-F238E27FC236}">
                <a16:creationId xmlns:a16="http://schemas.microsoft.com/office/drawing/2014/main" id="{802A81A5-A3BF-3240-937B-95577F14018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64347" y="3445189"/>
            <a:ext cx="533818" cy="533818"/>
          </a:xfrm>
          <a:prstGeom prst="rect">
            <a:avLst/>
          </a:prstGeom>
        </p:spPr>
      </p:pic>
      <p:sp>
        <p:nvSpPr>
          <p:cNvPr id="14" name="Picture Placeholder 12">
            <a:extLst>
              <a:ext uri="{FF2B5EF4-FFF2-40B4-BE49-F238E27FC236}">
                <a16:creationId xmlns:a16="http://schemas.microsoft.com/office/drawing/2014/main" id="{9E07EDDF-AE60-8841-BDD4-E3CB0F1F43E4}"/>
              </a:ext>
            </a:extLst>
          </p:cNvPr>
          <p:cNvSpPr>
            <a:spLocks noGrp="1"/>
          </p:cNvSpPr>
          <p:nvPr>
            <p:ph type="pic" sz="quarter" idx="10"/>
          </p:nvPr>
        </p:nvSpPr>
        <p:spPr>
          <a:xfrm>
            <a:off x="4765676" y="0"/>
            <a:ext cx="4372544" cy="5143500"/>
          </a:xfrm>
        </p:spPr>
        <p:txBody>
          <a:bodyPr/>
          <a:lstStyle/>
          <a:p>
            <a:endParaRPr lang="en-US" dirty="0"/>
          </a:p>
        </p:txBody>
      </p:sp>
      <p:sp>
        <p:nvSpPr>
          <p:cNvPr id="12" name="Title 1">
            <a:extLst>
              <a:ext uri="{FF2B5EF4-FFF2-40B4-BE49-F238E27FC236}">
                <a16:creationId xmlns:a16="http://schemas.microsoft.com/office/drawing/2014/main" id="{808BD2E6-1033-4D4A-B17F-9B0C64E7E2BB}"/>
              </a:ext>
            </a:extLst>
          </p:cNvPr>
          <p:cNvSpPr>
            <a:spLocks noGrp="1"/>
          </p:cNvSpPr>
          <p:nvPr>
            <p:ph type="title" hasCustomPrompt="1"/>
          </p:nvPr>
        </p:nvSpPr>
        <p:spPr>
          <a:xfrm>
            <a:off x="358775" y="376238"/>
            <a:ext cx="4019551" cy="485387"/>
          </a:xfrm>
        </p:spPr>
        <p:txBody>
          <a:bodyPr/>
          <a:lstStyle>
            <a:lvl1pPr>
              <a:defRPr>
                <a:solidFill>
                  <a:schemeClr val="bg1"/>
                </a:solidFill>
              </a:defRPr>
            </a:lvl1pPr>
          </a:lstStyle>
          <a:p>
            <a:r>
              <a:rPr lang="en-US" dirty="0"/>
              <a:t>Connect with us</a:t>
            </a:r>
          </a:p>
        </p:txBody>
      </p:sp>
      <p:sp>
        <p:nvSpPr>
          <p:cNvPr id="11" name="Date Placeholder 3">
            <a:extLst>
              <a:ext uri="{FF2B5EF4-FFF2-40B4-BE49-F238E27FC236}">
                <a16:creationId xmlns:a16="http://schemas.microsoft.com/office/drawing/2014/main" id="{A5FEF901-2FAA-4263-AEB6-88A0D2B07001}"/>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0CA7E288-B793-4AB8-A23C-034C74EB91AC}"/>
              </a:ext>
            </a:extLst>
          </p:cNvPr>
          <p:cNvSpPr txBox="1">
            <a:spLocks/>
          </p:cNvSpPr>
          <p:nvPr userDrawn="1"/>
        </p:nvSpPr>
        <p:spPr bwMode="auto">
          <a:xfrm>
            <a:off x="358775" y="1088827"/>
            <a:ext cx="4019551" cy="1965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a:lstStyle>
          <a:p>
            <a:r>
              <a:rPr lang="en-AU" sz="2400" b="0" dirty="0">
                <a:solidFill>
                  <a:schemeClr val="tx1"/>
                </a:solidFill>
              </a:rPr>
              <a:t>Insert team/discipline area/</a:t>
            </a:r>
          </a:p>
          <a:p>
            <a:r>
              <a:rPr lang="en-AU" sz="2400" b="0" dirty="0">
                <a:solidFill>
                  <a:schemeClr val="tx1"/>
                </a:solidFill>
              </a:rPr>
              <a:t>First name Last name</a:t>
            </a:r>
          </a:p>
          <a:p>
            <a:r>
              <a:rPr lang="en-AU" sz="2400" b="0" dirty="0">
                <a:solidFill>
                  <a:schemeClr val="tx1"/>
                </a:solidFill>
              </a:rPr>
              <a:t>Position</a:t>
            </a:r>
          </a:p>
          <a:p>
            <a:r>
              <a:rPr lang="en-AU" sz="2400" b="0" dirty="0">
                <a:solidFill>
                  <a:schemeClr val="tx1"/>
                </a:solidFill>
              </a:rPr>
              <a:t>+61 2 XXXX </a:t>
            </a:r>
            <a:r>
              <a:rPr lang="en-AU" sz="2400" b="0" dirty="0" err="1">
                <a:solidFill>
                  <a:schemeClr val="tx1"/>
                </a:solidFill>
              </a:rPr>
              <a:t>XXXX</a:t>
            </a:r>
            <a:endParaRPr lang="en-AU" sz="2400" b="0" dirty="0">
              <a:solidFill>
                <a:schemeClr val="tx1"/>
              </a:solidFill>
            </a:endParaRPr>
          </a:p>
          <a:p>
            <a:r>
              <a:rPr lang="en-AU" sz="2400" b="0" dirty="0">
                <a:solidFill>
                  <a:schemeClr val="tx1"/>
                </a:solidFill>
              </a:rPr>
              <a:t>first.last@sydney.edu.au</a:t>
            </a:r>
          </a:p>
          <a:p>
            <a:r>
              <a:rPr lang="en-AU" sz="2400" b="0" dirty="0">
                <a:solidFill>
                  <a:schemeClr val="tx1"/>
                </a:solidFill>
              </a:rPr>
              <a:t>sydney.edu.au/</a:t>
            </a:r>
            <a:r>
              <a:rPr lang="en-AU" sz="2400" b="0" dirty="0" err="1">
                <a:solidFill>
                  <a:schemeClr val="tx1"/>
                </a:solidFill>
              </a:rPr>
              <a:t>url</a:t>
            </a:r>
            <a:endParaRPr lang="en-AU" sz="2400" b="0" dirty="0">
              <a:solidFill>
                <a:schemeClr val="tx1"/>
              </a:solidFill>
            </a:endParaRPr>
          </a:p>
        </p:txBody>
      </p:sp>
      <p:sp>
        <p:nvSpPr>
          <p:cNvPr id="18" name="Title 1">
            <a:extLst>
              <a:ext uri="{FF2B5EF4-FFF2-40B4-BE49-F238E27FC236}">
                <a16:creationId xmlns:a16="http://schemas.microsoft.com/office/drawing/2014/main" id="{B3463AF4-5701-4B9C-82C2-CA670D825355}"/>
              </a:ext>
            </a:extLst>
          </p:cNvPr>
          <p:cNvSpPr txBox="1">
            <a:spLocks/>
          </p:cNvSpPr>
          <p:nvPr userDrawn="1"/>
        </p:nvSpPr>
        <p:spPr bwMode="auto">
          <a:xfrm>
            <a:off x="358775" y="3907945"/>
            <a:ext cx="4019551" cy="951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a:lstStyle>
          <a:p>
            <a:r>
              <a:rPr lang="en-AU" sz="2400" b="0" dirty="0">
                <a:solidFill>
                  <a:schemeClr val="tx1"/>
                </a:solidFill>
              </a:rPr>
              <a:t>Insert social media handles</a:t>
            </a:r>
          </a:p>
        </p:txBody>
      </p:sp>
    </p:spTree>
    <p:extLst>
      <p:ext uri="{BB962C8B-B14F-4D97-AF65-F5344CB8AC3E}">
        <p14:creationId xmlns:p14="http://schemas.microsoft.com/office/powerpoint/2010/main" val="282260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blue left justifie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a:extLst>
              <a:ext uri="{FF2B5EF4-FFF2-40B4-BE49-F238E27FC236}">
                <a16:creationId xmlns:a16="http://schemas.microsoft.com/office/drawing/2014/main" id="{141099E0-B2EC-464F-A0C3-6006871D84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5982"/>
            <a:ext cx="1854000" cy="641281"/>
          </a:xfrm>
          <a:prstGeom prst="rect">
            <a:avLst/>
          </a:prstGeom>
        </p:spPr>
      </p:pic>
      <p:sp>
        <p:nvSpPr>
          <p:cNvPr id="8" name="Title 8">
            <a:extLst>
              <a:ext uri="{FF2B5EF4-FFF2-40B4-BE49-F238E27FC236}">
                <a16:creationId xmlns:a16="http://schemas.microsoft.com/office/drawing/2014/main" id="{E47FCD98-EB33-C04F-BAE9-9B7060223ED1}"/>
              </a:ext>
            </a:extLst>
          </p:cNvPr>
          <p:cNvSpPr>
            <a:spLocks noGrp="1"/>
          </p:cNvSpPr>
          <p:nvPr>
            <p:ph type="title" hasCustomPrompt="1"/>
          </p:nvPr>
        </p:nvSpPr>
        <p:spPr>
          <a:xfrm>
            <a:off x="381884" y="1212811"/>
            <a:ext cx="8407184" cy="531455"/>
          </a:xfrm>
        </p:spPr>
        <p:txBody>
          <a:bodyPr anchor="t"/>
          <a:lstStyle>
            <a:lvl1pPr algn="l">
              <a:defRPr sz="3000">
                <a:solidFill>
                  <a:schemeClr val="bg1"/>
                </a:solidFill>
              </a:defRPr>
            </a:lvl1pPr>
          </a:lstStyle>
          <a:p>
            <a:r>
              <a:rPr lang="en-US" dirty="0"/>
              <a:t>Title heading here</a:t>
            </a:r>
          </a:p>
        </p:txBody>
      </p:sp>
      <p:sp>
        <p:nvSpPr>
          <p:cNvPr id="11" name="Text Placeholder 4">
            <a:extLst>
              <a:ext uri="{FF2B5EF4-FFF2-40B4-BE49-F238E27FC236}">
                <a16:creationId xmlns:a16="http://schemas.microsoft.com/office/drawing/2014/main" id="{90CFCEB7-F6D8-F541-9074-02694889BD6D}"/>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412442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yellow left justified">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a:extLst>
              <a:ext uri="{FF2B5EF4-FFF2-40B4-BE49-F238E27FC236}">
                <a16:creationId xmlns:a16="http://schemas.microsoft.com/office/drawing/2014/main" id="{86E0BA08-BCEE-7E40-AAE1-56707940D033}"/>
              </a:ext>
            </a:extLst>
          </p:cNvPr>
          <p:cNvSpPr>
            <a:spLocks noGrp="1"/>
          </p:cNvSpPr>
          <p:nvPr>
            <p:ph type="title" hasCustomPrompt="1"/>
          </p:nvPr>
        </p:nvSpPr>
        <p:spPr>
          <a:xfrm>
            <a:off x="381884" y="1212811"/>
            <a:ext cx="8407184" cy="531455"/>
          </a:xfrm>
        </p:spPr>
        <p:txBody>
          <a:bodyPr anchor="t"/>
          <a:lstStyle>
            <a:lvl1pPr algn="l">
              <a:defRPr sz="3000">
                <a:solidFill>
                  <a:schemeClr val="tx1"/>
                </a:solidFill>
              </a:defRPr>
            </a:lvl1pPr>
          </a:lstStyle>
          <a:p>
            <a:r>
              <a:rPr lang="en-US" dirty="0"/>
              <a:t>Title heading here</a:t>
            </a:r>
          </a:p>
        </p:txBody>
      </p:sp>
      <p:sp>
        <p:nvSpPr>
          <p:cNvPr id="10" name="Text Placeholder 4">
            <a:extLst>
              <a:ext uri="{FF2B5EF4-FFF2-40B4-BE49-F238E27FC236}">
                <a16:creationId xmlns:a16="http://schemas.microsoft.com/office/drawing/2014/main" id="{86D5FB94-986E-164F-9D09-85493D8294E6}"/>
              </a:ext>
            </a:extLst>
          </p:cNvPr>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2F3CD417-9589-7449-92D5-ECB1E55AB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7897"/>
            <a:ext cx="1852610" cy="640800"/>
          </a:xfrm>
          <a:prstGeom prst="rect">
            <a:avLst/>
          </a:prstGeom>
        </p:spPr>
      </p:pic>
    </p:spTree>
    <p:extLst>
      <p:ext uri="{BB962C8B-B14F-4D97-AF65-F5344CB8AC3E}">
        <p14:creationId xmlns:p14="http://schemas.microsoft.com/office/powerpoint/2010/main" val="85731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with image behin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298463-28C6-A342-8992-59A88DF1B8DC}"/>
              </a:ext>
            </a:extLst>
          </p:cNvPr>
          <p:cNvSpPr>
            <a:spLocks noGrp="1"/>
          </p:cNvSpPr>
          <p:nvPr>
            <p:ph type="pic" sz="quarter" idx="14"/>
          </p:nvPr>
        </p:nvSpPr>
        <p:spPr>
          <a:xfrm>
            <a:off x="0" y="7449"/>
            <a:ext cx="9144000" cy="5143500"/>
          </a:xfrm>
        </p:spPr>
        <p:txBody>
          <a:bodyPr/>
          <a:lstStyle/>
          <a:p>
            <a:endParaRPr lang="en-US" dirty="0"/>
          </a:p>
        </p:txBody>
      </p:sp>
      <p:sp>
        <p:nvSpPr>
          <p:cNvPr id="9" name="Title 8"/>
          <p:cNvSpPr>
            <a:spLocks noGrp="1"/>
          </p:cNvSpPr>
          <p:nvPr>
            <p:ph type="title" hasCustomPrompt="1"/>
          </p:nvPr>
        </p:nvSpPr>
        <p:spPr>
          <a:xfrm>
            <a:off x="358775" y="376238"/>
            <a:ext cx="8430293" cy="531455"/>
          </a:xfrm>
        </p:spPr>
        <p:txBody>
          <a:bodyPr anchor="t"/>
          <a:lstStyle>
            <a:lvl1pPr algn="ctr">
              <a:defRPr sz="3000">
                <a:solidFill>
                  <a:srgbClr val="E64626"/>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1075673"/>
            <a:ext cx="8430293" cy="531455"/>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68" y="1765926"/>
            <a:ext cx="1848464" cy="639366"/>
          </a:xfrm>
          <a:prstGeom prst="rect">
            <a:avLst/>
          </a:prstGeom>
        </p:spPr>
      </p:pic>
    </p:spTree>
    <p:extLst>
      <p:ext uri="{BB962C8B-B14F-4D97-AF65-F5344CB8AC3E}">
        <p14:creationId xmlns:p14="http://schemas.microsoft.com/office/powerpoint/2010/main" val="142648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harcoal left justifi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DF7538-00CA-AD4E-AF40-87B8852AB7F5}"/>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0751D3-F541-6D48-A684-6D495EA1D7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8775" y="4125982"/>
            <a:ext cx="1854000" cy="641281"/>
          </a:xfrm>
          <a:prstGeom prst="rect">
            <a:avLst/>
          </a:prstGeom>
        </p:spPr>
      </p:pic>
      <p:sp>
        <p:nvSpPr>
          <p:cNvPr id="11" name="Title 8">
            <a:extLst>
              <a:ext uri="{FF2B5EF4-FFF2-40B4-BE49-F238E27FC236}">
                <a16:creationId xmlns:a16="http://schemas.microsoft.com/office/drawing/2014/main" id="{DCBCA472-A1E0-8C4E-A114-C53E60E9D8DF}"/>
              </a:ext>
            </a:extLst>
          </p:cNvPr>
          <p:cNvSpPr>
            <a:spLocks noGrp="1"/>
          </p:cNvSpPr>
          <p:nvPr>
            <p:ph type="title" hasCustomPrompt="1"/>
          </p:nvPr>
        </p:nvSpPr>
        <p:spPr>
          <a:xfrm>
            <a:off x="381884" y="1212811"/>
            <a:ext cx="8407184" cy="531455"/>
          </a:xfrm>
        </p:spPr>
        <p:txBody>
          <a:bodyPr anchor="t"/>
          <a:lstStyle>
            <a:lvl1pPr algn="l">
              <a:defRPr sz="3000">
                <a:solidFill>
                  <a:schemeClr val="bg1"/>
                </a:solidFill>
              </a:defRPr>
            </a:lvl1pPr>
          </a:lstStyle>
          <a:p>
            <a:r>
              <a:rPr lang="en-US" dirty="0"/>
              <a:t>Title heading here</a:t>
            </a:r>
          </a:p>
        </p:txBody>
      </p:sp>
      <p:sp>
        <p:nvSpPr>
          <p:cNvPr id="12" name="Text Placeholder 4">
            <a:extLst>
              <a:ext uri="{FF2B5EF4-FFF2-40B4-BE49-F238E27FC236}">
                <a16:creationId xmlns:a16="http://schemas.microsoft.com/office/drawing/2014/main" id="{F4BFE064-8601-3645-8880-83831DA209AF}"/>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spTree>
    <p:extLst>
      <p:ext uri="{BB962C8B-B14F-4D97-AF65-F5344CB8AC3E}">
        <p14:creationId xmlns:p14="http://schemas.microsoft.com/office/powerpoint/2010/main" val="716970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cture Placeholder 13"/>
          <p:cNvSpPr>
            <a:spLocks noGrp="1"/>
          </p:cNvSpPr>
          <p:nvPr>
            <p:ph type="pic" sz="quarter" idx="12"/>
          </p:nvPr>
        </p:nvSpPr>
        <p:spPr>
          <a:xfrm>
            <a:off x="4587876" y="313766"/>
            <a:ext cx="4150358" cy="4513166"/>
          </a:xfrm>
          <a:prstGeom prst="rect">
            <a:avLst/>
          </a:prstGeom>
          <a:solidFill>
            <a:schemeClr val="bg1">
              <a:lumMod val="85000"/>
            </a:schemeClr>
          </a:solidFill>
          <a:ln>
            <a:noFill/>
          </a:ln>
        </p:spPr>
        <p:txBody>
          <a:bodyPr anchor="ctr" anchorCtr="0"/>
          <a:lstStyle>
            <a:lvl1pPr marL="0" indent="0" algn="ctr">
              <a:buNone/>
              <a:defRPr/>
            </a:lvl1pPr>
          </a:lstStyle>
          <a:p>
            <a:pPr lvl="0"/>
            <a:r>
              <a:rPr lang="en-US" noProof="0"/>
              <a:t>Click icon to add picture</a:t>
            </a:r>
            <a:endParaRPr lang="en-US" noProof="0" dirty="0"/>
          </a:p>
        </p:txBody>
      </p:sp>
      <p:pic>
        <p:nvPicPr>
          <p:cNvPr id="10" name="Picture 9" descr="A close up of a logo&#10;&#10;Description automatically generated">
            <a:extLst>
              <a:ext uri="{FF2B5EF4-FFF2-40B4-BE49-F238E27FC236}">
                <a16:creationId xmlns:a16="http://schemas.microsoft.com/office/drawing/2014/main" id="{84F9BD62-11D8-462A-B64E-C30BAC85B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
        <p:nvSpPr>
          <p:cNvPr id="7" name="Title 8">
            <a:extLst>
              <a:ext uri="{FF2B5EF4-FFF2-40B4-BE49-F238E27FC236}">
                <a16:creationId xmlns:a16="http://schemas.microsoft.com/office/drawing/2014/main" id="{4643FC5D-68CC-524A-A2AA-180E44A70BE1}"/>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1" name="Text Placeholder 4">
            <a:extLst>
              <a:ext uri="{FF2B5EF4-FFF2-40B4-BE49-F238E27FC236}">
                <a16:creationId xmlns:a16="http://schemas.microsoft.com/office/drawing/2014/main" id="{4301ADD1-6AF0-EB4D-BFC7-6145C24D2B9A}"/>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59145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AB734E-09E2-4C5B-B359-F44C155BFDAF}"/>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cture Placeholder 13"/>
          <p:cNvSpPr>
            <a:spLocks noGrp="1"/>
          </p:cNvSpPr>
          <p:nvPr>
            <p:ph type="pic" sz="quarter" idx="12"/>
          </p:nvPr>
        </p:nvSpPr>
        <p:spPr>
          <a:xfrm>
            <a:off x="4587876" y="0"/>
            <a:ext cx="4556125" cy="5143500"/>
          </a:xfrm>
          <a:prstGeom prst="rect">
            <a:avLst/>
          </a:prstGeom>
          <a:solidFill>
            <a:schemeClr val="bg1">
              <a:lumMod val="85000"/>
            </a:schemeClr>
          </a:solidFill>
        </p:spPr>
        <p:txBody>
          <a:bodyPr anchor="ctr" anchorCtr="0"/>
          <a:lstStyle>
            <a:lvl1pPr marL="0" indent="0" algn="ctr">
              <a:buNone/>
              <a:defRPr/>
            </a:lvl1pPr>
          </a:lstStyle>
          <a:p>
            <a:pPr lvl="0"/>
            <a:r>
              <a:rPr lang="en-US" noProof="0"/>
              <a:t>Click icon to add picture</a:t>
            </a:r>
            <a:endParaRPr lang="en-US" noProof="0" dirty="0"/>
          </a:p>
        </p:txBody>
      </p:sp>
      <p:sp>
        <p:nvSpPr>
          <p:cNvPr id="7" name="Title 8"/>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8" name="Text Placeholder 4"/>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descr="A close up of a logo&#10;&#10;Description automatically generated">
            <a:extLst>
              <a:ext uri="{FF2B5EF4-FFF2-40B4-BE49-F238E27FC236}">
                <a16:creationId xmlns:a16="http://schemas.microsoft.com/office/drawing/2014/main" id="{FA42B4BB-E4AF-4E77-8720-34E6A0B4EC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Tree>
    <p:extLst>
      <p:ext uri="{BB962C8B-B14F-4D97-AF65-F5344CB8AC3E}">
        <p14:creationId xmlns:p14="http://schemas.microsoft.com/office/powerpoint/2010/main" val="320322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Red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464A0A-2E52-4325-8E9A-4FE513E8B588}"/>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13" descr="A close up of a logo&#10;&#10;Description automatically generated">
            <a:extLst>
              <a:ext uri="{FF2B5EF4-FFF2-40B4-BE49-F238E27FC236}">
                <a16:creationId xmlns:a16="http://schemas.microsoft.com/office/drawing/2014/main" id="{B1AC6F61-871E-4989-A8F8-D680373659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view of a city street&#10;&#10;Description automatically generated">
            <a:extLst>
              <a:ext uri="{FF2B5EF4-FFF2-40B4-BE49-F238E27FC236}">
                <a16:creationId xmlns:a16="http://schemas.microsoft.com/office/drawing/2014/main" id="{2B220021-3B22-7E45-9076-398C1519C99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0"/>
            <a:ext cx="4576226" cy="5143500"/>
          </a:xfrm>
          <a:prstGeom prst="rect">
            <a:avLst/>
          </a:prstGeom>
        </p:spPr>
      </p:pic>
      <p:sp>
        <p:nvSpPr>
          <p:cNvPr id="7" name="Title 8">
            <a:extLst>
              <a:ext uri="{FF2B5EF4-FFF2-40B4-BE49-F238E27FC236}">
                <a16:creationId xmlns:a16="http://schemas.microsoft.com/office/drawing/2014/main" id="{C79F5080-F28E-F44F-9B25-C31F7F3A1F4B}"/>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C7867AF6-A955-C34B-B908-6464AA12DD26}"/>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57332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outdoor, tree, sky, grass&#10;&#10;Description automatically generated">
            <a:extLst>
              <a:ext uri="{FF2B5EF4-FFF2-40B4-BE49-F238E27FC236}">
                <a16:creationId xmlns:a16="http://schemas.microsoft.com/office/drawing/2014/main" id="{8900E50B-2392-CD4C-BA60-1A5D1F6E0E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67771" y="0"/>
            <a:ext cx="4567509" cy="5143500"/>
          </a:xfrm>
          <a:prstGeom prst="rect">
            <a:avLst/>
          </a:prstGeom>
        </p:spPr>
      </p:pic>
      <p:sp>
        <p:nvSpPr>
          <p:cNvPr id="11" name="Title 8">
            <a:extLst>
              <a:ext uri="{FF2B5EF4-FFF2-40B4-BE49-F238E27FC236}">
                <a16:creationId xmlns:a16="http://schemas.microsoft.com/office/drawing/2014/main" id="{C7E383C9-FC2F-DD40-A99B-D1719CB2976F}"/>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CA598213-522E-B64C-9CF2-29DA95C5F932}"/>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4628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picture containing building, outdoor&#10;&#10;Description automatically generated">
            <a:extLst>
              <a:ext uri="{FF2B5EF4-FFF2-40B4-BE49-F238E27FC236}">
                <a16:creationId xmlns:a16="http://schemas.microsoft.com/office/drawing/2014/main" id="{7F04E902-5E8F-2341-BD2B-645DFE5A032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sp>
        <p:nvSpPr>
          <p:cNvPr id="9" name="Title 8">
            <a:extLst>
              <a:ext uri="{FF2B5EF4-FFF2-40B4-BE49-F238E27FC236}">
                <a16:creationId xmlns:a16="http://schemas.microsoft.com/office/drawing/2014/main" id="{2247765B-C297-9D4C-88A6-DD7AAB3B7E08}"/>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46AA5A77-B4AD-FB4D-9C50-E5814553BF0E}"/>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98805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picture containing wall, indoor, ceiling, floor&#10;&#10;Description automatically generated">
            <a:extLst>
              <a:ext uri="{FF2B5EF4-FFF2-40B4-BE49-F238E27FC236}">
                <a16:creationId xmlns:a16="http://schemas.microsoft.com/office/drawing/2014/main" id="{A0E5CEAC-0663-5246-91BD-F5AF7EAADA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7" y="0"/>
            <a:ext cx="4708429" cy="5173957"/>
          </a:xfrm>
          <a:prstGeom prst="rect">
            <a:avLst/>
          </a:prstGeom>
        </p:spPr>
      </p:pic>
      <p:sp>
        <p:nvSpPr>
          <p:cNvPr id="9" name="Title 8">
            <a:extLst>
              <a:ext uri="{FF2B5EF4-FFF2-40B4-BE49-F238E27FC236}">
                <a16:creationId xmlns:a16="http://schemas.microsoft.com/office/drawing/2014/main" id="{812F6B4B-1723-1A4C-AF09-F05B8AB2C51D}"/>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F4AA7A69-63DD-8B41-B717-35D96A7976FE}"/>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1193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view of a large building&#10;&#10;Description automatically generated">
            <a:extLst>
              <a:ext uri="{FF2B5EF4-FFF2-40B4-BE49-F238E27FC236}">
                <a16:creationId xmlns:a16="http://schemas.microsoft.com/office/drawing/2014/main" id="{B1EF443F-1551-0648-BE62-2C268A5287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4" y="0"/>
            <a:ext cx="4690665" cy="5143500"/>
          </a:xfrm>
          <a:prstGeom prst="rect">
            <a:avLst/>
          </a:prstGeom>
        </p:spPr>
      </p:pic>
      <p:sp>
        <p:nvSpPr>
          <p:cNvPr id="9" name="Title 8">
            <a:extLst>
              <a:ext uri="{FF2B5EF4-FFF2-40B4-BE49-F238E27FC236}">
                <a16:creationId xmlns:a16="http://schemas.microsoft.com/office/drawing/2014/main" id="{071A3A1C-E272-4843-89CE-EDECE6BC73FE}"/>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024402D9-880D-8140-95EC-69FB769CC429}"/>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4383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view of a large window&#10;&#10;Description automatically generated">
            <a:extLst>
              <a:ext uri="{FF2B5EF4-FFF2-40B4-BE49-F238E27FC236}">
                <a16:creationId xmlns:a16="http://schemas.microsoft.com/office/drawing/2014/main" id="{420423EE-BBB8-3641-9440-EA11434269F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1"/>
            <a:ext cx="4567509" cy="5143500"/>
          </a:xfrm>
          <a:prstGeom prst="rect">
            <a:avLst/>
          </a:prstGeom>
        </p:spPr>
      </p:pic>
      <p:sp>
        <p:nvSpPr>
          <p:cNvPr id="9" name="Title 8">
            <a:extLst>
              <a:ext uri="{FF2B5EF4-FFF2-40B4-BE49-F238E27FC236}">
                <a16:creationId xmlns:a16="http://schemas.microsoft.com/office/drawing/2014/main" id="{CA20B820-D2E2-C848-9E8F-F76BE1FE3980}"/>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4">
            <a:extLst>
              <a:ext uri="{FF2B5EF4-FFF2-40B4-BE49-F238E27FC236}">
                <a16:creationId xmlns:a16="http://schemas.microsoft.com/office/drawing/2014/main" id="{3A26D019-3A8C-1B41-B128-5C2268769584}"/>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84526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bench in front of a building&#10;&#10;Description automatically generated">
            <a:extLst>
              <a:ext uri="{FF2B5EF4-FFF2-40B4-BE49-F238E27FC236}">
                <a16:creationId xmlns:a16="http://schemas.microsoft.com/office/drawing/2014/main" id="{9DA25CDA-EEDD-A747-B55E-843FD2345D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3014"/>
          <a:stretch/>
        </p:blipFill>
        <p:spPr>
          <a:xfrm>
            <a:off x="4567770" y="-1"/>
            <a:ext cx="4576230" cy="5351565"/>
          </a:xfrm>
          <a:prstGeom prst="rect">
            <a:avLst/>
          </a:prstGeom>
        </p:spPr>
      </p:pic>
      <p:sp>
        <p:nvSpPr>
          <p:cNvPr id="9" name="Title 8">
            <a:extLst>
              <a:ext uri="{FF2B5EF4-FFF2-40B4-BE49-F238E27FC236}">
                <a16:creationId xmlns:a16="http://schemas.microsoft.com/office/drawing/2014/main" id="{D4F558B5-645F-6C4B-801D-D20713615862}"/>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1" name="Text Placeholder 4">
            <a:extLst>
              <a:ext uri="{FF2B5EF4-FFF2-40B4-BE49-F238E27FC236}">
                <a16:creationId xmlns:a16="http://schemas.microsoft.com/office/drawing/2014/main" id="{29DC9766-3762-D345-9507-0129C70C46C6}"/>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1730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page with image behi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3F17C-0B28-9644-9AC2-BAFCFAAD1C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21E33F04-2D7E-B147-9878-4BF69AE0D5BB}"/>
              </a:ext>
            </a:extLst>
          </p:cNvPr>
          <p:cNvSpPr/>
          <p:nvPr userDrawn="1"/>
        </p:nvSpPr>
        <p:spPr>
          <a:xfrm>
            <a:off x="0" y="0"/>
            <a:ext cx="9144000" cy="3018889"/>
          </a:xfrm>
          <a:prstGeom prst="rect">
            <a:avLst/>
          </a:prstGeom>
          <a:gradFill>
            <a:gsLst>
              <a:gs pos="0">
                <a:schemeClr val="bg1">
                  <a:alpha val="0"/>
                </a:schemeClr>
              </a:gs>
              <a:gs pos="49000">
                <a:schemeClr val="bg1">
                  <a:alpha val="58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hasCustomPrompt="1"/>
          </p:nvPr>
        </p:nvSpPr>
        <p:spPr>
          <a:xfrm>
            <a:off x="354932" y="376238"/>
            <a:ext cx="8430293" cy="531455"/>
          </a:xfrm>
        </p:spPr>
        <p:txBody>
          <a:bodyPr anchor="t"/>
          <a:lstStyle>
            <a:lvl1pPr algn="ctr">
              <a:defRPr sz="3000">
                <a:solidFill>
                  <a:schemeClr val="tx1"/>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16875"/>
            <a:ext cx="8430293" cy="531455"/>
          </a:xfrm>
        </p:spPr>
        <p:txBody>
          <a:bodyPr/>
          <a:lstStyle>
            <a:lvl1pPr marL="0" indent="0" algn="ctr">
              <a:lnSpc>
                <a:spcPct val="90000"/>
              </a:lnSpc>
              <a:buNone/>
              <a:defRPr sz="2400" b="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547544"/>
            <a:ext cx="1848464" cy="639366"/>
          </a:xfrm>
          <a:prstGeom prst="rect">
            <a:avLst/>
          </a:prstGeom>
        </p:spPr>
      </p:pic>
    </p:spTree>
    <p:extLst>
      <p:ext uri="{BB962C8B-B14F-4D97-AF65-F5344CB8AC3E}">
        <p14:creationId xmlns:p14="http://schemas.microsoft.com/office/powerpoint/2010/main" val="822484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slide – Red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6A394-6B1F-4D42-AB9D-E8AC240619B4}"/>
              </a:ext>
            </a:extLst>
          </p:cNvPr>
          <p:cNvSpPr/>
          <p:nvPr userDrawn="1"/>
        </p:nvSpPr>
        <p:spPr>
          <a:xfrm>
            <a:off x="1" y="0"/>
            <a:ext cx="4587876" cy="5143500"/>
          </a:xfrm>
          <a:prstGeom prst="rect">
            <a:avLst/>
          </a:prstGeom>
          <a:solidFill>
            <a:srgbClr val="E6462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 name="Picture 9" descr="A close up of a logo&#10;&#10;Description automatically generated">
            <a:extLst>
              <a:ext uri="{FF2B5EF4-FFF2-40B4-BE49-F238E27FC236}">
                <a16:creationId xmlns:a16="http://schemas.microsoft.com/office/drawing/2014/main" id="{1811C849-DF8E-4316-9166-B19E70AB3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1" name="Picture 10" descr="A close up of a brick building&#10;&#10;Description automatically generated">
            <a:extLst>
              <a:ext uri="{FF2B5EF4-FFF2-40B4-BE49-F238E27FC236}">
                <a16:creationId xmlns:a16="http://schemas.microsoft.com/office/drawing/2014/main" id="{42F16A81-DDB6-9744-A640-ECE9CE4414F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87877" y="-1"/>
            <a:ext cx="4573835" cy="5185497"/>
          </a:xfrm>
          <a:prstGeom prst="rect">
            <a:avLst/>
          </a:prstGeom>
        </p:spPr>
      </p:pic>
      <p:sp>
        <p:nvSpPr>
          <p:cNvPr id="9" name="Title 8">
            <a:extLst>
              <a:ext uri="{FF2B5EF4-FFF2-40B4-BE49-F238E27FC236}">
                <a16:creationId xmlns:a16="http://schemas.microsoft.com/office/drawing/2014/main" id="{D3EFE137-6AA8-5146-BB5B-1B41A5B34CB7}"/>
              </a:ext>
            </a:extLst>
          </p:cNvPr>
          <p:cNvSpPr>
            <a:spLocks noGrp="1"/>
          </p:cNvSpPr>
          <p:nvPr>
            <p:ph type="title"/>
          </p:nvPr>
        </p:nvSpPr>
        <p:spPr>
          <a:xfrm>
            <a:off x="381884" y="419506"/>
            <a:ext cx="3948874" cy="992229"/>
          </a:xfrm>
          <a:prstGeom prst="rect">
            <a:avLst/>
          </a:prstGeom>
        </p:spPr>
        <p:txBody>
          <a:bodyPr anchor="t"/>
          <a:lstStyle>
            <a:lvl1pPr>
              <a:defRPr sz="3000">
                <a:solidFill>
                  <a:schemeClr val="bg1"/>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9BF42F2D-F344-4347-A77A-879196FB6781}"/>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91457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01474F3C-BF30-4838-BE7E-29B6762A03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0" name="Picture 9" descr="A picture containing building, outdoor&#10;&#10;Description automatically generated">
            <a:extLst>
              <a:ext uri="{FF2B5EF4-FFF2-40B4-BE49-F238E27FC236}">
                <a16:creationId xmlns:a16="http://schemas.microsoft.com/office/drawing/2014/main" id="{39EDEF0E-237F-6F49-A871-2C910D1EFA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sp>
        <p:nvSpPr>
          <p:cNvPr id="6" name="Title 8">
            <a:extLst>
              <a:ext uri="{FF2B5EF4-FFF2-40B4-BE49-F238E27FC236}">
                <a16:creationId xmlns:a16="http://schemas.microsoft.com/office/drawing/2014/main" id="{F50896C5-9111-8242-BCE0-7CC0BD50EAD4}"/>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51F6DD38-B279-FA48-AB2C-5722EABCCA23}"/>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28823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slide – Red option 4">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01474F3C-BF30-4838-BE7E-29B6762A03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0" name="Picture 9" descr="A picture containing building, outdoor&#10;&#10;Description automatically generated">
            <a:extLst>
              <a:ext uri="{FF2B5EF4-FFF2-40B4-BE49-F238E27FC236}">
                <a16:creationId xmlns:a16="http://schemas.microsoft.com/office/drawing/2014/main" id="{39EDEF0E-237F-6F49-A871-2C910D1EFA1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572000" y="0"/>
            <a:ext cx="4572000" cy="5156444"/>
          </a:xfrm>
          <a:prstGeom prst="rect">
            <a:avLst/>
          </a:prstGeom>
        </p:spPr>
      </p:pic>
      <p:pic>
        <p:nvPicPr>
          <p:cNvPr id="12" name="Picture 11" descr="A picture containing wooden, indoor, building, floor&#10;&#10;Description automatically generated">
            <a:extLst>
              <a:ext uri="{FF2B5EF4-FFF2-40B4-BE49-F238E27FC236}">
                <a16:creationId xmlns:a16="http://schemas.microsoft.com/office/drawing/2014/main" id="{A5010B32-7C91-414A-9463-50EDA9DDD9C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72000" y="0"/>
            <a:ext cx="4575572" cy="5156444"/>
          </a:xfrm>
          <a:prstGeom prst="rect">
            <a:avLst/>
          </a:prstGeom>
        </p:spPr>
      </p:pic>
      <p:sp>
        <p:nvSpPr>
          <p:cNvPr id="9" name="Title 8">
            <a:extLst>
              <a:ext uri="{FF2B5EF4-FFF2-40B4-BE49-F238E27FC236}">
                <a16:creationId xmlns:a16="http://schemas.microsoft.com/office/drawing/2014/main" id="{B64715E0-8DEA-FB4F-A337-428CA273AD16}"/>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3" name="Text Placeholder 4">
            <a:extLst>
              <a:ext uri="{FF2B5EF4-FFF2-40B4-BE49-F238E27FC236}">
                <a16:creationId xmlns:a16="http://schemas.microsoft.com/office/drawing/2014/main" id="{7DAFEEDC-1B2B-8A47-BF9E-A02A65A59508}"/>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24597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 Red option 4">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B27217AD-F199-408C-87CD-6B9EAF7277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B96438B9-5925-5042-9335-CD7B46F25C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53337" y="1"/>
            <a:ext cx="4708429" cy="5143499"/>
          </a:xfrm>
          <a:prstGeom prst="rect">
            <a:avLst/>
          </a:prstGeom>
        </p:spPr>
      </p:pic>
      <p:sp>
        <p:nvSpPr>
          <p:cNvPr id="6" name="Title 8">
            <a:extLst>
              <a:ext uri="{FF2B5EF4-FFF2-40B4-BE49-F238E27FC236}">
                <a16:creationId xmlns:a16="http://schemas.microsoft.com/office/drawing/2014/main" id="{645BC672-5E5B-4548-A603-8A42D88BE5AC}"/>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A80F6BFC-829B-8342-9BB6-B0F938D83711}"/>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6123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Red option 5 (no imag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EA2DDC0-E24B-44C0-A773-C0BEC90B3B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5" name="Picture 4" descr="A large brick building with many windows&#10;&#10;Description automatically generated">
            <a:extLst>
              <a:ext uri="{FF2B5EF4-FFF2-40B4-BE49-F238E27FC236}">
                <a16:creationId xmlns:a16="http://schemas.microsoft.com/office/drawing/2014/main" id="{D9DB67EB-CF0D-4447-8C77-9CD316FB6FB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1" t="-1"/>
          <a:stretch/>
        </p:blipFill>
        <p:spPr>
          <a:xfrm>
            <a:off x="4567773" y="-1"/>
            <a:ext cx="4576228" cy="5143501"/>
          </a:xfrm>
          <a:prstGeom prst="rect">
            <a:avLst/>
          </a:prstGeom>
        </p:spPr>
      </p:pic>
      <p:sp>
        <p:nvSpPr>
          <p:cNvPr id="7" name="Title 8">
            <a:extLst>
              <a:ext uri="{FF2B5EF4-FFF2-40B4-BE49-F238E27FC236}">
                <a16:creationId xmlns:a16="http://schemas.microsoft.com/office/drawing/2014/main" id="{B7887FE3-B843-AB43-8133-90352A56239B}"/>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E30898AC-7514-D64D-AAAC-3D568569ED99}"/>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9351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White option 2">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descr="A close up of a logo&#10;&#10;Description automatically generated">
            <a:extLst>
              <a:ext uri="{FF2B5EF4-FFF2-40B4-BE49-F238E27FC236}">
                <a16:creationId xmlns:a16="http://schemas.microsoft.com/office/drawing/2014/main" id="{401895F3-6600-4703-81D0-F9299C9F68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n old stone building&#10;&#10;Description automatically generated">
            <a:extLst>
              <a:ext uri="{FF2B5EF4-FFF2-40B4-BE49-F238E27FC236}">
                <a16:creationId xmlns:a16="http://schemas.microsoft.com/office/drawing/2014/main" id="{D6DC994B-465B-994A-9B9B-E5E79BD746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4194" r="-2755" b="-1"/>
          <a:stretch/>
        </p:blipFill>
        <p:spPr>
          <a:xfrm rot="16200000">
            <a:off x="4271322" y="417658"/>
            <a:ext cx="4636786" cy="4181477"/>
          </a:xfrm>
          <a:prstGeom prst="rect">
            <a:avLst/>
          </a:prstGeom>
        </p:spPr>
      </p:pic>
      <p:sp>
        <p:nvSpPr>
          <p:cNvPr id="7" name="Title 8">
            <a:extLst>
              <a:ext uri="{FF2B5EF4-FFF2-40B4-BE49-F238E27FC236}">
                <a16:creationId xmlns:a16="http://schemas.microsoft.com/office/drawing/2014/main" id="{EEEBB5D8-B3F6-8746-82B9-1A1950962D1B}"/>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E60780D3-67D5-A543-9998-77BA20446710}"/>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96431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White option 3">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descr="A close up of a logo&#10;&#10;Description automatically generated">
            <a:extLst>
              <a:ext uri="{FF2B5EF4-FFF2-40B4-BE49-F238E27FC236}">
                <a16:creationId xmlns:a16="http://schemas.microsoft.com/office/drawing/2014/main" id="{E53D6B9D-DA9F-4DBB-A832-ADED78BEAC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building, indoor, wall&#10;&#10;Description automatically generated">
            <a:extLst>
              <a:ext uri="{FF2B5EF4-FFF2-40B4-BE49-F238E27FC236}">
                <a16:creationId xmlns:a16="http://schemas.microsoft.com/office/drawing/2014/main" id="{27B1F5B5-4B41-1F49-88EB-D146DE7759A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5" y="314325"/>
            <a:ext cx="4035426" cy="4512469"/>
          </a:xfrm>
          <a:prstGeom prst="rect">
            <a:avLst/>
          </a:prstGeom>
        </p:spPr>
      </p:pic>
      <p:sp>
        <p:nvSpPr>
          <p:cNvPr id="7" name="Title 8">
            <a:extLst>
              <a:ext uri="{FF2B5EF4-FFF2-40B4-BE49-F238E27FC236}">
                <a16:creationId xmlns:a16="http://schemas.microsoft.com/office/drawing/2014/main" id="{DFD74F92-37B3-394E-B202-29A8A37B31C6}"/>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03E6C43D-9388-3A4D-8A4D-386BB2AE3AF4}"/>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1638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White option 4">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descr="A close up of a logo&#10;&#10;Description automatically generated">
            <a:extLst>
              <a:ext uri="{FF2B5EF4-FFF2-40B4-BE49-F238E27FC236}">
                <a16:creationId xmlns:a16="http://schemas.microsoft.com/office/drawing/2014/main" id="{A9AC8E03-D9CF-4419-A394-1206FE3124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41A14488-47A9-A945-B125-A2DF5ABC69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5" y="314325"/>
            <a:ext cx="4035426" cy="4512469"/>
          </a:xfrm>
          <a:prstGeom prst="rect">
            <a:avLst/>
          </a:prstGeom>
        </p:spPr>
      </p:pic>
      <p:sp>
        <p:nvSpPr>
          <p:cNvPr id="9" name="Title 8">
            <a:extLst>
              <a:ext uri="{FF2B5EF4-FFF2-40B4-BE49-F238E27FC236}">
                <a16:creationId xmlns:a16="http://schemas.microsoft.com/office/drawing/2014/main" id="{F461E885-3D24-3E49-B4F1-F3DFEC9F49E9}"/>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15566B4F-A041-714E-8C6B-B064CCCCFDF7}"/>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7678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6" descr="A close up of a logo&#10;&#10;Description automatically generated">
            <a:extLst>
              <a:ext uri="{FF2B5EF4-FFF2-40B4-BE49-F238E27FC236}">
                <a16:creationId xmlns:a16="http://schemas.microsoft.com/office/drawing/2014/main" id="{396E9556-837F-4DA9-91CD-BD19A6994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6" name="Picture 5" descr="A sign on the side of a building&#10;&#10;Description automatically generated">
            <a:extLst>
              <a:ext uri="{FF2B5EF4-FFF2-40B4-BE49-F238E27FC236}">
                <a16:creationId xmlns:a16="http://schemas.microsoft.com/office/drawing/2014/main" id="{5930A8DD-DC0F-AD49-94A8-52E7C1C378B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3" y="314325"/>
            <a:ext cx="4035427" cy="4512469"/>
          </a:xfrm>
          <a:prstGeom prst="rect">
            <a:avLst/>
          </a:prstGeom>
        </p:spPr>
      </p:pic>
      <p:sp>
        <p:nvSpPr>
          <p:cNvPr id="8" name="Title 8">
            <a:extLst>
              <a:ext uri="{FF2B5EF4-FFF2-40B4-BE49-F238E27FC236}">
                <a16:creationId xmlns:a16="http://schemas.microsoft.com/office/drawing/2014/main" id="{6A3B0B07-DCE3-B146-9B6A-3994B003FCF0}"/>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6C92D8F4-96A2-874D-BF99-4E97000C7B61}"/>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5297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6" descr="A close up of a logo&#10;&#10;Description automatically generated">
            <a:extLst>
              <a:ext uri="{FF2B5EF4-FFF2-40B4-BE49-F238E27FC236}">
                <a16:creationId xmlns:a16="http://schemas.microsoft.com/office/drawing/2014/main" id="{396E9556-837F-4DA9-91CD-BD19A6994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pic>
        <p:nvPicPr>
          <p:cNvPr id="9" name="Picture 8" descr="A picture containing indoor, cabinet, wall&#10;&#10;Description automatically generated">
            <a:extLst>
              <a:ext uri="{FF2B5EF4-FFF2-40B4-BE49-F238E27FC236}">
                <a16:creationId xmlns:a16="http://schemas.microsoft.com/office/drawing/2014/main" id="{89702472-5231-D549-9CEF-FFE6B3F4016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645023" y="314326"/>
            <a:ext cx="4035427" cy="4512468"/>
          </a:xfrm>
          <a:prstGeom prst="rect">
            <a:avLst/>
          </a:prstGeom>
        </p:spPr>
      </p:pic>
      <p:sp>
        <p:nvSpPr>
          <p:cNvPr id="8" name="Title 8">
            <a:extLst>
              <a:ext uri="{FF2B5EF4-FFF2-40B4-BE49-F238E27FC236}">
                <a16:creationId xmlns:a16="http://schemas.microsoft.com/office/drawing/2014/main" id="{38858BE2-0703-F94C-AC5A-D375D26FEF69}"/>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131B73F3-BB2F-7649-9898-67A78F7247B8}"/>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530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page with image behind">
    <p:spTree>
      <p:nvGrpSpPr>
        <p:cNvPr id="1" name=""/>
        <p:cNvGrpSpPr/>
        <p:nvPr/>
      </p:nvGrpSpPr>
      <p:grpSpPr>
        <a:xfrm>
          <a:off x="0" y="0"/>
          <a:ext cx="0" cy="0"/>
          <a:chOff x="0" y="0"/>
          <a:chExt cx="0" cy="0"/>
        </a:xfrm>
      </p:grpSpPr>
      <p:pic>
        <p:nvPicPr>
          <p:cNvPr id="6" name="Picture 5" descr="A view of a city street&#10;&#10;Description automatically generated">
            <a:extLst>
              <a:ext uri="{FF2B5EF4-FFF2-40B4-BE49-F238E27FC236}">
                <a16:creationId xmlns:a16="http://schemas.microsoft.com/office/drawing/2014/main" id="{15875608-8BB1-6048-AF76-04F7E5846B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itle 8"/>
          <p:cNvSpPr>
            <a:spLocks noGrp="1"/>
          </p:cNvSpPr>
          <p:nvPr>
            <p:ph type="title" hasCustomPrompt="1"/>
          </p:nvPr>
        </p:nvSpPr>
        <p:spPr>
          <a:xfrm>
            <a:off x="358775" y="385420"/>
            <a:ext cx="8430293" cy="531455"/>
          </a:xfrm>
        </p:spPr>
        <p:txBody>
          <a:bodyPr anchor="t"/>
          <a:lstStyle>
            <a:lvl1pPr algn="ctr">
              <a:defRPr sz="3000">
                <a:solidFill>
                  <a:schemeClr val="tx1"/>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95844"/>
            <a:ext cx="8430293" cy="531455"/>
          </a:xfrm>
        </p:spPr>
        <p:txBody>
          <a:bodyPr/>
          <a:lstStyle>
            <a:lvl1pPr marL="0" indent="0" algn="ctr">
              <a:lnSpc>
                <a:spcPct val="90000"/>
              </a:lnSpc>
              <a:buNone/>
              <a:defRPr sz="2400" b="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606268"/>
            <a:ext cx="1848464" cy="639366"/>
          </a:xfrm>
          <a:prstGeom prst="rect">
            <a:avLst/>
          </a:prstGeom>
        </p:spPr>
      </p:pic>
    </p:spTree>
    <p:extLst>
      <p:ext uri="{BB962C8B-B14F-4D97-AF65-F5344CB8AC3E}">
        <p14:creationId xmlns:p14="http://schemas.microsoft.com/office/powerpoint/2010/main" val="13840149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Picture Placeholder 13"/>
          <p:cNvSpPr>
            <a:spLocks noGrp="1"/>
          </p:cNvSpPr>
          <p:nvPr>
            <p:ph type="pic" sz="quarter" idx="12"/>
          </p:nvPr>
        </p:nvSpPr>
        <p:spPr>
          <a:xfrm>
            <a:off x="4587876" y="313766"/>
            <a:ext cx="4150358" cy="4513166"/>
          </a:xfrm>
          <a:prstGeom prst="rect">
            <a:avLst/>
          </a:prstGeom>
          <a:solidFill>
            <a:schemeClr val="bg1">
              <a:lumMod val="85000"/>
            </a:schemeClr>
          </a:solidFill>
          <a:ln>
            <a:noFill/>
          </a:ln>
        </p:spPr>
        <p:txBody>
          <a:bodyPr anchor="ctr" anchorCtr="0"/>
          <a:lstStyle>
            <a:lvl1pPr marL="0" indent="0" algn="ctr">
              <a:buNone/>
              <a:defRPr/>
            </a:lvl1pPr>
          </a:lstStyle>
          <a:p>
            <a:pPr lvl="0"/>
            <a:r>
              <a:rPr lang="en-US" noProof="0"/>
              <a:t>Click icon to add picture</a:t>
            </a:r>
            <a:endParaRPr lang="en-US" noProof="0" dirty="0"/>
          </a:p>
        </p:txBody>
      </p:sp>
      <p:pic>
        <p:nvPicPr>
          <p:cNvPr id="10" name="Picture 9" descr="A close up of a logo&#10;&#10;Description automatically generated">
            <a:extLst>
              <a:ext uri="{FF2B5EF4-FFF2-40B4-BE49-F238E27FC236}">
                <a16:creationId xmlns:a16="http://schemas.microsoft.com/office/drawing/2014/main" id="{84F9BD62-11D8-462A-B64E-C30BAC85B3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
        <p:nvSpPr>
          <p:cNvPr id="7" name="Title 8">
            <a:extLst>
              <a:ext uri="{FF2B5EF4-FFF2-40B4-BE49-F238E27FC236}">
                <a16:creationId xmlns:a16="http://schemas.microsoft.com/office/drawing/2014/main" id="{4643FC5D-68CC-524A-A2AA-180E44A70BE1}"/>
              </a:ext>
            </a:extLst>
          </p:cNvPr>
          <p:cNvSpPr>
            <a:spLocks noGrp="1"/>
          </p:cNvSpPr>
          <p:nvPr>
            <p:ph type="title"/>
          </p:nvPr>
        </p:nvSpPr>
        <p:spPr>
          <a:xfrm>
            <a:off x="381884" y="419506"/>
            <a:ext cx="3948874" cy="992229"/>
          </a:xfrm>
          <a:prstGeom prst="rect">
            <a:avLst/>
          </a:prstGeom>
        </p:spPr>
        <p:txBody>
          <a:bodyPr anchor="t"/>
          <a:lstStyle>
            <a:lvl1pPr>
              <a:defRPr sz="3000">
                <a:solidFill>
                  <a:srgbClr val="E64626"/>
                </a:solidFill>
                <a:latin typeface="+mj-lt"/>
                <a:cs typeface="Arial" panose="020B0604020202020204" pitchFamily="34" charset="0"/>
              </a:defRPr>
            </a:lvl1pPr>
          </a:lstStyle>
          <a:p>
            <a:r>
              <a:rPr lang="en-US" dirty="0"/>
              <a:t>Click to edit Master title style</a:t>
            </a:r>
          </a:p>
        </p:txBody>
      </p:sp>
      <p:sp>
        <p:nvSpPr>
          <p:cNvPr id="11" name="Text Placeholder 4">
            <a:extLst>
              <a:ext uri="{FF2B5EF4-FFF2-40B4-BE49-F238E27FC236}">
                <a16:creationId xmlns:a16="http://schemas.microsoft.com/office/drawing/2014/main" id="{4301ADD1-6AF0-EB4D-BFC7-6145C24D2B9A}"/>
              </a:ext>
            </a:extLst>
          </p:cNvPr>
          <p:cNvSpPr>
            <a:spLocks noGrp="1"/>
          </p:cNvSpPr>
          <p:nvPr>
            <p:ph type="body" sz="quarter" idx="11"/>
          </p:nvPr>
        </p:nvSpPr>
        <p:spPr>
          <a:xfrm>
            <a:off x="366942" y="1592032"/>
            <a:ext cx="3963817" cy="2267187"/>
          </a:xfrm>
          <a:prstGeom prst="rect">
            <a:avLst/>
          </a:prstGeom>
        </p:spPr>
        <p:txBody>
          <a:bodyPr>
            <a:noAutofit/>
          </a:bodyPr>
          <a:lstStyle>
            <a:lvl1pPr marL="0" indent="0">
              <a:lnSpc>
                <a:spcPct val="90000"/>
              </a:lnSpc>
              <a:buNone/>
              <a:defRPr sz="2400"/>
            </a:lvl1pPr>
            <a:lvl2pPr marL="342900" indent="0">
              <a:buNone/>
              <a:defRPr sz="2400"/>
            </a:lvl2pPr>
            <a:lvl3pPr marL="685800" indent="0">
              <a:buNone/>
              <a:defRPr sz="2400"/>
            </a:lvl3pPr>
            <a:lvl4pPr marL="1028700" indent="0">
              <a:buNone/>
              <a:defRPr/>
            </a:lvl4pPr>
            <a:lvl5pPr marL="1371600" indent="0">
              <a:buNone/>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51023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3605-FFBB-DF40-9F65-A763316E8C46}"/>
              </a:ext>
            </a:extLst>
          </p:cNvPr>
          <p:cNvSpPr>
            <a:spLocks noGrp="1"/>
          </p:cNvSpPr>
          <p:nvPr>
            <p:ph type="title"/>
          </p:nvPr>
        </p:nvSpPr>
        <p:spPr>
          <a:xfrm>
            <a:off x="358774" y="306183"/>
            <a:ext cx="8426450" cy="48538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E38F0D4-8996-1340-9692-21C5B4DC5D31}"/>
              </a:ext>
            </a:extLst>
          </p:cNvPr>
          <p:cNvSpPr>
            <a:spLocks noGrp="1"/>
          </p:cNvSpPr>
          <p:nvPr>
            <p:ph idx="1" hasCustomPrompt="1"/>
          </p:nvPr>
        </p:nvSpPr>
        <p:spPr>
          <a:xfrm>
            <a:off x="358773" y="912959"/>
            <a:ext cx="8426449" cy="1382278"/>
          </a:xfrm>
        </p:spPr>
        <p:txBody>
          <a:bodyPr>
            <a:noAutofit/>
          </a:bodyPr>
          <a:lstStyle>
            <a:lvl1pPr>
              <a:defRPr sz="2400" b="0"/>
            </a:lvl1pPr>
          </a:lstStyle>
          <a:p>
            <a:pPr fontAlgn="auto">
              <a:spcAft>
                <a:spcPts val="0"/>
              </a:spcAft>
              <a:defRPr/>
            </a:pPr>
            <a:r>
              <a:rPr lang="en-US" b="1" dirty="0">
                <a:ea typeface="+mn-ea"/>
              </a:rPr>
              <a:t>Sub-heading bold… 24pt</a:t>
            </a:r>
          </a:p>
          <a:p>
            <a:pPr fontAlgn="auto">
              <a:spcAft>
                <a:spcPts val="450"/>
              </a:spcAft>
              <a:defRPr/>
            </a:pPr>
            <a:r>
              <a:rPr lang="en-US" dirty="0">
                <a:solidFill>
                  <a:prstClr val="black"/>
                </a:solidFill>
                <a:ea typeface="+mn-ea"/>
              </a:rPr>
              <a:t>Body copy… 24pt</a:t>
            </a:r>
          </a:p>
          <a:p>
            <a:pPr fontAlgn="auto">
              <a:spcAft>
                <a:spcPts val="450"/>
              </a:spcAft>
              <a:buFont typeface="Lucida Grande"/>
              <a:buChar char="–"/>
              <a:defRPr/>
            </a:pPr>
            <a:r>
              <a:rPr lang="en-US" dirty="0">
                <a:solidFill>
                  <a:prstClr val="black"/>
                </a:solidFill>
                <a:ea typeface="+mn-ea"/>
              </a:rPr>
              <a:t>Bullet point… 24pt</a:t>
            </a:r>
          </a:p>
        </p:txBody>
      </p:sp>
      <p:graphicFrame>
        <p:nvGraphicFramePr>
          <p:cNvPr id="4" name="Table 3">
            <a:extLst>
              <a:ext uri="{FF2B5EF4-FFF2-40B4-BE49-F238E27FC236}">
                <a16:creationId xmlns:a16="http://schemas.microsoft.com/office/drawing/2014/main" id="{53F5080A-DFFE-664C-B514-2BB0E750C953}"/>
              </a:ext>
            </a:extLst>
          </p:cNvPr>
          <p:cNvGraphicFramePr>
            <a:graphicFrameLocks noGrp="1"/>
          </p:cNvGraphicFramePr>
          <p:nvPr userDrawn="1">
            <p:extLst>
              <p:ext uri="{D42A27DB-BD31-4B8C-83A1-F6EECF244321}">
                <p14:modId xmlns:p14="http://schemas.microsoft.com/office/powerpoint/2010/main" val="2959288708"/>
              </p:ext>
            </p:extLst>
          </p:nvPr>
        </p:nvGraphicFramePr>
        <p:xfrm>
          <a:off x="358774" y="2422923"/>
          <a:ext cx="8426448" cy="2171700"/>
        </p:xfrm>
        <a:graphic>
          <a:graphicData uri="http://schemas.openxmlformats.org/drawingml/2006/table">
            <a:tbl>
              <a:tblPr firstRow="1" bandRow="1">
                <a:tableStyleId>{0660B408-B3CF-4A94-85FC-2B1E0A45F4A2}</a:tableStyleId>
              </a:tblPr>
              <a:tblGrid>
                <a:gridCol w="2808816">
                  <a:extLst>
                    <a:ext uri="{9D8B030D-6E8A-4147-A177-3AD203B41FA5}">
                      <a16:colId xmlns:a16="http://schemas.microsoft.com/office/drawing/2014/main" val="20000"/>
                    </a:ext>
                  </a:extLst>
                </a:gridCol>
                <a:gridCol w="2808816">
                  <a:extLst>
                    <a:ext uri="{9D8B030D-6E8A-4147-A177-3AD203B41FA5}">
                      <a16:colId xmlns:a16="http://schemas.microsoft.com/office/drawing/2014/main" val="20001"/>
                    </a:ext>
                  </a:extLst>
                </a:gridCol>
                <a:gridCol w="2808816">
                  <a:extLst>
                    <a:ext uri="{9D8B030D-6E8A-4147-A177-3AD203B41FA5}">
                      <a16:colId xmlns:a16="http://schemas.microsoft.com/office/drawing/2014/main" val="20002"/>
                    </a:ext>
                  </a:extLst>
                </a:gridCol>
              </a:tblGrid>
              <a:tr h="251460">
                <a:tc>
                  <a:txBody>
                    <a:bodyPr/>
                    <a:lstStyle/>
                    <a:p>
                      <a:r>
                        <a:rPr lang="en-US" sz="2400" dirty="0">
                          <a:latin typeface="Tw Cen MT"/>
                          <a:cs typeface="Tw Cen MT"/>
                        </a:rPr>
                        <a:t>Heading</a:t>
                      </a:r>
                      <a:r>
                        <a:rPr lang="en-US" sz="2400" baseline="0" dirty="0">
                          <a:latin typeface="Tw Cen MT"/>
                          <a:cs typeface="Tw Cen MT"/>
                        </a:rPr>
                        <a:t> 1</a:t>
                      </a:r>
                      <a:endParaRPr lang="en-US" sz="24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Tw Cen MT"/>
                          <a:cs typeface="Tw Cen MT"/>
                        </a:rPr>
                        <a:t>Heading</a:t>
                      </a:r>
                      <a:r>
                        <a:rPr lang="en-US" sz="2400" baseline="0" dirty="0">
                          <a:latin typeface="Tw Cen MT"/>
                          <a:cs typeface="Tw Cen MT"/>
                        </a:rPr>
                        <a:t> 2</a:t>
                      </a:r>
                      <a:endParaRPr lang="en-US" sz="24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latin typeface="Tw Cen MT"/>
                          <a:cs typeface="Tw Cen MT"/>
                        </a:rPr>
                        <a:t>Heading</a:t>
                      </a:r>
                      <a:r>
                        <a:rPr lang="en-US" sz="2400" baseline="0" dirty="0">
                          <a:latin typeface="Tw Cen MT"/>
                          <a:cs typeface="Tw Cen MT"/>
                        </a:rPr>
                        <a:t> 3</a:t>
                      </a:r>
                      <a:endParaRPr lang="en-US" sz="2400" dirty="0">
                        <a:latin typeface="Tw Cen MT"/>
                        <a:cs typeface="Tw Cen MT"/>
                      </a:endParaRPr>
                    </a:p>
                  </a:txBody>
                  <a:tcPr marL="68580" marR="68580" marT="34290" marB="34290">
                    <a:lnB w="6350" cap="flat" cmpd="sng" algn="ctr">
                      <a:solidFill>
                        <a:srgbClr val="F05133"/>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51460">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r>
                        <a:rPr lang="en-US" sz="2400" dirty="0">
                          <a:latin typeface="Tw Cen MT"/>
                          <a:cs typeface="Tw Cen MT"/>
                        </a:rPr>
                        <a:t>Body</a:t>
                      </a:r>
                      <a:r>
                        <a:rPr lang="en-US" sz="2400" baseline="0" dirty="0">
                          <a:latin typeface="Tw Cen MT"/>
                          <a:cs typeface="Tw Cen MT"/>
                        </a:rPr>
                        <a:t> copy</a:t>
                      </a:r>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pPr marL="0" marR="0" indent="0" algn="l" defTabSz="457187" rtl="0" eaLnBrk="1" fontAlgn="auto" latinLnBrk="0" hangingPunct="1">
                        <a:lnSpc>
                          <a:spcPct val="100000"/>
                        </a:lnSpc>
                        <a:spcBef>
                          <a:spcPts val="0"/>
                        </a:spcBef>
                        <a:spcAft>
                          <a:spcPts val="0"/>
                        </a:spcAft>
                        <a:buClrTx/>
                        <a:buSzTx/>
                        <a:buFontTx/>
                        <a:buNone/>
                        <a:tabLst/>
                        <a:defRPr/>
                      </a:pPr>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1"/>
                  </a:ext>
                </a:extLst>
              </a:tr>
              <a:tr h="251460">
                <a:tc>
                  <a:txBody>
                    <a:bodyPr/>
                    <a:lstStyle/>
                    <a:p>
                      <a:r>
                        <a:rPr lang="en-US" sz="24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2"/>
                  </a:ext>
                </a:extLst>
              </a:tr>
              <a:tr h="251460">
                <a:tc>
                  <a:txBody>
                    <a:bodyPr/>
                    <a:lstStyle/>
                    <a:p>
                      <a:r>
                        <a:rPr lang="en-US" sz="24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lnB w="6350" cap="flat" cmpd="sng" algn="ctr">
                      <a:solidFill>
                        <a:srgbClr val="F05133"/>
                      </a:solidFill>
                      <a:prstDash val="solid"/>
                      <a:round/>
                      <a:headEnd type="none" w="med" len="med"/>
                      <a:tailEnd type="none" w="med" len="med"/>
                    </a:lnB>
                  </a:tcPr>
                </a:tc>
                <a:extLst>
                  <a:ext uri="{0D108BD9-81ED-4DB2-BD59-A6C34878D82A}">
                    <a16:rowId xmlns:a16="http://schemas.microsoft.com/office/drawing/2014/main" val="10003"/>
                  </a:ext>
                </a:extLst>
              </a:tr>
              <a:tr h="251460">
                <a:tc>
                  <a:txBody>
                    <a:bodyPr/>
                    <a:lstStyle/>
                    <a:p>
                      <a:r>
                        <a:rPr lang="en-US" sz="2400" dirty="0">
                          <a:latin typeface="Tw Cen MT"/>
                          <a:cs typeface="Tw Cen MT"/>
                        </a:rPr>
                        <a:t>xxx</a:t>
                      </a:r>
                    </a:p>
                  </a:txBody>
                  <a:tcPr marL="68580" marR="68580" marT="34290" marB="34290">
                    <a:lnT w="6350" cap="flat" cmpd="sng" algn="ctr">
                      <a:solidFill>
                        <a:srgbClr val="F05133"/>
                      </a:solidFill>
                      <a:prstDash val="solid"/>
                      <a:round/>
                      <a:headEnd type="none" w="med" len="med"/>
                      <a:tailEnd type="none" w="med" len="med"/>
                    </a:lnT>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tcPr>
                </a:tc>
                <a:tc>
                  <a:txBody>
                    <a:bodyPr/>
                    <a:lstStyle/>
                    <a:p>
                      <a:endParaRPr lang="en-US" sz="2400" dirty="0">
                        <a:latin typeface="Tw Cen MT"/>
                        <a:cs typeface="Tw Cen MT"/>
                      </a:endParaRPr>
                    </a:p>
                  </a:txBody>
                  <a:tcPr marL="68580" marR="68580" marT="34290" marB="34290">
                    <a:lnT w="6350" cap="flat" cmpd="sng" algn="ctr">
                      <a:solidFill>
                        <a:srgbClr val="F05133"/>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035552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019176"/>
            <a:ext cx="8328025" cy="3575447"/>
          </a:xfrm>
          <a:prstGeom prst="rect">
            <a:avLst/>
          </a:prstGeom>
        </p:spPr>
        <p:txBody>
          <a:bodyPr/>
          <a:lstStyle>
            <a:lvl1pPr>
              <a:lnSpc>
                <a:spcPct val="90000"/>
              </a:lnSpc>
              <a:defRPr/>
            </a:lvl1pPr>
            <a:lvl2pPr marL="557213" indent="-214313">
              <a:lnSpc>
                <a:spcPct val="90000"/>
              </a:lnSpc>
              <a:buFont typeface="Lucida Grande"/>
              <a:buChar char="–"/>
              <a:defRPr sz="2400"/>
            </a:lvl2pPr>
            <a:lvl3pPr>
              <a:lnSpc>
                <a:spcPct val="90000"/>
              </a:lnSpc>
              <a:defRPr sz="2400"/>
            </a:lvl3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3D16220-4F50-6A45-8A5C-0AB56F7CE96C}"/>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 </a:t>
            </a:r>
          </a:p>
        </p:txBody>
      </p:sp>
    </p:spTree>
    <p:extLst>
      <p:ext uri="{BB962C8B-B14F-4D97-AF65-F5344CB8AC3E}">
        <p14:creationId xmlns:p14="http://schemas.microsoft.com/office/powerpoint/2010/main" val="1180499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wo Content ">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0A60416-C836-0E45-976A-13A986DE89E8}"/>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7" name="Content Placeholder 2">
            <a:extLst>
              <a:ext uri="{FF2B5EF4-FFF2-40B4-BE49-F238E27FC236}">
                <a16:creationId xmlns:a16="http://schemas.microsoft.com/office/drawing/2014/main" id="{8337E35D-E929-4CDD-AFA3-DDA5D95A9F9F}"/>
              </a:ext>
            </a:extLst>
          </p:cNvPr>
          <p:cNvSpPr>
            <a:spLocks noGrp="1"/>
          </p:cNvSpPr>
          <p:nvPr>
            <p:ph sz="half" idx="10"/>
          </p:nvPr>
        </p:nvSpPr>
        <p:spPr>
          <a:xfrm>
            <a:off x="358775" y="1019944"/>
            <a:ext cx="4038600" cy="3394472"/>
          </a:xfrm>
          <a:prstGeom prst="rect">
            <a:avLst/>
          </a:prstGeom>
        </p:spPr>
        <p:txBody>
          <a:bodyPr>
            <a:normAutofit/>
          </a:bodyPr>
          <a:lstStyle>
            <a:lvl1pPr>
              <a:defRPr sz="2400"/>
            </a:lvl1pPr>
            <a:lvl2pPr>
              <a:defRPr sz="2400"/>
            </a:lvl2pPr>
            <a:lvl3pPr>
              <a:defRPr sz="24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9" name="Content Placeholder 3">
            <a:extLst>
              <a:ext uri="{FF2B5EF4-FFF2-40B4-BE49-F238E27FC236}">
                <a16:creationId xmlns:a16="http://schemas.microsoft.com/office/drawing/2014/main" id="{DBCD8866-5C79-4769-B022-E56134A505BB}"/>
              </a:ext>
            </a:extLst>
          </p:cNvPr>
          <p:cNvSpPr>
            <a:spLocks noGrp="1"/>
          </p:cNvSpPr>
          <p:nvPr>
            <p:ph sz="half" idx="11"/>
          </p:nvPr>
        </p:nvSpPr>
        <p:spPr>
          <a:xfrm>
            <a:off x="4746625" y="1019944"/>
            <a:ext cx="4038600" cy="3394472"/>
          </a:xfrm>
          <a:prstGeom prst="rect">
            <a:avLst/>
          </a:prstGeom>
        </p:spPr>
        <p:txBody>
          <a:bodyPr>
            <a:normAutofit/>
          </a:bodyPr>
          <a:lstStyle>
            <a:lvl1pPr>
              <a:defRPr sz="2400"/>
            </a:lvl1pPr>
            <a:lvl2pPr>
              <a:defRPr sz="2400"/>
            </a:lvl2pPr>
            <a:lvl3pPr>
              <a:defRPr sz="24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99059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58775" y="1020366"/>
            <a:ext cx="4038600" cy="3394050"/>
          </a:xfrm>
          <a:prstGeom prst="rect">
            <a:avLst/>
          </a:prstGeom>
        </p:spPr>
        <p:txBody>
          <a:bodyPr/>
          <a:lstStyle>
            <a:lvl1pPr marL="0" indent="0">
              <a:buNone/>
              <a:defRPr/>
            </a:lvl1pPr>
          </a:lstStyle>
          <a:p>
            <a:pPr lvl="0"/>
            <a:r>
              <a:rPr lang="en-US" noProof="0" dirty="0"/>
              <a:t>Click icon to add picture</a:t>
            </a:r>
          </a:p>
        </p:txBody>
      </p:sp>
      <p:sp>
        <p:nvSpPr>
          <p:cNvPr id="8" name="Text Placeholder 2">
            <a:extLst>
              <a:ext uri="{FF2B5EF4-FFF2-40B4-BE49-F238E27FC236}">
                <a16:creationId xmlns:a16="http://schemas.microsoft.com/office/drawing/2014/main" id="{6B9C7BF1-6F0E-974D-9D90-8D2E3B8614D2}"/>
              </a:ext>
            </a:extLst>
          </p:cNvPr>
          <p:cNvSpPr>
            <a:spLocks noGrp="1"/>
          </p:cNvSpPr>
          <p:nvPr>
            <p:ph type="body" sz="quarter" idx="13"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9" name="Title Placeholder 1">
            <a:extLst>
              <a:ext uri="{FF2B5EF4-FFF2-40B4-BE49-F238E27FC236}">
                <a16:creationId xmlns:a16="http://schemas.microsoft.com/office/drawing/2014/main" id="{1A6E8EBA-F725-4134-BDCE-9523A37EB37D}"/>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10" name="Content Placeholder 3">
            <a:extLst>
              <a:ext uri="{FF2B5EF4-FFF2-40B4-BE49-F238E27FC236}">
                <a16:creationId xmlns:a16="http://schemas.microsoft.com/office/drawing/2014/main" id="{F396C485-F9F3-4645-B4AF-D94B2D375008}"/>
              </a:ext>
            </a:extLst>
          </p:cNvPr>
          <p:cNvSpPr>
            <a:spLocks noGrp="1"/>
          </p:cNvSpPr>
          <p:nvPr>
            <p:ph sz="half" idx="14"/>
          </p:nvPr>
        </p:nvSpPr>
        <p:spPr>
          <a:xfrm>
            <a:off x="4746625" y="1019944"/>
            <a:ext cx="4038600" cy="3394472"/>
          </a:xfrm>
          <a:prstGeom prst="rect">
            <a:avLst/>
          </a:prstGeom>
        </p:spPr>
        <p:txBody>
          <a:bodyPr>
            <a:normAutofit/>
          </a:bodyPr>
          <a:lstStyle>
            <a:lvl1pPr>
              <a:defRPr sz="2400"/>
            </a:lvl1pPr>
            <a:lvl2pPr>
              <a:defRPr sz="2400"/>
            </a:lvl2pPr>
            <a:lvl3pPr>
              <a:defRPr sz="24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8245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358775" y="1020366"/>
            <a:ext cx="4038600" cy="3394049"/>
          </a:xfrm>
          <a:prstGeom prst="rect">
            <a:avLst/>
          </a:prstGeom>
        </p:spPr>
        <p:txBody>
          <a:bodyPr/>
          <a:lstStyle>
            <a:lvl1pPr marL="0" indent="0">
              <a:buNone/>
              <a:defRPr/>
            </a:lvl1pPr>
          </a:lstStyle>
          <a:p>
            <a:pPr lvl="0"/>
            <a:r>
              <a:rPr lang="en-US" noProof="0" dirty="0"/>
              <a:t>Click icon to add table</a:t>
            </a:r>
          </a:p>
        </p:txBody>
      </p:sp>
      <p:sp>
        <p:nvSpPr>
          <p:cNvPr id="6" name="Title Placeholder 1">
            <a:extLst>
              <a:ext uri="{FF2B5EF4-FFF2-40B4-BE49-F238E27FC236}">
                <a16:creationId xmlns:a16="http://schemas.microsoft.com/office/drawing/2014/main" id="{9842CB90-B2C6-9F49-B023-F8F8398B98F1}"/>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9" name="Text Placeholder 2">
            <a:extLst>
              <a:ext uri="{FF2B5EF4-FFF2-40B4-BE49-F238E27FC236}">
                <a16:creationId xmlns:a16="http://schemas.microsoft.com/office/drawing/2014/main" id="{DCFEABC9-8CBC-4BFF-A091-0B1175D7A66C}"/>
              </a:ext>
            </a:extLst>
          </p:cNvPr>
          <p:cNvSpPr>
            <a:spLocks noGrp="1"/>
          </p:cNvSpPr>
          <p:nvPr>
            <p:ph type="body" sz="quarter" idx="13"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10" name="Content Placeholder 3">
            <a:extLst>
              <a:ext uri="{FF2B5EF4-FFF2-40B4-BE49-F238E27FC236}">
                <a16:creationId xmlns:a16="http://schemas.microsoft.com/office/drawing/2014/main" id="{FC11E0B3-4BC6-4FDE-8A73-E95CF528DD93}"/>
              </a:ext>
            </a:extLst>
          </p:cNvPr>
          <p:cNvSpPr>
            <a:spLocks noGrp="1"/>
          </p:cNvSpPr>
          <p:nvPr>
            <p:ph sz="half" idx="14"/>
          </p:nvPr>
        </p:nvSpPr>
        <p:spPr>
          <a:xfrm>
            <a:off x="4746625" y="1019944"/>
            <a:ext cx="4038600" cy="3394472"/>
          </a:xfrm>
          <a:prstGeom prst="rect">
            <a:avLst/>
          </a:prstGeom>
        </p:spPr>
        <p:txBody>
          <a:bodyPr>
            <a:normAutofit/>
          </a:bodyPr>
          <a:lstStyle>
            <a:lvl1pPr>
              <a:defRPr sz="2400"/>
            </a:lvl1pPr>
            <a:lvl2pPr>
              <a:defRPr sz="2400"/>
            </a:lvl2pPr>
            <a:lvl3pPr>
              <a:defRPr sz="24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88238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358775" y="1020366"/>
            <a:ext cx="4038600" cy="3394049"/>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Lucida Grande"/>
              <a:buNone/>
              <a:tabLst/>
              <a:defRPr/>
            </a:lvl1pPr>
          </a:lstStyle>
          <a:p>
            <a:pPr lvl="0"/>
            <a:r>
              <a:rPr lang="en-US" noProof="0"/>
              <a:t>Click icon to add chart</a:t>
            </a:r>
            <a:endParaRPr lang="en-US" noProof="0" dirty="0"/>
          </a:p>
        </p:txBody>
      </p:sp>
      <p:sp>
        <p:nvSpPr>
          <p:cNvPr id="7" name="Title Placeholder 1">
            <a:extLst>
              <a:ext uri="{FF2B5EF4-FFF2-40B4-BE49-F238E27FC236}">
                <a16:creationId xmlns:a16="http://schemas.microsoft.com/office/drawing/2014/main" id="{A9E197AB-B83A-F542-A11A-CDE4241E8C70}"/>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
        <p:nvSpPr>
          <p:cNvPr id="8" name="Text Placeholder 2">
            <a:extLst>
              <a:ext uri="{FF2B5EF4-FFF2-40B4-BE49-F238E27FC236}">
                <a16:creationId xmlns:a16="http://schemas.microsoft.com/office/drawing/2014/main" id="{FDEF6A8B-FE55-424B-91EF-87F23AFF3A8E}"/>
              </a:ext>
            </a:extLst>
          </p:cNvPr>
          <p:cNvSpPr>
            <a:spLocks noGrp="1"/>
          </p:cNvSpPr>
          <p:nvPr>
            <p:ph type="body" sz="quarter" idx="14" hasCustomPrompt="1"/>
          </p:nvPr>
        </p:nvSpPr>
        <p:spPr>
          <a:xfrm>
            <a:off x="359999" y="4454788"/>
            <a:ext cx="8326801" cy="312474"/>
          </a:xfrm>
        </p:spPr>
        <p:txBody>
          <a:bodyPr lIns="0" tIns="0" rIns="0" bIns="0"/>
          <a:lstStyle>
            <a:lvl1pPr marL="0" indent="0">
              <a:buNone/>
              <a:defRPr sz="1000"/>
            </a:lvl1pPr>
          </a:lstStyle>
          <a:p>
            <a:pPr lvl="0"/>
            <a:r>
              <a:rPr lang="en-US" dirty="0"/>
              <a:t>* Include source</a:t>
            </a:r>
          </a:p>
        </p:txBody>
      </p:sp>
      <p:sp>
        <p:nvSpPr>
          <p:cNvPr id="10" name="Content Placeholder 3">
            <a:extLst>
              <a:ext uri="{FF2B5EF4-FFF2-40B4-BE49-F238E27FC236}">
                <a16:creationId xmlns:a16="http://schemas.microsoft.com/office/drawing/2014/main" id="{FBDBDC34-494F-4FD9-8BD2-78F992CF9F94}"/>
              </a:ext>
            </a:extLst>
          </p:cNvPr>
          <p:cNvSpPr>
            <a:spLocks noGrp="1"/>
          </p:cNvSpPr>
          <p:nvPr>
            <p:ph sz="half" idx="15"/>
          </p:nvPr>
        </p:nvSpPr>
        <p:spPr>
          <a:xfrm>
            <a:off x="4746625" y="1019944"/>
            <a:ext cx="4038600" cy="3394472"/>
          </a:xfrm>
          <a:prstGeom prst="rect">
            <a:avLst/>
          </a:prstGeom>
        </p:spPr>
        <p:txBody>
          <a:bodyPr/>
          <a:lstStyle>
            <a:lvl1pPr>
              <a:defRPr sz="2400"/>
            </a:lvl1pPr>
            <a:lvl2pPr>
              <a:defRPr sz="2400"/>
            </a:lvl2pPr>
            <a:lvl3pPr>
              <a:defRPr sz="24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5977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8774" y="1019176"/>
            <a:ext cx="8426450" cy="3575447"/>
          </a:xfrm>
          <a:prstGeom prst="rect">
            <a:avLst/>
          </a:prstGeom>
        </p:spPr>
        <p:txBody>
          <a:bodyPr anchor="ctr" anchorCtr="1"/>
          <a:lstStyle>
            <a:lvl1pPr marL="0" indent="0" algn="ctr">
              <a:buNone/>
              <a:defRPr baseline="0"/>
            </a:lvl1pPr>
          </a:lstStyle>
          <a:p>
            <a:pPr lvl="0"/>
            <a:r>
              <a:rPr lang="en-US" noProof="0"/>
              <a:t>Click icon to add picture</a:t>
            </a:r>
            <a:endParaRPr lang="en-US" noProof="0" dirty="0"/>
          </a:p>
        </p:txBody>
      </p:sp>
      <p:sp>
        <p:nvSpPr>
          <p:cNvPr id="4" name="Title Placeholder 1">
            <a:extLst>
              <a:ext uri="{FF2B5EF4-FFF2-40B4-BE49-F238E27FC236}">
                <a16:creationId xmlns:a16="http://schemas.microsoft.com/office/drawing/2014/main" id="{716DB442-97F9-2241-AE70-FE1000B8FF4F}"/>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19960997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61D717C-1AC4-394E-91B8-A016BB12DA1B}"/>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1605899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pic>
        <p:nvPicPr>
          <p:cNvPr id="8" name="Picture 7" descr="USY_MB1_PMS_1_Colour_Reversed_Logo.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4025" y="4429125"/>
            <a:ext cx="1536700" cy="397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1"/>
          </p:nvPr>
        </p:nvSpPr>
        <p:spPr>
          <a:xfrm>
            <a:off x="358775" y="879913"/>
            <a:ext cx="8426450" cy="485387"/>
          </a:xfrm>
          <a:prstGeom prst="rect">
            <a:avLst/>
          </a:prstGeom>
          <a:noFill/>
        </p:spPr>
        <p:txBody>
          <a:bodyPr/>
          <a:lstStyle>
            <a:lvl1pPr marL="0" indent="0">
              <a:lnSpc>
                <a:spcPct val="90000"/>
              </a:lnSpc>
              <a:buNone/>
              <a:defRPr sz="24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7" name="Picture Placeholder 13"/>
          <p:cNvSpPr>
            <a:spLocks noGrp="1"/>
          </p:cNvSpPr>
          <p:nvPr>
            <p:ph type="pic" sz="quarter" idx="12"/>
          </p:nvPr>
        </p:nvSpPr>
        <p:spPr>
          <a:xfrm>
            <a:off x="358775" y="1365300"/>
            <a:ext cx="8426450" cy="3401962"/>
          </a:xfrm>
          <a:prstGeom prst="rect">
            <a:avLst/>
          </a:prstGeom>
          <a:solidFill>
            <a:srgbClr val="D9D9D9"/>
          </a:solidFill>
        </p:spPr>
        <p:txBody>
          <a:bodyPr anchor="ctr" anchorCtr="0"/>
          <a:lstStyle>
            <a:lvl1pPr marL="0" indent="0" algn="ctr">
              <a:buNone/>
              <a:defRPr/>
            </a:lvl1pPr>
          </a:lstStyle>
          <a:p>
            <a:pPr lvl="0"/>
            <a:r>
              <a:rPr lang="en-US" noProof="0"/>
              <a:t>Click icon to add picture</a:t>
            </a:r>
            <a:endParaRPr lang="en-US" noProof="0" dirty="0"/>
          </a:p>
        </p:txBody>
      </p:sp>
      <p:sp>
        <p:nvSpPr>
          <p:cNvPr id="10" name="Title Placeholder 1">
            <a:extLst>
              <a:ext uri="{FF2B5EF4-FFF2-40B4-BE49-F238E27FC236}">
                <a16:creationId xmlns:a16="http://schemas.microsoft.com/office/drawing/2014/main" id="{8AB9FAD1-F758-AF4C-BAD5-AFAD67046B97}"/>
              </a:ext>
            </a:extLst>
          </p:cNvPr>
          <p:cNvSpPr>
            <a:spLocks noGrp="1"/>
          </p:cNvSpPr>
          <p:nvPr>
            <p:ph type="title" hasCustomPrompt="1"/>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slide title</a:t>
            </a:r>
          </a:p>
        </p:txBody>
      </p:sp>
    </p:spTree>
    <p:extLst>
      <p:ext uri="{BB962C8B-B14F-4D97-AF65-F5344CB8AC3E}">
        <p14:creationId xmlns:p14="http://schemas.microsoft.com/office/powerpoint/2010/main" val="94179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page with image behi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ACB46-9687-E74A-B89B-5B464F6BF2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Title 8"/>
          <p:cNvSpPr>
            <a:spLocks noGrp="1"/>
          </p:cNvSpPr>
          <p:nvPr>
            <p:ph type="title" hasCustomPrompt="1"/>
          </p:nvPr>
        </p:nvSpPr>
        <p:spPr>
          <a:xfrm>
            <a:off x="358775" y="385420"/>
            <a:ext cx="8430293" cy="531455"/>
          </a:xfrm>
        </p:spPr>
        <p:txBody>
          <a:bodyPr anchor="t"/>
          <a:lstStyle>
            <a:lvl1pPr algn="ctr">
              <a:defRPr sz="3000">
                <a:solidFill>
                  <a:schemeClr val="tx1"/>
                </a:solidFill>
              </a:defRPr>
            </a:lvl1pPr>
          </a:lstStyle>
          <a:p>
            <a:r>
              <a:rPr lang="en-US" dirty="0"/>
              <a:t>Title heading here</a:t>
            </a:r>
          </a:p>
        </p:txBody>
      </p:sp>
      <p:sp>
        <p:nvSpPr>
          <p:cNvPr id="16" name="Text Placeholder 4"/>
          <p:cNvSpPr>
            <a:spLocks noGrp="1"/>
          </p:cNvSpPr>
          <p:nvPr>
            <p:ph type="body" sz="quarter" idx="13" hasCustomPrompt="1"/>
          </p:nvPr>
        </p:nvSpPr>
        <p:spPr>
          <a:xfrm>
            <a:off x="358775" y="995844"/>
            <a:ext cx="8430293" cy="531455"/>
          </a:xfrm>
        </p:spPr>
        <p:txBody>
          <a:bodyPr/>
          <a:lstStyle>
            <a:lvl1pPr marL="0" indent="0" algn="ctr">
              <a:lnSpc>
                <a:spcPct val="90000"/>
              </a:lnSpc>
              <a:buNone/>
              <a:defRPr sz="2400" b="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11" name="Picture 10">
            <a:extLst>
              <a:ext uri="{FF2B5EF4-FFF2-40B4-BE49-F238E27FC236}">
                <a16:creationId xmlns:a16="http://schemas.microsoft.com/office/drawing/2014/main" id="{7AED50A0-D355-754C-8CE1-B6D0454913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7768" y="1672578"/>
            <a:ext cx="1848464" cy="639366"/>
          </a:xfrm>
          <a:prstGeom prst="rect">
            <a:avLst/>
          </a:prstGeom>
        </p:spPr>
      </p:pic>
    </p:spTree>
    <p:extLst>
      <p:ext uri="{BB962C8B-B14F-4D97-AF65-F5344CB8AC3E}">
        <p14:creationId xmlns:p14="http://schemas.microsoft.com/office/powerpoint/2010/main" val="4185123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382753-51C7-0C46-B853-1DBA86E4E953}"/>
              </a:ext>
            </a:extLst>
          </p:cNvPr>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8">
            <a:extLst>
              <a:ext uri="{FF2B5EF4-FFF2-40B4-BE49-F238E27FC236}">
                <a16:creationId xmlns:a16="http://schemas.microsoft.com/office/drawing/2014/main" id="{F6164CB4-EC8E-0144-9230-9A41AA8066A6}"/>
              </a:ext>
            </a:extLst>
          </p:cNvPr>
          <p:cNvSpPr>
            <a:spLocks noGrp="1"/>
          </p:cNvSpPr>
          <p:nvPr>
            <p:ph type="title" hasCustomPrompt="1"/>
          </p:nvPr>
        </p:nvSpPr>
        <p:spPr>
          <a:xfrm>
            <a:off x="381884" y="1212811"/>
            <a:ext cx="8407184" cy="531455"/>
          </a:xfrm>
        </p:spPr>
        <p:txBody>
          <a:bodyPr anchor="t"/>
          <a:lstStyle>
            <a:lvl1pPr algn="l">
              <a:defRPr sz="3000">
                <a:solidFill>
                  <a:schemeClr val="bg1"/>
                </a:solidFill>
              </a:defRPr>
            </a:lvl1pPr>
          </a:lstStyle>
          <a:p>
            <a:r>
              <a:rPr lang="en-US" dirty="0"/>
              <a:t>Title heading here</a:t>
            </a:r>
          </a:p>
        </p:txBody>
      </p:sp>
      <p:sp>
        <p:nvSpPr>
          <p:cNvPr id="10" name="Text Placeholder 4">
            <a:extLst>
              <a:ext uri="{FF2B5EF4-FFF2-40B4-BE49-F238E27FC236}">
                <a16:creationId xmlns:a16="http://schemas.microsoft.com/office/drawing/2014/main" id="{C7C3DC85-C5E4-9F4F-9A53-A30541465834}"/>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9" name="Picture 8">
            <a:extLst>
              <a:ext uri="{FF2B5EF4-FFF2-40B4-BE49-F238E27FC236}">
                <a16:creationId xmlns:a16="http://schemas.microsoft.com/office/drawing/2014/main" id="{C4F743E6-42C8-45D8-A63F-90FE0651F2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022" y="4031134"/>
            <a:ext cx="1494878" cy="517600"/>
          </a:xfrm>
          <a:prstGeom prst="rect">
            <a:avLst/>
          </a:prstGeom>
        </p:spPr>
      </p:pic>
    </p:spTree>
    <p:extLst>
      <p:ext uri="{BB962C8B-B14F-4D97-AF65-F5344CB8AC3E}">
        <p14:creationId xmlns:p14="http://schemas.microsoft.com/office/powerpoint/2010/main" val="113176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277205-D819-0E49-850F-A3DCF077A5B8}"/>
              </a:ext>
            </a:extLst>
          </p:cNvPr>
          <p:cNvSpPr/>
          <p:nvPr userDrawn="1"/>
        </p:nvSpPr>
        <p:spPr>
          <a:xfrm>
            <a:off x="0" y="0"/>
            <a:ext cx="9144000" cy="5143500"/>
          </a:xfrm>
          <a:prstGeom prst="rect">
            <a:avLst/>
          </a:prstGeom>
          <a:solidFill>
            <a:srgbClr val="FFB800"/>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Title 8">
            <a:extLst>
              <a:ext uri="{FF2B5EF4-FFF2-40B4-BE49-F238E27FC236}">
                <a16:creationId xmlns:a16="http://schemas.microsoft.com/office/drawing/2014/main" id="{C20D03EA-04EC-3E4D-A8DD-25B0B1CFB907}"/>
              </a:ext>
            </a:extLst>
          </p:cNvPr>
          <p:cNvSpPr>
            <a:spLocks noGrp="1"/>
          </p:cNvSpPr>
          <p:nvPr>
            <p:ph type="title" hasCustomPrompt="1"/>
          </p:nvPr>
        </p:nvSpPr>
        <p:spPr>
          <a:xfrm>
            <a:off x="381884" y="1212811"/>
            <a:ext cx="8407184" cy="531455"/>
          </a:xfrm>
        </p:spPr>
        <p:txBody>
          <a:bodyPr anchor="t"/>
          <a:lstStyle>
            <a:lvl1pPr algn="l">
              <a:defRPr sz="3000">
                <a:solidFill>
                  <a:schemeClr val="tx1"/>
                </a:solidFill>
              </a:defRPr>
            </a:lvl1pPr>
          </a:lstStyle>
          <a:p>
            <a:r>
              <a:rPr lang="en-US" dirty="0"/>
              <a:t>Title heading here</a:t>
            </a:r>
          </a:p>
        </p:txBody>
      </p:sp>
      <p:sp>
        <p:nvSpPr>
          <p:cNvPr id="8" name="Text Placeholder 4">
            <a:extLst>
              <a:ext uri="{FF2B5EF4-FFF2-40B4-BE49-F238E27FC236}">
                <a16:creationId xmlns:a16="http://schemas.microsoft.com/office/drawing/2014/main" id="{77BCA0C8-FD5B-AE4C-9999-548657AE139B}"/>
              </a:ext>
            </a:extLst>
          </p:cNvPr>
          <p:cNvSpPr>
            <a:spLocks noGrp="1"/>
          </p:cNvSpPr>
          <p:nvPr>
            <p:ph type="body" sz="quarter" idx="13" hasCustomPrompt="1"/>
          </p:nvPr>
        </p:nvSpPr>
        <p:spPr>
          <a:xfrm>
            <a:off x="382766" y="1852175"/>
            <a:ext cx="8406302" cy="532800"/>
          </a:xfrm>
        </p:spPr>
        <p:txBody>
          <a:bodyPr lIns="0" tIns="0" rIns="0" bIns="0"/>
          <a:lstStyle>
            <a:lvl1pPr marL="0" indent="0" algn="l">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9" name="Picture 8" descr="A close up of a logo&#10;&#10;Description automatically generated">
            <a:extLst>
              <a:ext uri="{FF2B5EF4-FFF2-40B4-BE49-F238E27FC236}">
                <a16:creationId xmlns:a16="http://schemas.microsoft.com/office/drawing/2014/main" id="{2C89BC04-6416-479F-AF58-1E9563CF6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038" y="3859220"/>
            <a:ext cx="1853087" cy="864774"/>
          </a:xfrm>
          <a:prstGeom prst="rect">
            <a:avLst/>
          </a:prstGeom>
        </p:spPr>
      </p:pic>
    </p:spTree>
    <p:extLst>
      <p:ext uri="{BB962C8B-B14F-4D97-AF65-F5344CB8AC3E}">
        <p14:creationId xmlns:p14="http://schemas.microsoft.com/office/powerpoint/2010/main" val="1783416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Divider - Option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437180-96FB-744F-865F-A5F1DCF5F20E}"/>
              </a:ext>
            </a:extLst>
          </p:cNvPr>
          <p:cNvSpPr/>
          <p:nvPr userDrawn="1"/>
        </p:nvSpPr>
        <p:spPr>
          <a:xfrm>
            <a:off x="0" y="0"/>
            <a:ext cx="9144000" cy="5143500"/>
          </a:xfrm>
          <a:prstGeom prst="rect">
            <a:avLst/>
          </a:prstGeom>
          <a:solidFill>
            <a:srgbClr val="3434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8">
            <a:extLst>
              <a:ext uri="{FF2B5EF4-FFF2-40B4-BE49-F238E27FC236}">
                <a16:creationId xmlns:a16="http://schemas.microsoft.com/office/drawing/2014/main" id="{378A92A4-48B7-0340-8B92-C0F9AC1FDA6C}"/>
              </a:ext>
            </a:extLst>
          </p:cNvPr>
          <p:cNvSpPr>
            <a:spLocks noGrp="1"/>
          </p:cNvSpPr>
          <p:nvPr>
            <p:ph type="title" hasCustomPrompt="1"/>
          </p:nvPr>
        </p:nvSpPr>
        <p:spPr>
          <a:xfrm>
            <a:off x="381884" y="1212811"/>
            <a:ext cx="8407184" cy="531455"/>
          </a:xfrm>
        </p:spPr>
        <p:txBody>
          <a:bodyPr anchor="t"/>
          <a:lstStyle>
            <a:lvl1pPr algn="l">
              <a:defRPr sz="3000">
                <a:solidFill>
                  <a:schemeClr val="bg1"/>
                </a:solidFill>
              </a:defRPr>
            </a:lvl1pPr>
          </a:lstStyle>
          <a:p>
            <a:r>
              <a:rPr lang="en-US" dirty="0"/>
              <a:t>Title heading here</a:t>
            </a:r>
          </a:p>
        </p:txBody>
      </p:sp>
      <p:sp>
        <p:nvSpPr>
          <p:cNvPr id="14" name="Text Placeholder 4">
            <a:extLst>
              <a:ext uri="{FF2B5EF4-FFF2-40B4-BE49-F238E27FC236}">
                <a16:creationId xmlns:a16="http://schemas.microsoft.com/office/drawing/2014/main" id="{55933010-02AF-864A-B29C-468E3DDEEA5E}"/>
              </a:ext>
            </a:extLst>
          </p:cNvPr>
          <p:cNvSpPr>
            <a:spLocks noGrp="1"/>
          </p:cNvSpPr>
          <p:nvPr>
            <p:ph type="body" sz="quarter" idx="13" hasCustomPrompt="1"/>
          </p:nvPr>
        </p:nvSpPr>
        <p:spPr>
          <a:xfrm>
            <a:off x="382766" y="1852176"/>
            <a:ext cx="8406302" cy="531455"/>
          </a:xfrm>
        </p:spPr>
        <p:txBody>
          <a:bodyPr lIns="0" tIns="0" rIns="0" bIns="0"/>
          <a:lstStyle>
            <a:lvl1pPr marL="0" indent="0" algn="l">
              <a:lnSpc>
                <a:spcPct val="90000"/>
              </a:lnSpc>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7" name="Picture 6">
            <a:extLst>
              <a:ext uri="{FF2B5EF4-FFF2-40B4-BE49-F238E27FC236}">
                <a16:creationId xmlns:a16="http://schemas.microsoft.com/office/drawing/2014/main" id="{A8B4EEB1-42E3-41C0-B7C0-8A0DC6F52F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2022" y="4031134"/>
            <a:ext cx="1494878" cy="517600"/>
          </a:xfrm>
          <a:prstGeom prst="rect">
            <a:avLst/>
          </a:prstGeom>
        </p:spPr>
      </p:pic>
    </p:spTree>
    <p:extLst>
      <p:ext uri="{BB962C8B-B14F-4D97-AF65-F5344CB8AC3E}">
        <p14:creationId xmlns:p14="http://schemas.microsoft.com/office/powerpoint/2010/main" val="3811738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title page with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FD02B3-E722-FC4B-82CF-14E77373EAE0}"/>
              </a:ext>
            </a:extLst>
          </p:cNvPr>
          <p:cNvSpPr>
            <a:spLocks noGrp="1"/>
          </p:cNvSpPr>
          <p:nvPr>
            <p:ph type="pic" sz="quarter" idx="10"/>
          </p:nvPr>
        </p:nvSpPr>
        <p:spPr>
          <a:xfrm>
            <a:off x="0" y="0"/>
            <a:ext cx="4572000" cy="5143500"/>
          </a:xfrm>
        </p:spPr>
        <p:txBody>
          <a:bodyPr/>
          <a:lstStyle/>
          <a:p>
            <a:endParaRPr lang="en-US" dirty="0"/>
          </a:p>
        </p:txBody>
      </p:sp>
      <p:sp>
        <p:nvSpPr>
          <p:cNvPr id="12" name="Title 8">
            <a:extLst>
              <a:ext uri="{FF2B5EF4-FFF2-40B4-BE49-F238E27FC236}">
                <a16:creationId xmlns:a16="http://schemas.microsoft.com/office/drawing/2014/main" id="{8F4AB58D-36CD-6649-8724-8391DFC1EABE}"/>
              </a:ext>
            </a:extLst>
          </p:cNvPr>
          <p:cNvSpPr>
            <a:spLocks noGrp="1"/>
          </p:cNvSpPr>
          <p:nvPr>
            <p:ph type="title" hasCustomPrompt="1"/>
          </p:nvPr>
        </p:nvSpPr>
        <p:spPr>
          <a:xfrm>
            <a:off x="4571999" y="1005617"/>
            <a:ext cx="4213226" cy="912913"/>
          </a:xfrm>
        </p:spPr>
        <p:txBody>
          <a:bodyPr anchor="t"/>
          <a:lstStyle>
            <a:lvl1pPr algn="ctr">
              <a:defRPr sz="3000">
                <a:solidFill>
                  <a:srgbClr val="E64626"/>
                </a:solidFill>
              </a:defRPr>
            </a:lvl1pPr>
          </a:lstStyle>
          <a:p>
            <a:r>
              <a:rPr lang="en-US" dirty="0"/>
              <a:t>Title heading here</a:t>
            </a:r>
          </a:p>
        </p:txBody>
      </p:sp>
      <p:sp>
        <p:nvSpPr>
          <p:cNvPr id="13" name="Text Placeholder 4">
            <a:extLst>
              <a:ext uri="{FF2B5EF4-FFF2-40B4-BE49-F238E27FC236}">
                <a16:creationId xmlns:a16="http://schemas.microsoft.com/office/drawing/2014/main" id="{41394B71-D786-7C49-9C6E-F1B862C690DB}"/>
              </a:ext>
            </a:extLst>
          </p:cNvPr>
          <p:cNvSpPr>
            <a:spLocks noGrp="1"/>
          </p:cNvSpPr>
          <p:nvPr>
            <p:ph type="body" sz="quarter" idx="13" hasCustomPrompt="1"/>
          </p:nvPr>
        </p:nvSpPr>
        <p:spPr>
          <a:xfrm>
            <a:off x="4571999" y="2009968"/>
            <a:ext cx="4213226" cy="874164"/>
          </a:xfrm>
        </p:spPr>
        <p:txBody>
          <a:bodyPr/>
          <a:lstStyle>
            <a:lvl1pPr marL="0" indent="0" algn="ctr">
              <a:lnSpc>
                <a:spcPct val="90000"/>
              </a:lnSpc>
              <a:buNone/>
              <a:defRPr sz="24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a:t>
            </a:r>
          </a:p>
        </p:txBody>
      </p:sp>
      <p:pic>
        <p:nvPicPr>
          <p:cNvPr id="6" name="Picture 5">
            <a:extLst>
              <a:ext uri="{FF2B5EF4-FFF2-40B4-BE49-F238E27FC236}">
                <a16:creationId xmlns:a16="http://schemas.microsoft.com/office/drawing/2014/main" id="{59B6A18F-DE85-124C-AECB-C9D912D35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98660" y="3133532"/>
            <a:ext cx="1848464" cy="639366"/>
          </a:xfrm>
          <a:prstGeom prst="rect">
            <a:avLst/>
          </a:prstGeom>
        </p:spPr>
      </p:pic>
    </p:spTree>
    <p:extLst>
      <p:ext uri="{BB962C8B-B14F-4D97-AF65-F5344CB8AC3E}">
        <p14:creationId xmlns:p14="http://schemas.microsoft.com/office/powerpoint/2010/main" val="41997961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theme" Target="../theme/theme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title here</a:t>
            </a:r>
          </a:p>
        </p:txBody>
      </p:sp>
      <p:sp>
        <p:nvSpPr>
          <p:cNvPr id="1027" name="Text Placeholder 2"/>
          <p:cNvSpPr>
            <a:spLocks noGrp="1"/>
          </p:cNvSpPr>
          <p:nvPr>
            <p:ph type="body" idx="1"/>
          </p:nvPr>
        </p:nvSpPr>
        <p:spPr bwMode="auto">
          <a:xfrm>
            <a:off x="358775" y="1040583"/>
            <a:ext cx="4589253" cy="287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Sub-heading bold 24pt</a:t>
            </a:r>
          </a:p>
        </p:txBody>
      </p:sp>
      <p:sp>
        <p:nvSpPr>
          <p:cNvPr id="11" name="Date Placeholder 3"/>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7" r:id="rId1"/>
    <p:sldLayoutId id="2147483751" r:id="rId2"/>
    <p:sldLayoutId id="2147483753" r:id="rId3"/>
    <p:sldLayoutId id="2147483752" r:id="rId4"/>
    <p:sldLayoutId id="2147483754" r:id="rId5"/>
    <p:sldLayoutId id="2147483824" r:id="rId6"/>
    <p:sldLayoutId id="2147483825" r:id="rId7"/>
    <p:sldLayoutId id="2147483826" r:id="rId8"/>
    <p:sldLayoutId id="2147483755" r:id="rId9"/>
    <p:sldLayoutId id="2147483836" r:id="rId10"/>
    <p:sldLayoutId id="2147483828" r:id="rId11"/>
    <p:sldLayoutId id="2147483829" r:id="rId12"/>
    <p:sldLayoutId id="2147483837" r:id="rId13"/>
    <p:sldLayoutId id="2147483838" r:id="rId14"/>
    <p:sldLayoutId id="2147483839" r:id="rId15"/>
    <p:sldLayoutId id="2147483840" r:id="rId16"/>
    <p:sldLayoutId id="2147483841" r:id="rId17"/>
    <p:sldLayoutId id="2147483842" r:id="rId18"/>
    <p:sldLayoutId id="2147483843" r:id="rId19"/>
    <p:sldLayoutId id="2147483772" r:id="rId20"/>
    <p:sldLayoutId id="2147483844" r:id="rId21"/>
    <p:sldLayoutId id="2147483738" r:id="rId22"/>
    <p:sldLayoutId id="2147483758" r:id="rId23"/>
    <p:sldLayoutId id="2147483756" r:id="rId24"/>
    <p:sldLayoutId id="2147483765" r:id="rId25"/>
    <p:sldLayoutId id="2147483766" r:id="rId26"/>
    <p:sldLayoutId id="2147483761" r:id="rId27"/>
    <p:sldLayoutId id="2147483739" r:id="rId28"/>
    <p:sldLayoutId id="2147483740" r:id="rId29"/>
    <p:sldLayoutId id="2147483767" r:id="rId30"/>
    <p:sldLayoutId id="2147483741" r:id="rId31"/>
    <p:sldLayoutId id="2147483815" r:id="rId32"/>
    <p:sldLayoutId id="2147483743" r:id="rId33"/>
    <p:sldLayoutId id="2147483760" r:id="rId34"/>
    <p:sldLayoutId id="2147483768" r:id="rId35"/>
    <p:sldLayoutId id="2147483744" r:id="rId36"/>
    <p:sldLayoutId id="2147483769" r:id="rId37"/>
    <p:sldLayoutId id="2147483770" r:id="rId38"/>
    <p:sldLayoutId id="2147483776" r:id="rId39"/>
    <p:sldLayoutId id="2147483746" r:id="rId40"/>
    <p:sldLayoutId id="2147483729" r:id="rId41"/>
    <p:sldLayoutId id="2147483730" r:id="rId42"/>
    <p:sldLayoutId id="2147483747" r:id="rId43"/>
    <p:sldLayoutId id="2147483774" r:id="rId44"/>
    <p:sldLayoutId id="2147483775" r:id="rId45"/>
    <p:sldLayoutId id="2147483773" r:id="rId46"/>
    <p:sldLayoutId id="2147483736" r:id="rId47"/>
    <p:sldLayoutId id="2147483748" r:id="rId48"/>
    <p:sldLayoutId id="2147483749" r:id="rId49"/>
    <p:sldLayoutId id="2147483757" r:id="rId50"/>
    <p:sldLayoutId id="2147483846" r:id="rId51"/>
  </p:sldLayoutIdLst>
  <p:txStyles>
    <p:titleStyle>
      <a:lvl1pPr algn="l" defTabSz="457200" rtl="0" eaLnBrk="1" fontAlgn="base" hangingPunct="1">
        <a:spcBef>
          <a:spcPct val="0"/>
        </a:spcBef>
        <a:spcAft>
          <a:spcPct val="0"/>
        </a:spcAft>
        <a:defRPr sz="3000" b="1" kern="1200">
          <a:solidFill>
            <a:srgbClr val="E64626"/>
          </a:solidFill>
          <a:latin typeface="Arial" panose="020B0604020202020204" pitchFamily="34"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7" userDrawn="1">
          <p15:clr>
            <a:srgbClr val="F26B43"/>
          </p15:clr>
        </p15:guide>
        <p15:guide id="2" pos="226" userDrawn="1">
          <p15:clr>
            <a:srgbClr val="F26B43"/>
          </p15:clr>
        </p15:guide>
        <p15:guide id="3" pos="5534" userDrawn="1">
          <p15:clr>
            <a:srgbClr val="F26B43"/>
          </p15:clr>
        </p15:guide>
        <p15:guide id="4" orient="horz" pos="30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p:cNvSpPr txBox="1">
            <a:spLocks/>
          </p:cNvSpPr>
          <p:nvPr/>
        </p:nvSpPr>
        <p:spPr>
          <a:xfrm>
            <a:off x="6629400" y="4767263"/>
            <a:ext cx="2133600" cy="273844"/>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675" dirty="0"/>
              <a:t>Page </a:t>
            </a:r>
            <a:fld id="{3B11C02F-2186-5E4E-90C0-5210A150EF90}" type="slidenum">
              <a:rPr lang="en-US" sz="675" smtClean="0"/>
              <a:pPr fontAlgn="auto">
                <a:spcBef>
                  <a:spcPts val="0"/>
                </a:spcBef>
                <a:spcAft>
                  <a:spcPts val="0"/>
                </a:spcAft>
                <a:defRPr/>
              </a:pPr>
              <a:t>‹#›</a:t>
            </a:fld>
            <a:endParaRPr lang="en-US" sz="675" dirty="0"/>
          </a:p>
        </p:txBody>
      </p:sp>
      <p:sp>
        <p:nvSpPr>
          <p:cNvPr id="6" name="Date Placeholder 3">
            <a:extLst>
              <a:ext uri="{FF2B5EF4-FFF2-40B4-BE49-F238E27FC236}">
                <a16:creationId xmlns:a16="http://schemas.microsoft.com/office/drawing/2014/main" id="{B454F75B-D7A2-4B14-8535-B803517C2A15}"/>
              </a:ext>
            </a:extLst>
          </p:cNvPr>
          <p:cNvSpPr txBox="1">
            <a:spLocks/>
          </p:cNvSpPr>
          <p:nvPr userDrawn="1"/>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University of Sydney</a:t>
            </a:r>
            <a:endParaRPr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BE9EF11D-F5BE-ED40-AB5F-104A2C9A67EF}"/>
              </a:ext>
            </a:extLst>
          </p:cNvPr>
          <p:cNvSpPr>
            <a:spLocks noGrp="1"/>
          </p:cNvSpPr>
          <p:nvPr>
            <p:ph type="title"/>
          </p:nvPr>
        </p:nvSpPr>
        <p:spPr bwMode="auto">
          <a:xfrm>
            <a:off x="358775" y="376238"/>
            <a:ext cx="8426450" cy="48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Insert title here</a:t>
            </a:r>
          </a:p>
        </p:txBody>
      </p:sp>
      <p:sp>
        <p:nvSpPr>
          <p:cNvPr id="8" name="Text Placeholder 2">
            <a:extLst>
              <a:ext uri="{FF2B5EF4-FFF2-40B4-BE49-F238E27FC236}">
                <a16:creationId xmlns:a16="http://schemas.microsoft.com/office/drawing/2014/main" id="{31D8007C-8639-1A4A-A2BB-5F88DD41E22F}"/>
              </a:ext>
            </a:extLst>
          </p:cNvPr>
          <p:cNvSpPr>
            <a:spLocks noGrp="1"/>
          </p:cNvSpPr>
          <p:nvPr>
            <p:ph type="body" idx="1"/>
          </p:nvPr>
        </p:nvSpPr>
        <p:spPr bwMode="auto">
          <a:xfrm>
            <a:off x="358775" y="1040583"/>
            <a:ext cx="4589253" cy="3664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Sub-heading Bold… 20pt</a:t>
            </a:r>
          </a:p>
          <a:p>
            <a:pPr lvl="0"/>
            <a:r>
              <a:rPr lang="en-US" dirty="0"/>
              <a:t>Add body copy </a:t>
            </a:r>
          </a:p>
        </p:txBody>
      </p:sp>
    </p:spTree>
    <p:extLst>
      <p:ext uri="{BB962C8B-B14F-4D97-AF65-F5344CB8AC3E}">
        <p14:creationId xmlns:p14="http://schemas.microsoft.com/office/powerpoint/2010/main" val="22286098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816" r:id="rId4"/>
    <p:sldLayoutId id="2147483817" r:id="rId5"/>
    <p:sldLayoutId id="2147483818" r:id="rId6"/>
    <p:sldLayoutId id="2147483819" r:id="rId7"/>
    <p:sldLayoutId id="2147483820" r:id="rId8"/>
    <p:sldLayoutId id="2147483821" r:id="rId9"/>
    <p:sldLayoutId id="2147483794" r:id="rId10"/>
    <p:sldLayoutId id="2147483845" r:id="rId11"/>
    <p:sldLayoutId id="2147483795" r:id="rId12"/>
    <p:sldLayoutId id="2147483796" r:id="rId13"/>
    <p:sldLayoutId id="2147483798" r:id="rId14"/>
    <p:sldLayoutId id="2147483799" r:id="rId15"/>
    <p:sldLayoutId id="2147483800" r:id="rId16"/>
    <p:sldLayoutId id="2147483801" r:id="rId17"/>
    <p:sldLayoutId id="2147483822" r:id="rId18"/>
    <p:sldLayoutId id="2147483797" r:id="rId19"/>
    <p:sldLayoutId id="2147483814" r:id="rId20"/>
    <p:sldLayoutId id="2147483802" r:id="rId21"/>
    <p:sldLayoutId id="2147483803" r:id="rId22"/>
    <p:sldLayoutId id="2147483804" r:id="rId23"/>
    <p:sldLayoutId id="2147483805" r:id="rId24"/>
    <p:sldLayoutId id="2147483806" r:id="rId25"/>
    <p:sldLayoutId id="2147483807" r:id="rId26"/>
    <p:sldLayoutId id="2147483808" r:id="rId27"/>
    <p:sldLayoutId id="2147483810" r:id="rId28"/>
    <p:sldLayoutId id="2147483811" r:id="rId29"/>
    <p:sldLayoutId id="2147483812" r:id="rId30"/>
    <p:sldLayoutId id="2147483813" r:id="rId31"/>
  </p:sldLayoutIdLst>
  <p:txStyles>
    <p:titleStyle>
      <a:lvl1pPr algn="l" defTabSz="342900" rtl="0" eaLnBrk="1" fontAlgn="base" hangingPunct="1">
        <a:spcBef>
          <a:spcPct val="0"/>
        </a:spcBef>
        <a:spcAft>
          <a:spcPct val="0"/>
        </a:spcAft>
        <a:defRPr sz="3000" b="1" kern="1200">
          <a:solidFill>
            <a:schemeClr val="accent1"/>
          </a:solidFill>
          <a:latin typeface="Tw Cen MT"/>
          <a:ea typeface="ＭＳ Ｐゴシック" charset="0"/>
          <a:cs typeface="Tw Cen MT"/>
        </a:defRPr>
      </a:lvl1pPr>
      <a:lvl2pPr algn="l" defTabSz="342900" rtl="0" eaLnBrk="1" fontAlgn="base" hangingPunct="1">
        <a:spcBef>
          <a:spcPct val="0"/>
        </a:spcBef>
        <a:spcAft>
          <a:spcPct val="0"/>
        </a:spcAft>
        <a:defRPr sz="1800" b="1">
          <a:solidFill>
            <a:schemeClr val="accent1"/>
          </a:solidFill>
          <a:latin typeface="Tw Cen MT" charset="0"/>
          <a:ea typeface="ＭＳ Ｐゴシック" charset="0"/>
        </a:defRPr>
      </a:lvl2pPr>
      <a:lvl3pPr algn="l" defTabSz="342900" rtl="0" eaLnBrk="1" fontAlgn="base" hangingPunct="1">
        <a:spcBef>
          <a:spcPct val="0"/>
        </a:spcBef>
        <a:spcAft>
          <a:spcPct val="0"/>
        </a:spcAft>
        <a:defRPr sz="1800" b="1">
          <a:solidFill>
            <a:schemeClr val="accent1"/>
          </a:solidFill>
          <a:latin typeface="Tw Cen MT" charset="0"/>
          <a:ea typeface="ＭＳ Ｐゴシック" charset="0"/>
        </a:defRPr>
      </a:lvl3pPr>
      <a:lvl4pPr algn="l" defTabSz="342900" rtl="0" eaLnBrk="1" fontAlgn="base" hangingPunct="1">
        <a:spcBef>
          <a:spcPct val="0"/>
        </a:spcBef>
        <a:spcAft>
          <a:spcPct val="0"/>
        </a:spcAft>
        <a:defRPr sz="1800" b="1">
          <a:solidFill>
            <a:schemeClr val="accent1"/>
          </a:solidFill>
          <a:latin typeface="Tw Cen MT" charset="0"/>
          <a:ea typeface="ＭＳ Ｐゴシック" charset="0"/>
        </a:defRPr>
      </a:lvl4pPr>
      <a:lvl5pPr algn="l" defTabSz="342900" rtl="0" eaLnBrk="1" fontAlgn="base" hangingPunct="1">
        <a:spcBef>
          <a:spcPct val="0"/>
        </a:spcBef>
        <a:spcAft>
          <a:spcPct val="0"/>
        </a:spcAft>
        <a:defRPr sz="1800" b="1">
          <a:solidFill>
            <a:schemeClr val="accent1"/>
          </a:solidFill>
          <a:latin typeface="Tw Cen MT" charset="0"/>
          <a:ea typeface="ＭＳ Ｐゴシック" charset="0"/>
        </a:defRPr>
      </a:lvl5pPr>
      <a:lvl6pPr marL="342900" algn="l" defTabSz="342900" rtl="0" eaLnBrk="1" fontAlgn="base" hangingPunct="1">
        <a:spcBef>
          <a:spcPct val="0"/>
        </a:spcBef>
        <a:spcAft>
          <a:spcPct val="0"/>
        </a:spcAft>
        <a:defRPr sz="1800" b="1">
          <a:solidFill>
            <a:schemeClr val="accent1"/>
          </a:solidFill>
          <a:latin typeface="Tw Cen MT" charset="0"/>
          <a:ea typeface="ＭＳ Ｐゴシック" charset="0"/>
        </a:defRPr>
      </a:lvl6pPr>
      <a:lvl7pPr marL="685800" algn="l" defTabSz="342900" rtl="0" eaLnBrk="1" fontAlgn="base" hangingPunct="1">
        <a:spcBef>
          <a:spcPct val="0"/>
        </a:spcBef>
        <a:spcAft>
          <a:spcPct val="0"/>
        </a:spcAft>
        <a:defRPr sz="1800" b="1">
          <a:solidFill>
            <a:schemeClr val="accent1"/>
          </a:solidFill>
          <a:latin typeface="Tw Cen MT" charset="0"/>
          <a:ea typeface="ＭＳ Ｐゴシック" charset="0"/>
        </a:defRPr>
      </a:lvl7pPr>
      <a:lvl8pPr marL="1028700" algn="l" defTabSz="342900" rtl="0" eaLnBrk="1" fontAlgn="base" hangingPunct="1">
        <a:spcBef>
          <a:spcPct val="0"/>
        </a:spcBef>
        <a:spcAft>
          <a:spcPct val="0"/>
        </a:spcAft>
        <a:defRPr sz="1800" b="1">
          <a:solidFill>
            <a:schemeClr val="accent1"/>
          </a:solidFill>
          <a:latin typeface="Tw Cen MT" charset="0"/>
          <a:ea typeface="ＭＳ Ｐゴシック" charset="0"/>
        </a:defRPr>
      </a:lvl8pPr>
      <a:lvl9pPr marL="1371600" algn="l" defTabSz="342900" rtl="0" eaLnBrk="1" fontAlgn="base" hangingPunct="1">
        <a:spcBef>
          <a:spcPct val="0"/>
        </a:spcBef>
        <a:spcAft>
          <a:spcPct val="0"/>
        </a:spcAft>
        <a:defRPr sz="1800" b="1">
          <a:solidFill>
            <a:schemeClr val="accent1"/>
          </a:solidFill>
          <a:latin typeface="Tw Cen MT" charset="0"/>
          <a:ea typeface="ＭＳ Ｐゴシック" charset="0"/>
        </a:defRPr>
      </a:lvl9pPr>
    </p:titleStyle>
    <p:body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1.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8.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0.xml"/><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88.png"/><Relationship Id="rId5" Type="http://schemas.microsoft.com/office/2007/relationships/hdphoto" Target="../media/hdphoto3.wdp"/><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4.png"/><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97.jpe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07.emf"/></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1.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115.png"/><Relationship Id="rId4"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5.png"/><Relationship Id="rId7"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50.xml"/><Relationship Id="rId5" Type="http://schemas.microsoft.com/office/2007/relationships/hdphoto" Target="../media/hdphoto1.wdp"/><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038/ncomms13063" TargetMode="External"/><Relationship Id="rId13" Type="http://schemas.openxmlformats.org/officeDocument/2006/relationships/hyperlink" Target="https://www.arpansa.gov.au/understanding-radiation" TargetMode="External"/><Relationship Id="rId3" Type="http://schemas.openxmlformats.org/officeDocument/2006/relationships/hyperlink" Target="https://doi.org/10.1002/admi.202202229" TargetMode="External"/><Relationship Id="rId7" Type="http://schemas.openxmlformats.org/officeDocument/2006/relationships/hyperlink" Target="https://doi.org/10.1088/2058-8585/ac32aa" TargetMode="External"/><Relationship Id="rId12" Type="http://schemas.openxmlformats.org/officeDocument/2006/relationships/hyperlink" Target="https://doi.org/10.1063/1.2748337" TargetMode="External"/><Relationship Id="rId2" Type="http://schemas.openxmlformats.org/officeDocument/2006/relationships/notesSlide" Target="../notesSlides/notesSlide22.xml"/><Relationship Id="rId16" Type="http://schemas.openxmlformats.org/officeDocument/2006/relationships/hyperlink" Target="https://roentgenmuseum.de/en/home-en/" TargetMode="External"/><Relationship Id="rId1" Type="http://schemas.openxmlformats.org/officeDocument/2006/relationships/slideLayout" Target="../slideLayouts/slideLayout31.xml"/><Relationship Id="rId6" Type="http://schemas.openxmlformats.org/officeDocument/2006/relationships/hyperlink" Target="https://doi.org/10.1107/S1600577521006044" TargetMode="External"/><Relationship Id="rId11" Type="http://schemas.openxmlformats.org/officeDocument/2006/relationships/hyperlink" Target="https://doi.org/10.1002/adma.201503090" TargetMode="External"/><Relationship Id="rId5" Type="http://schemas.openxmlformats.org/officeDocument/2006/relationships/hyperlink" Target="https://doi.org/10.1002/mp.14229" TargetMode="External"/><Relationship Id="rId15" Type="http://schemas.openxmlformats.org/officeDocument/2006/relationships/hyperlink" Target="https://nanohub.org/courses/PEP" TargetMode="External"/><Relationship Id="rId10" Type="http://schemas.openxmlformats.org/officeDocument/2006/relationships/hyperlink" Target="https://doi.org/10.1002/adfm.201806119" TargetMode="External"/><Relationship Id="rId4" Type="http://schemas.openxmlformats.org/officeDocument/2006/relationships/hyperlink" Target="https://doi.org/110.1021/acsami.1c16914" TargetMode="External"/><Relationship Id="rId9" Type="http://schemas.openxmlformats.org/officeDocument/2006/relationships/hyperlink" Target="https://doi.org/10.1002/admt.202000475" TargetMode="External"/><Relationship Id="rId14" Type="http://schemas.openxmlformats.org/officeDocument/2006/relationships/hyperlink" Target="https://nanohub.org/courses/OED/"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58.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2.xml"/><Relationship Id="rId5" Type="http://schemas.openxmlformats.org/officeDocument/2006/relationships/image" Target="../media/image55.tiff"/><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jpeg"/><Relationship Id="rId1" Type="http://schemas.openxmlformats.org/officeDocument/2006/relationships/slideLayout" Target="../slideLayouts/slideLayout72.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0.xml"/><Relationship Id="rId5" Type="http://schemas.openxmlformats.org/officeDocument/2006/relationships/image" Target="../media/image61.png"/><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0B7B-EFCF-21BB-529A-163AB1DBFC19}"/>
              </a:ext>
            </a:extLst>
          </p:cNvPr>
          <p:cNvSpPr>
            <a:spLocks noGrp="1"/>
          </p:cNvSpPr>
          <p:nvPr>
            <p:ph type="title"/>
          </p:nvPr>
        </p:nvSpPr>
        <p:spPr>
          <a:xfrm>
            <a:off x="381884" y="456703"/>
            <a:ext cx="3775791" cy="663437"/>
          </a:xfrm>
        </p:spPr>
        <p:txBody>
          <a:bodyPr/>
          <a:lstStyle/>
          <a:p>
            <a:r>
              <a:rPr lang="en-AU" sz="1800" dirty="0">
                <a:effectLst/>
                <a:ea typeface="Calibri" panose="020F0502020204030204" pitchFamily="34" charset="0"/>
              </a:rPr>
              <a:t>5</a:t>
            </a:r>
            <a:r>
              <a:rPr lang="en-AU" sz="1800" baseline="30000" dirty="0">
                <a:effectLst/>
                <a:ea typeface="Calibri" panose="020F0502020204030204" pitchFamily="34" charset="0"/>
              </a:rPr>
              <a:t>th</a:t>
            </a:r>
            <a:r>
              <a:rPr lang="en-AU" sz="1800" dirty="0">
                <a:effectLst/>
                <a:ea typeface="Calibri" panose="020F0502020204030204" pitchFamily="34" charset="0"/>
              </a:rPr>
              <a:t> Physical Sensing and Processing Summer School, University of Bologna</a:t>
            </a:r>
            <a:br>
              <a:rPr lang="en-AU" sz="2000" dirty="0">
                <a:effectLst/>
                <a:ea typeface="Calibri" panose="020F0502020204030204" pitchFamily="34" charset="0"/>
              </a:rPr>
            </a:br>
            <a:endParaRPr lang="en-AU" sz="2000" dirty="0"/>
          </a:p>
        </p:txBody>
      </p:sp>
      <p:sp>
        <p:nvSpPr>
          <p:cNvPr id="3" name="Text Placeholder 2">
            <a:extLst>
              <a:ext uri="{FF2B5EF4-FFF2-40B4-BE49-F238E27FC236}">
                <a16:creationId xmlns:a16="http://schemas.microsoft.com/office/drawing/2014/main" id="{0BA26A20-4B88-3620-6B63-60EA354169BA}"/>
              </a:ext>
            </a:extLst>
          </p:cNvPr>
          <p:cNvSpPr>
            <a:spLocks noGrp="1"/>
          </p:cNvSpPr>
          <p:nvPr>
            <p:ph type="body" sz="quarter" idx="11"/>
          </p:nvPr>
        </p:nvSpPr>
        <p:spPr>
          <a:xfrm>
            <a:off x="287870" y="2730768"/>
            <a:ext cx="3963817" cy="1209467"/>
          </a:xfrm>
        </p:spPr>
        <p:txBody>
          <a:bodyPr/>
          <a:lstStyle/>
          <a:p>
            <a:pPr marL="0" indent="0">
              <a:buNone/>
            </a:pPr>
            <a:r>
              <a:rPr lang="en-US" dirty="0"/>
              <a:t>Dr Jessie Posar</a:t>
            </a:r>
          </a:p>
          <a:p>
            <a:pPr marL="0" indent="0">
              <a:buNone/>
            </a:pPr>
            <a:r>
              <a:rPr lang="en-US" sz="1600" dirty="0"/>
              <a:t>Postdoctoral Fellow, University of Sydney</a:t>
            </a:r>
          </a:p>
          <a:p>
            <a:pPr marL="0" indent="0">
              <a:buNone/>
            </a:pPr>
            <a:r>
              <a:rPr lang="en-AU" sz="1600" dirty="0"/>
              <a:t>Honorary Research Fellow, University of Wollongong</a:t>
            </a:r>
          </a:p>
          <a:p>
            <a:pPr>
              <a:lnSpc>
                <a:spcPct val="100000"/>
              </a:lnSpc>
            </a:pPr>
            <a:endParaRPr lang="en-AU" sz="1800" dirty="0"/>
          </a:p>
        </p:txBody>
      </p:sp>
      <p:pic>
        <p:nvPicPr>
          <p:cNvPr id="4" name="Picture 6" descr="University of Wollongong Bega Campus Scholarships - Mumbulla Foundation |  Bega NSW">
            <a:extLst>
              <a:ext uri="{FF2B5EF4-FFF2-40B4-BE49-F238E27FC236}">
                <a16:creationId xmlns:a16="http://schemas.microsoft.com/office/drawing/2014/main" id="{D45B056D-F40F-5FD6-7B1F-67258F4849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53559" y="4019517"/>
            <a:ext cx="1804116" cy="58351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F3F2B90-933E-1F3C-948B-09520BE9D74F}"/>
              </a:ext>
            </a:extLst>
          </p:cNvPr>
          <p:cNvSpPr txBox="1">
            <a:spLocks/>
          </p:cNvSpPr>
          <p:nvPr/>
        </p:nvSpPr>
        <p:spPr bwMode="auto">
          <a:xfrm>
            <a:off x="381884" y="1355942"/>
            <a:ext cx="3775791" cy="1209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342900" rtl="0" eaLnBrk="1" fontAlgn="base" hangingPunct="1">
              <a:spcBef>
                <a:spcPct val="0"/>
              </a:spcBef>
              <a:spcAft>
                <a:spcPct val="0"/>
              </a:spcAft>
              <a:defRPr sz="3000" b="1" kern="1200">
                <a:solidFill>
                  <a:schemeClr val="bg1"/>
                </a:solidFill>
                <a:latin typeface="+mj-lt"/>
                <a:ea typeface="ＭＳ Ｐゴシック" charset="0"/>
                <a:cs typeface="Arial" panose="020B0604020202020204" pitchFamily="34" charset="0"/>
              </a:defRPr>
            </a:lvl1pPr>
            <a:lvl2pPr algn="l" defTabSz="342900" rtl="0" eaLnBrk="1" fontAlgn="base" hangingPunct="1">
              <a:spcBef>
                <a:spcPct val="0"/>
              </a:spcBef>
              <a:spcAft>
                <a:spcPct val="0"/>
              </a:spcAft>
              <a:defRPr sz="1800" b="1">
                <a:solidFill>
                  <a:schemeClr val="accent1"/>
                </a:solidFill>
                <a:latin typeface="Tw Cen MT" charset="0"/>
                <a:ea typeface="ＭＳ Ｐゴシック" charset="0"/>
              </a:defRPr>
            </a:lvl2pPr>
            <a:lvl3pPr algn="l" defTabSz="342900" rtl="0" eaLnBrk="1" fontAlgn="base" hangingPunct="1">
              <a:spcBef>
                <a:spcPct val="0"/>
              </a:spcBef>
              <a:spcAft>
                <a:spcPct val="0"/>
              </a:spcAft>
              <a:defRPr sz="1800" b="1">
                <a:solidFill>
                  <a:schemeClr val="accent1"/>
                </a:solidFill>
                <a:latin typeface="Tw Cen MT" charset="0"/>
                <a:ea typeface="ＭＳ Ｐゴシック" charset="0"/>
              </a:defRPr>
            </a:lvl3pPr>
            <a:lvl4pPr algn="l" defTabSz="342900" rtl="0" eaLnBrk="1" fontAlgn="base" hangingPunct="1">
              <a:spcBef>
                <a:spcPct val="0"/>
              </a:spcBef>
              <a:spcAft>
                <a:spcPct val="0"/>
              </a:spcAft>
              <a:defRPr sz="1800" b="1">
                <a:solidFill>
                  <a:schemeClr val="accent1"/>
                </a:solidFill>
                <a:latin typeface="Tw Cen MT" charset="0"/>
                <a:ea typeface="ＭＳ Ｐゴシック" charset="0"/>
              </a:defRPr>
            </a:lvl4pPr>
            <a:lvl5pPr algn="l" defTabSz="342900" rtl="0" eaLnBrk="1" fontAlgn="base" hangingPunct="1">
              <a:spcBef>
                <a:spcPct val="0"/>
              </a:spcBef>
              <a:spcAft>
                <a:spcPct val="0"/>
              </a:spcAft>
              <a:defRPr sz="1800" b="1">
                <a:solidFill>
                  <a:schemeClr val="accent1"/>
                </a:solidFill>
                <a:latin typeface="Tw Cen MT" charset="0"/>
                <a:ea typeface="ＭＳ Ｐゴシック" charset="0"/>
              </a:defRPr>
            </a:lvl5pPr>
            <a:lvl6pPr marL="342900" algn="l" defTabSz="342900" rtl="0" eaLnBrk="1" fontAlgn="base" hangingPunct="1">
              <a:spcBef>
                <a:spcPct val="0"/>
              </a:spcBef>
              <a:spcAft>
                <a:spcPct val="0"/>
              </a:spcAft>
              <a:defRPr sz="1800" b="1">
                <a:solidFill>
                  <a:schemeClr val="accent1"/>
                </a:solidFill>
                <a:latin typeface="Tw Cen MT" charset="0"/>
                <a:ea typeface="ＭＳ Ｐゴシック" charset="0"/>
              </a:defRPr>
            </a:lvl6pPr>
            <a:lvl7pPr marL="685800" algn="l" defTabSz="342900" rtl="0" eaLnBrk="1" fontAlgn="base" hangingPunct="1">
              <a:spcBef>
                <a:spcPct val="0"/>
              </a:spcBef>
              <a:spcAft>
                <a:spcPct val="0"/>
              </a:spcAft>
              <a:defRPr sz="1800" b="1">
                <a:solidFill>
                  <a:schemeClr val="accent1"/>
                </a:solidFill>
                <a:latin typeface="Tw Cen MT" charset="0"/>
                <a:ea typeface="ＭＳ Ｐゴシック" charset="0"/>
              </a:defRPr>
            </a:lvl7pPr>
            <a:lvl8pPr marL="1028700" algn="l" defTabSz="342900" rtl="0" eaLnBrk="1" fontAlgn="base" hangingPunct="1">
              <a:spcBef>
                <a:spcPct val="0"/>
              </a:spcBef>
              <a:spcAft>
                <a:spcPct val="0"/>
              </a:spcAft>
              <a:defRPr sz="1800" b="1">
                <a:solidFill>
                  <a:schemeClr val="accent1"/>
                </a:solidFill>
                <a:latin typeface="Tw Cen MT" charset="0"/>
                <a:ea typeface="ＭＳ Ｐゴシック" charset="0"/>
              </a:defRPr>
            </a:lvl8pPr>
            <a:lvl9pPr marL="1371600" algn="l" defTabSz="342900" rtl="0" eaLnBrk="1" fontAlgn="base" hangingPunct="1">
              <a:spcBef>
                <a:spcPct val="0"/>
              </a:spcBef>
              <a:spcAft>
                <a:spcPct val="0"/>
              </a:spcAft>
              <a:defRPr sz="1800" b="1">
                <a:solidFill>
                  <a:schemeClr val="accent1"/>
                </a:solidFill>
                <a:latin typeface="Tw Cen MT" charset="0"/>
                <a:ea typeface="ＭＳ Ｐゴシック" charset="0"/>
              </a:defRPr>
            </a:lvl9pPr>
          </a:lstStyle>
          <a:p>
            <a:r>
              <a:rPr lang="en-AU" sz="2400" dirty="0">
                <a:ea typeface="Calibri" panose="020F0502020204030204" pitchFamily="34" charset="0"/>
              </a:rPr>
              <a:t>Organic Semiconductors: New Frontiers in Radiation Detection</a:t>
            </a:r>
            <a:endParaRPr lang="en-AU" sz="2400" dirty="0"/>
          </a:p>
        </p:txBody>
      </p:sp>
    </p:spTree>
    <p:extLst>
      <p:ext uri="{BB962C8B-B14F-4D97-AF65-F5344CB8AC3E}">
        <p14:creationId xmlns:p14="http://schemas.microsoft.com/office/powerpoint/2010/main" val="405144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u="sng" dirty="0">
                <a:latin typeface="Arial" panose="020B0604020202020204" pitchFamily="34" charset="0"/>
                <a:cs typeface="Arial" panose="020B0604020202020204" pitchFamily="34" charset="0"/>
              </a:rPr>
              <a:t>Units for Quantifying</a:t>
            </a:r>
            <a:r>
              <a:rPr lang="en-US" sz="2800" dirty="0">
                <a:latin typeface="Arial" panose="020B0604020202020204" pitchFamily="34" charset="0"/>
                <a:cs typeface="Arial" panose="020B0604020202020204" pitchFamily="34" charset="0"/>
              </a:rPr>
              <a:t> Ionizing Radiation</a:t>
            </a:r>
            <a:endParaRPr lang="en-AU"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B14298-CACE-45A3-94BE-5F9C07DD14A6}"/>
              </a:ext>
            </a:extLst>
          </p:cNvPr>
          <p:cNvSpPr txBox="1"/>
          <p:nvPr/>
        </p:nvSpPr>
        <p:spPr>
          <a:xfrm>
            <a:off x="420914" y="1041436"/>
            <a:ext cx="5704823" cy="738664"/>
          </a:xfrm>
          <a:prstGeom prst="rect">
            <a:avLst/>
          </a:prstGeom>
          <a:noFill/>
        </p:spPr>
        <p:txBody>
          <a:bodyPr wrap="square" rtlCol="0">
            <a:spAutoFit/>
          </a:bodyPr>
          <a:lstStyle/>
          <a:p>
            <a:r>
              <a:rPr lang="en-AU" sz="1400" dirty="0"/>
              <a:t>To ensure safe use of ionizing radiation we measure the amount of radiation a person is exposed to in units of radiation dose:</a:t>
            </a:r>
          </a:p>
          <a:p>
            <a:endParaRPr lang="en-AU" sz="1400" dirty="0"/>
          </a:p>
        </p:txBody>
      </p:sp>
      <p:graphicFrame>
        <p:nvGraphicFramePr>
          <p:cNvPr id="3" name="Table 4">
            <a:extLst>
              <a:ext uri="{FF2B5EF4-FFF2-40B4-BE49-F238E27FC236}">
                <a16:creationId xmlns:a16="http://schemas.microsoft.com/office/drawing/2014/main" id="{FC8F5629-0BED-9C08-5552-9422864B62B5}"/>
              </a:ext>
            </a:extLst>
          </p:cNvPr>
          <p:cNvGraphicFramePr>
            <a:graphicFrameLocks noGrp="1"/>
          </p:cNvGraphicFramePr>
          <p:nvPr>
            <p:extLst>
              <p:ext uri="{D42A27DB-BD31-4B8C-83A1-F6EECF244321}">
                <p14:modId xmlns:p14="http://schemas.microsoft.com/office/powerpoint/2010/main" val="3766876032"/>
              </p:ext>
            </p:extLst>
          </p:nvPr>
        </p:nvGraphicFramePr>
        <p:xfrm>
          <a:off x="493828" y="1938139"/>
          <a:ext cx="6153715" cy="2644657"/>
        </p:xfrm>
        <a:graphic>
          <a:graphicData uri="http://schemas.openxmlformats.org/drawingml/2006/table">
            <a:tbl>
              <a:tblPr firstRow="1" bandRow="1">
                <a:tableStyleId>{D7AC3CCA-C797-4891-BE02-D94E43425B78}</a:tableStyleId>
              </a:tblPr>
              <a:tblGrid>
                <a:gridCol w="1251707">
                  <a:extLst>
                    <a:ext uri="{9D8B030D-6E8A-4147-A177-3AD203B41FA5}">
                      <a16:colId xmlns:a16="http://schemas.microsoft.com/office/drawing/2014/main" val="1487910656"/>
                    </a:ext>
                  </a:extLst>
                </a:gridCol>
                <a:gridCol w="1967151">
                  <a:extLst>
                    <a:ext uri="{9D8B030D-6E8A-4147-A177-3AD203B41FA5}">
                      <a16:colId xmlns:a16="http://schemas.microsoft.com/office/drawing/2014/main" val="3060664145"/>
                    </a:ext>
                  </a:extLst>
                </a:gridCol>
                <a:gridCol w="2934857">
                  <a:extLst>
                    <a:ext uri="{9D8B030D-6E8A-4147-A177-3AD203B41FA5}">
                      <a16:colId xmlns:a16="http://schemas.microsoft.com/office/drawing/2014/main" val="411236760"/>
                    </a:ext>
                  </a:extLst>
                </a:gridCol>
              </a:tblGrid>
              <a:tr h="764720">
                <a:tc>
                  <a:txBody>
                    <a:bodyPr/>
                    <a:lstStyle/>
                    <a:p>
                      <a:r>
                        <a:rPr lang="en-AU" sz="1400" b="0" dirty="0"/>
                        <a:t>Gray (</a:t>
                      </a:r>
                      <a:r>
                        <a:rPr lang="en-AU" sz="1400" b="0" dirty="0" err="1"/>
                        <a:t>Gy</a:t>
                      </a:r>
                      <a:r>
                        <a:rPr lang="en-AU" sz="1400" b="0" dirty="0"/>
                        <a:t>)</a:t>
                      </a:r>
                    </a:p>
                  </a:txBody>
                  <a:tcPr/>
                </a:tc>
                <a:tc>
                  <a:txBody>
                    <a:bodyPr/>
                    <a:lstStyle/>
                    <a:p>
                      <a:endParaRPr lang="en-AU" sz="1400" b="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b="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b="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b="0" dirty="0"/>
                    </a:p>
                  </a:txBody>
                  <a:tcPr/>
                </a:tc>
                <a:extLst>
                  <a:ext uri="{0D108BD9-81ED-4DB2-BD59-A6C34878D82A}">
                    <a16:rowId xmlns:a16="http://schemas.microsoft.com/office/drawing/2014/main" val="1541100175"/>
                  </a:ext>
                </a:extLst>
              </a:tr>
              <a:tr h="1879937">
                <a:tc>
                  <a:txBody>
                    <a:bodyPr/>
                    <a:lstStyle/>
                    <a:p>
                      <a:r>
                        <a:rPr lang="en-AU" sz="1400" b="0" dirty="0"/>
                        <a:t>Sievert (</a:t>
                      </a:r>
                      <a:r>
                        <a:rPr lang="en-AU" sz="1400" b="0" dirty="0" err="1"/>
                        <a:t>Sv</a:t>
                      </a:r>
                      <a:r>
                        <a:rPr lang="en-AU" sz="1400" b="0" dirty="0"/>
                        <a:t>)</a:t>
                      </a:r>
                    </a:p>
                  </a:txBody>
                  <a:tcPr/>
                </a:tc>
                <a:tc>
                  <a:txBody>
                    <a:bodyPr/>
                    <a:lstStyle/>
                    <a:p>
                      <a:endParaRPr lang="en-AU" sz="1400" b="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342900" rtl="0" eaLnBrk="1" fontAlgn="auto" latinLnBrk="0" hangingPunct="1">
                        <a:lnSpc>
                          <a:spcPct val="100000"/>
                        </a:lnSpc>
                        <a:spcBef>
                          <a:spcPts val="0"/>
                        </a:spcBef>
                        <a:spcAft>
                          <a:spcPts val="0"/>
                        </a:spcAft>
                        <a:buClrTx/>
                        <a:buSzTx/>
                        <a:buFontTx/>
                        <a:buNone/>
                        <a:tabLst/>
                        <a:defRPr/>
                      </a:pPr>
                      <a:endParaRPr lang="en-AU" sz="1400" dirty="0"/>
                    </a:p>
                  </a:txBody>
                  <a:tcPr/>
                </a:tc>
                <a:extLst>
                  <a:ext uri="{0D108BD9-81ED-4DB2-BD59-A6C34878D82A}">
                    <a16:rowId xmlns:a16="http://schemas.microsoft.com/office/drawing/2014/main" val="2088448376"/>
                  </a:ext>
                </a:extLst>
              </a:tr>
            </a:tbl>
          </a:graphicData>
        </a:graphic>
      </p:graphicFrame>
      <p:pic>
        <p:nvPicPr>
          <p:cNvPr id="7" name="Picture 6">
            <a:extLst>
              <a:ext uri="{FF2B5EF4-FFF2-40B4-BE49-F238E27FC236}">
                <a16:creationId xmlns:a16="http://schemas.microsoft.com/office/drawing/2014/main" id="{A0A66DC6-8FB0-639D-3236-40434731DB1B}"/>
              </a:ext>
            </a:extLst>
          </p:cNvPr>
          <p:cNvPicPr>
            <a:picLocks noChangeAspect="1"/>
          </p:cNvPicPr>
          <p:nvPr/>
        </p:nvPicPr>
        <p:blipFill>
          <a:blip r:embed="rId2"/>
          <a:stretch>
            <a:fillRect/>
          </a:stretch>
        </p:blipFill>
        <p:spPr>
          <a:xfrm>
            <a:off x="6884872" y="1957086"/>
            <a:ext cx="1714500" cy="6858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CA256EC-67DD-57E7-B046-A837345C6287}"/>
                  </a:ext>
                </a:extLst>
              </p:cNvPr>
              <p:cNvSpPr txBox="1"/>
              <p:nvPr/>
            </p:nvSpPr>
            <p:spPr>
              <a:xfrm>
                <a:off x="7017760" y="3111222"/>
                <a:ext cx="8630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𝐻</m:t>
                      </m:r>
                      <m:r>
                        <a:rPr lang="en-AU" b="0" i="1" smtClean="0">
                          <a:latin typeface="Cambria Math" panose="02040503050406030204" pitchFamily="18" charset="0"/>
                        </a:rPr>
                        <m:t>=</m:t>
                      </m:r>
                      <m:r>
                        <a:rPr lang="en-AU" b="0" i="1" smtClean="0">
                          <a:latin typeface="Cambria Math" panose="02040503050406030204" pitchFamily="18" charset="0"/>
                        </a:rPr>
                        <m:t>𝐷𝑄</m:t>
                      </m:r>
                    </m:oMath>
                  </m:oMathPara>
                </a14:m>
                <a:endParaRPr lang="en-AU" dirty="0"/>
              </a:p>
            </p:txBody>
          </p:sp>
        </mc:Choice>
        <mc:Fallback xmlns="">
          <p:sp>
            <p:nvSpPr>
              <p:cNvPr id="8" name="TextBox 7">
                <a:extLst>
                  <a:ext uri="{FF2B5EF4-FFF2-40B4-BE49-F238E27FC236}">
                    <a16:creationId xmlns:a16="http://schemas.microsoft.com/office/drawing/2014/main" id="{8CA256EC-67DD-57E7-B046-A837345C6287}"/>
                  </a:ext>
                </a:extLst>
              </p:cNvPr>
              <p:cNvSpPr txBox="1">
                <a:spLocks noRot="1" noChangeAspect="1" noMove="1" noResize="1" noEditPoints="1" noAdjustHandles="1" noChangeArrowheads="1" noChangeShapeType="1" noTextEdit="1"/>
              </p:cNvSpPr>
              <p:nvPr/>
            </p:nvSpPr>
            <p:spPr>
              <a:xfrm>
                <a:off x="7017760" y="3111222"/>
                <a:ext cx="863057" cy="276999"/>
              </a:xfrm>
              <a:prstGeom prst="rect">
                <a:avLst/>
              </a:prstGeom>
              <a:blipFill>
                <a:blip r:embed="rId3"/>
                <a:stretch>
                  <a:fillRect l="-4930" r="-7042" b="-30435"/>
                </a:stretch>
              </a:blipFill>
            </p:spPr>
            <p:txBody>
              <a:bodyPr/>
              <a:lstStyle/>
              <a:p>
                <a:r>
                  <a:rPr lang="en-AU">
                    <a:noFill/>
                  </a:rPr>
                  <a:t> </a:t>
                </a:r>
              </a:p>
            </p:txBody>
          </p:sp>
        </mc:Fallback>
      </mc:AlternateContent>
      <p:sp>
        <p:nvSpPr>
          <p:cNvPr id="9" name="TextBox 8">
            <a:extLst>
              <a:ext uri="{FF2B5EF4-FFF2-40B4-BE49-F238E27FC236}">
                <a16:creationId xmlns:a16="http://schemas.microsoft.com/office/drawing/2014/main" id="{9DDEB4B4-1E60-D1BE-45E2-2041512594A5}"/>
              </a:ext>
            </a:extLst>
          </p:cNvPr>
          <p:cNvSpPr txBox="1"/>
          <p:nvPr/>
        </p:nvSpPr>
        <p:spPr>
          <a:xfrm>
            <a:off x="1801622" y="1957086"/>
            <a:ext cx="1893149" cy="738664"/>
          </a:xfrm>
          <a:prstGeom prst="rect">
            <a:avLst/>
          </a:prstGeom>
          <a:noFill/>
        </p:spPr>
        <p:txBody>
          <a:bodyPr wrap="square" rtlCol="0">
            <a:spAutoFit/>
          </a:bodyPr>
          <a:lstStyle/>
          <a:p>
            <a:r>
              <a:rPr lang="en-AU" sz="1400" b="0" dirty="0">
                <a:latin typeface="+mn-lt"/>
              </a:rPr>
              <a:t>Unit of </a:t>
            </a:r>
            <a:r>
              <a:rPr lang="en-AU" sz="1400" b="1" dirty="0">
                <a:latin typeface="+mn-lt"/>
              </a:rPr>
              <a:t>absorbed</a:t>
            </a:r>
            <a:r>
              <a:rPr lang="en-AU" sz="1400" b="0" dirty="0">
                <a:latin typeface="+mn-lt"/>
              </a:rPr>
              <a:t> dose (D)</a:t>
            </a:r>
          </a:p>
          <a:p>
            <a:endParaRPr lang="en-AU" sz="1400" dirty="0">
              <a:latin typeface="+mn-lt"/>
            </a:endParaRPr>
          </a:p>
        </p:txBody>
      </p:sp>
      <p:sp>
        <p:nvSpPr>
          <p:cNvPr id="10" name="TextBox 9">
            <a:extLst>
              <a:ext uri="{FF2B5EF4-FFF2-40B4-BE49-F238E27FC236}">
                <a16:creationId xmlns:a16="http://schemas.microsoft.com/office/drawing/2014/main" id="{C1914D11-AA08-B9B7-7AD0-345F714F54F8}"/>
              </a:ext>
            </a:extLst>
          </p:cNvPr>
          <p:cNvSpPr txBox="1"/>
          <p:nvPr/>
        </p:nvSpPr>
        <p:spPr>
          <a:xfrm>
            <a:off x="1801621" y="2695750"/>
            <a:ext cx="1893149" cy="1815882"/>
          </a:xfrm>
          <a:prstGeom prst="rect">
            <a:avLst/>
          </a:prstGeom>
          <a:noFill/>
        </p:spPr>
        <p:txBody>
          <a:bodyPr wrap="square" rtlCol="0">
            <a:spAutoFit/>
          </a:bodyPr>
          <a:lstStyle/>
          <a:p>
            <a:r>
              <a:rPr lang="en-AU" sz="1400" b="0" dirty="0">
                <a:latin typeface="+mn-lt"/>
              </a:rPr>
              <a:t>Unit of </a:t>
            </a:r>
            <a:r>
              <a:rPr lang="en-AU" sz="1400" b="1" dirty="0">
                <a:latin typeface="+mn-lt"/>
              </a:rPr>
              <a:t>equivalent</a:t>
            </a:r>
            <a:r>
              <a:rPr lang="en-AU" sz="1400" b="0" dirty="0">
                <a:latin typeface="+mn-lt"/>
              </a:rPr>
              <a:t> dose (H)</a:t>
            </a:r>
          </a:p>
          <a:p>
            <a:endParaRPr lang="en-AU" sz="1400" dirty="0">
              <a:latin typeface="+mn-lt"/>
            </a:endParaRPr>
          </a:p>
          <a:p>
            <a:r>
              <a:rPr lang="en-US" sz="1400" dirty="0">
                <a:latin typeface="+mn-lt"/>
              </a:rPr>
              <a:t>Unit of </a:t>
            </a:r>
            <a:r>
              <a:rPr lang="en-US" sz="1400" b="1" dirty="0">
                <a:latin typeface="+mn-lt"/>
              </a:rPr>
              <a:t>effective</a:t>
            </a:r>
            <a:r>
              <a:rPr lang="en-US" sz="1400" dirty="0">
                <a:latin typeface="+mn-lt"/>
              </a:rPr>
              <a:t> dose (E)</a:t>
            </a:r>
          </a:p>
          <a:p>
            <a:endParaRPr lang="en-AU" sz="1400" b="0" dirty="0">
              <a:latin typeface="+mn-lt"/>
            </a:endParaRPr>
          </a:p>
          <a:p>
            <a:endParaRPr lang="en-AU" sz="1400" b="0" dirty="0">
              <a:latin typeface="+mn-lt"/>
            </a:endParaRPr>
          </a:p>
          <a:p>
            <a:endParaRPr lang="en-AU" sz="1400" dirty="0">
              <a:latin typeface="+mn-lt"/>
            </a:endParaRPr>
          </a:p>
        </p:txBody>
      </p:sp>
      <p:sp>
        <p:nvSpPr>
          <p:cNvPr id="11" name="TextBox 10">
            <a:extLst>
              <a:ext uri="{FF2B5EF4-FFF2-40B4-BE49-F238E27FC236}">
                <a16:creationId xmlns:a16="http://schemas.microsoft.com/office/drawing/2014/main" id="{CEE79CF8-AF74-B555-6DC1-435E8DB0C417}"/>
              </a:ext>
            </a:extLst>
          </p:cNvPr>
          <p:cNvSpPr txBox="1"/>
          <p:nvPr/>
        </p:nvSpPr>
        <p:spPr>
          <a:xfrm>
            <a:off x="3755966" y="1957086"/>
            <a:ext cx="2806660"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AU" sz="1400" b="0" dirty="0">
                <a:latin typeface="+mn-lt"/>
              </a:rPr>
              <a:t>Amount of energy deposited by radiation in a </a:t>
            </a:r>
            <a:r>
              <a:rPr lang="en-AU" sz="1400" b="1" dirty="0">
                <a:latin typeface="+mn-lt"/>
              </a:rPr>
              <a:t>specific material* </a:t>
            </a:r>
            <a:r>
              <a:rPr lang="en-AU" sz="1400" b="0" dirty="0">
                <a:latin typeface="+mn-lt"/>
              </a:rPr>
              <a:t>such as human tissue</a:t>
            </a:r>
          </a:p>
        </p:txBody>
      </p:sp>
      <p:sp>
        <p:nvSpPr>
          <p:cNvPr id="12" name="TextBox 11">
            <a:extLst>
              <a:ext uri="{FF2B5EF4-FFF2-40B4-BE49-F238E27FC236}">
                <a16:creationId xmlns:a16="http://schemas.microsoft.com/office/drawing/2014/main" id="{618DDE32-1000-94BC-BBBE-3B2B0D045F03}"/>
              </a:ext>
            </a:extLst>
          </p:cNvPr>
          <p:cNvSpPr txBox="1"/>
          <p:nvPr/>
        </p:nvSpPr>
        <p:spPr>
          <a:xfrm>
            <a:off x="3755966" y="2665576"/>
            <a:ext cx="2867858" cy="193899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dirty="0">
                <a:latin typeface="+mn-lt"/>
              </a:rPr>
              <a:t>Biological effect of absorbed dose by using a radiation weighting factor</a:t>
            </a:r>
          </a:p>
          <a:p>
            <a:pPr marL="0" marR="0" lvl="0" indent="0" algn="l" defTabSz="342900" rtl="0" eaLnBrk="1" fontAlgn="auto" latinLnBrk="0" hangingPunct="1">
              <a:lnSpc>
                <a:spcPct val="100000"/>
              </a:lnSpc>
              <a:spcBef>
                <a:spcPts val="0"/>
              </a:spcBef>
              <a:spcAft>
                <a:spcPts val="0"/>
              </a:spcAft>
              <a:buClrTx/>
              <a:buSzTx/>
              <a:buFontTx/>
              <a:buNone/>
              <a:tabLst/>
              <a:defRPr/>
            </a:pPr>
            <a:endParaRPr lang="en-US" sz="400" b="0" dirty="0">
              <a:latin typeface="+mn-lt"/>
            </a:endParaRPr>
          </a:p>
          <a:p>
            <a:pPr marL="285750" marR="0" lvl="0" indent="-2857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H d</a:t>
            </a:r>
            <a:r>
              <a:rPr lang="en-US" sz="1400" b="0" dirty="0">
                <a:latin typeface="+mn-lt"/>
              </a:rPr>
              <a:t>epends on the type of radiation incident on the body</a:t>
            </a:r>
          </a:p>
          <a:p>
            <a:pPr marL="285750" marR="0" lvl="0" indent="-2857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E depends on the tissue sensitivity to certain organs</a:t>
            </a:r>
            <a:endParaRPr lang="en-US" sz="1400" b="0" dirty="0">
              <a:latin typeface="+mn-lt"/>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lang="en-US" sz="400" b="0" dirty="0">
              <a:latin typeface="+mn-lt"/>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dirty="0">
                <a:latin typeface="+mn-lt"/>
              </a:rPr>
              <a:t>Tells you the potential harm caused by radiation</a:t>
            </a:r>
          </a:p>
        </p:txBody>
      </p:sp>
    </p:spTree>
    <p:extLst>
      <p:ext uri="{BB962C8B-B14F-4D97-AF65-F5344CB8AC3E}">
        <p14:creationId xmlns:p14="http://schemas.microsoft.com/office/powerpoint/2010/main" val="14824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Types of Radiation </a:t>
            </a:r>
            <a:endParaRPr lang="en-AU"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076B4F-68B8-EBB8-A8F7-10567D96044F}"/>
              </a:ext>
            </a:extLst>
          </p:cNvPr>
          <p:cNvPicPr>
            <a:picLocks noChangeAspect="1"/>
          </p:cNvPicPr>
          <p:nvPr/>
        </p:nvPicPr>
        <p:blipFill>
          <a:blip r:embed="rId2"/>
          <a:stretch>
            <a:fillRect/>
          </a:stretch>
        </p:blipFill>
        <p:spPr>
          <a:xfrm>
            <a:off x="435425" y="1238129"/>
            <a:ext cx="8186057" cy="3300169"/>
          </a:xfrm>
          <a:prstGeom prst="rect">
            <a:avLst/>
          </a:prstGeom>
        </p:spPr>
      </p:pic>
      <p:sp>
        <p:nvSpPr>
          <p:cNvPr id="8" name="Rectangle 7">
            <a:extLst>
              <a:ext uri="{FF2B5EF4-FFF2-40B4-BE49-F238E27FC236}">
                <a16:creationId xmlns:a16="http://schemas.microsoft.com/office/drawing/2014/main" id="{93BAF583-CEE8-72FA-DD18-422FC5B192C4}"/>
              </a:ext>
            </a:extLst>
          </p:cNvPr>
          <p:cNvSpPr/>
          <p:nvPr/>
        </p:nvSpPr>
        <p:spPr>
          <a:xfrm>
            <a:off x="377367" y="3214912"/>
            <a:ext cx="2082802" cy="689428"/>
          </a:xfrm>
          <a:prstGeom prst="rect">
            <a:avLst/>
          </a:prstGeom>
          <a:noFill/>
          <a:ln w="28575">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72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u="sng" dirty="0">
                <a:latin typeface="Arial" panose="020B0604020202020204" pitchFamily="34" charset="0"/>
                <a:cs typeface="Arial" panose="020B0604020202020204" pitchFamily="34" charset="0"/>
              </a:rPr>
              <a:t>Sources of Exposure</a:t>
            </a:r>
            <a:r>
              <a:rPr lang="en-US" sz="2800" dirty="0">
                <a:latin typeface="Arial" panose="020B0604020202020204" pitchFamily="34" charset="0"/>
                <a:cs typeface="Arial" panose="020B0604020202020204" pitchFamily="34" charset="0"/>
              </a:rPr>
              <a:t> to Ionizing Radiation</a:t>
            </a:r>
            <a:endParaRPr lang="en-AU" sz="2800" dirty="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F4EECA5E-3C10-E22F-7DAF-242EBCDEF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013" y="938129"/>
            <a:ext cx="5870155" cy="38291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E800B7-E966-CECA-581D-F1C952F25505}"/>
              </a:ext>
            </a:extLst>
          </p:cNvPr>
          <p:cNvSpPr txBox="1"/>
          <p:nvPr/>
        </p:nvSpPr>
        <p:spPr>
          <a:xfrm>
            <a:off x="428171" y="1448365"/>
            <a:ext cx="2612572" cy="2246769"/>
          </a:xfrm>
          <a:prstGeom prst="rect">
            <a:avLst/>
          </a:prstGeom>
          <a:noFill/>
        </p:spPr>
        <p:txBody>
          <a:bodyPr wrap="square">
            <a:spAutoFit/>
          </a:bodyPr>
          <a:lstStyle/>
          <a:p>
            <a:r>
              <a:rPr lang="en-AU" sz="1400" dirty="0">
                <a:latin typeface="+mn-lt"/>
              </a:rPr>
              <a:t>Public exposure limit is ~1 mSv</a:t>
            </a:r>
          </a:p>
          <a:p>
            <a:endParaRPr lang="en-AU" sz="1400" dirty="0">
              <a:latin typeface="+mn-lt"/>
            </a:endParaRPr>
          </a:p>
          <a:p>
            <a:r>
              <a:rPr lang="en-AU" sz="1400" dirty="0">
                <a:latin typeface="+mn-lt"/>
              </a:rPr>
              <a:t>Occupational exposure limit for radiation workers including medical workers, airline crew, nuclear workers and miners may be higher</a:t>
            </a:r>
          </a:p>
          <a:p>
            <a:pPr marL="285750" indent="-285750">
              <a:buFont typeface="Arial" panose="020B0604020202020204" pitchFamily="34" charset="0"/>
              <a:buChar char="•"/>
            </a:pPr>
            <a:r>
              <a:rPr lang="en-AU" sz="1400" dirty="0">
                <a:latin typeface="+mn-lt"/>
              </a:rPr>
              <a:t>Limit ~20 mSv per year, common recorded is 1-10 mSv per year</a:t>
            </a:r>
          </a:p>
        </p:txBody>
      </p:sp>
    </p:spTree>
    <p:extLst>
      <p:ext uri="{BB962C8B-B14F-4D97-AF65-F5344CB8AC3E}">
        <p14:creationId xmlns:p14="http://schemas.microsoft.com/office/powerpoint/2010/main" val="104776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u="sng" dirty="0">
                <a:latin typeface="Arial" panose="020B0604020202020204" pitchFamily="34" charset="0"/>
                <a:cs typeface="Arial" panose="020B0604020202020204" pitchFamily="34" charset="0"/>
              </a:rPr>
              <a:t>Highest Exposure</a:t>
            </a:r>
            <a:r>
              <a:rPr lang="en-US" sz="2800" dirty="0">
                <a:latin typeface="Arial" panose="020B0604020202020204" pitchFamily="34" charset="0"/>
                <a:cs typeface="Arial" panose="020B0604020202020204" pitchFamily="34" charset="0"/>
              </a:rPr>
              <a:t> to Ionizing Radiation </a:t>
            </a:r>
            <a:endParaRPr lang="en-AU"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3318581-1D6D-A949-E921-A55C3E6C529F}"/>
              </a:ext>
            </a:extLst>
          </p:cNvPr>
          <p:cNvPicPr>
            <a:picLocks noChangeAspect="1"/>
          </p:cNvPicPr>
          <p:nvPr/>
        </p:nvPicPr>
        <p:blipFill>
          <a:blip r:embed="rId2"/>
          <a:stretch>
            <a:fillRect/>
          </a:stretch>
        </p:blipFill>
        <p:spPr>
          <a:xfrm>
            <a:off x="2118134" y="964702"/>
            <a:ext cx="5212532" cy="3968840"/>
          </a:xfrm>
          <a:prstGeom prst="rect">
            <a:avLst/>
          </a:prstGeom>
        </p:spPr>
      </p:pic>
      <p:sp>
        <p:nvSpPr>
          <p:cNvPr id="8" name="Rectangle 7">
            <a:extLst>
              <a:ext uri="{FF2B5EF4-FFF2-40B4-BE49-F238E27FC236}">
                <a16:creationId xmlns:a16="http://schemas.microsoft.com/office/drawing/2014/main" id="{636FD072-B54F-A600-7745-02ED3BA466FA}"/>
              </a:ext>
            </a:extLst>
          </p:cNvPr>
          <p:cNvSpPr/>
          <p:nvPr/>
        </p:nvSpPr>
        <p:spPr>
          <a:xfrm>
            <a:off x="5907313" y="1328057"/>
            <a:ext cx="1611086" cy="413658"/>
          </a:xfrm>
          <a:prstGeom prst="rect">
            <a:avLst/>
          </a:prstGeom>
          <a:noFill/>
          <a:ln w="28575">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0163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9514F9-6A4A-94CE-9F49-E46FBFC1AA78}"/>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Radiation Therapy </a:t>
            </a:r>
            <a:endParaRPr lang="en-AU" dirty="0"/>
          </a:p>
        </p:txBody>
      </p:sp>
      <p:sp>
        <p:nvSpPr>
          <p:cNvPr id="8" name="Subtitle 2">
            <a:extLst>
              <a:ext uri="{FF2B5EF4-FFF2-40B4-BE49-F238E27FC236}">
                <a16:creationId xmlns:a16="http://schemas.microsoft.com/office/drawing/2014/main" id="{633B9060-3A8F-4E92-BEBC-EAD2C6811EA8}"/>
              </a:ext>
            </a:extLst>
          </p:cNvPr>
          <p:cNvSpPr txBox="1">
            <a:spLocks noGrp="1"/>
          </p:cNvSpPr>
          <p:nvPr>
            <p:ph type="body" sz="quarter" idx="10"/>
          </p:nvPr>
        </p:nvSpPr>
        <p:spPr>
          <a:xfrm>
            <a:off x="360362" y="949619"/>
            <a:ext cx="8341935" cy="2837512"/>
          </a:xfrm>
          <a:prstGeom prst="rect">
            <a:avLst/>
          </a:prstGeom>
        </p:spPr>
        <p:txBody>
          <a:bodyPr vert="horz" lIns="0" tIns="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Tw Cen MT" panose="020B0602020104020603" pitchFamily="34" charset="0"/>
                <a:ea typeface="ＭＳ Ｐゴシック" charset="0"/>
                <a:cs typeface="Arial" panose="020B0604020202020204" pitchFamily="34" charset="0"/>
              </a:rPr>
              <a:t>20M cancer patients per year; 50% need Radiotherapy</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Tw Cen MT" panose="020B0602020104020603" pitchFamily="34" charset="0"/>
                <a:ea typeface="ＭＳ Ｐゴシック" charset="0"/>
                <a:cs typeface="Arial" panose="020B0604020202020204" pitchFamily="34" charset="0"/>
              </a:rPr>
              <a:t>Linear accelerator (LINAC) aims external beams of radiation from multiple directions to maximize dose to the tumor while minimizing dose to the normal cells/vital organs</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Tw Cen MT" panose="020B0602020104020603" pitchFamily="34" charset="0"/>
                <a:ea typeface="ＭＳ Ｐゴシック" charset="0"/>
                <a:cs typeface="Arial" panose="020B0604020202020204" pitchFamily="34" charset="0"/>
              </a:rPr>
              <a:t>Dosimeters (radiation detectors) calibrate the beam </a:t>
            </a:r>
            <a:r>
              <a:rPr lang="en-US" sz="1800" dirty="0">
                <a:solidFill>
                  <a:schemeClr val="tx1"/>
                </a:solidFill>
                <a:latin typeface="Tw Cen MT" panose="020B0602020104020603" pitchFamily="34" charset="0"/>
                <a:ea typeface="ＭＳ Ｐゴシック" charset="0"/>
                <a:cs typeface="Arial" panose="020B0604020202020204" pitchFamily="34" charset="0"/>
              </a:rPr>
              <a:t>BEFORE </a:t>
            </a:r>
            <a:r>
              <a:rPr lang="en-US" sz="1800" b="0" dirty="0">
                <a:solidFill>
                  <a:schemeClr val="tx1"/>
                </a:solidFill>
                <a:latin typeface="Tw Cen MT" panose="020B0602020104020603" pitchFamily="34" charset="0"/>
                <a:ea typeface="ＭＳ Ｐゴシック" charset="0"/>
                <a:cs typeface="Arial" panose="020B0604020202020204" pitchFamily="34" charset="0"/>
              </a:rPr>
              <a:t>the patient enters</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Tw Cen MT" panose="020B0602020104020603" pitchFamily="34" charset="0"/>
                <a:ea typeface="ＭＳ Ｐゴシック" charset="0"/>
                <a:cs typeface="Arial" panose="020B0604020202020204" pitchFamily="34" charset="0"/>
              </a:rPr>
              <a:t>Use lasers to align the patient</a:t>
            </a:r>
            <a:endParaRPr lang="en-AU" sz="600" b="0" dirty="0">
              <a:solidFill>
                <a:schemeClr val="tx1"/>
              </a:solidFill>
              <a:latin typeface="Tw Cen MT" panose="020B0602020104020603" pitchFamily="34" charset="0"/>
              <a:ea typeface="ＭＳ Ｐゴシック" charset="0"/>
            </a:endParaRPr>
          </a:p>
        </p:txBody>
      </p:sp>
      <p:pic>
        <p:nvPicPr>
          <p:cNvPr id="20" name="Picture 19">
            <a:extLst>
              <a:ext uri="{FF2B5EF4-FFF2-40B4-BE49-F238E27FC236}">
                <a16:creationId xmlns:a16="http://schemas.microsoft.com/office/drawing/2014/main" id="{B9D3872D-8153-4ACE-83DD-18801244F8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1" t="3931" r="27913" b="6257"/>
          <a:stretch/>
        </p:blipFill>
        <p:spPr bwMode="auto">
          <a:xfrm>
            <a:off x="499131" y="3125241"/>
            <a:ext cx="2246110" cy="1772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A2135D-4892-EC8E-FBF5-BB45F38B5347}"/>
              </a:ext>
            </a:extLst>
          </p:cNvPr>
          <p:cNvPicPr>
            <a:picLocks noChangeAspect="1"/>
          </p:cNvPicPr>
          <p:nvPr/>
        </p:nvPicPr>
        <p:blipFill rotWithShape="1">
          <a:blip r:embed="rId3"/>
          <a:srcRect t="11395" b="6429"/>
          <a:stretch/>
        </p:blipFill>
        <p:spPr>
          <a:xfrm>
            <a:off x="3392392" y="2564001"/>
            <a:ext cx="2235865" cy="2448905"/>
          </a:xfrm>
          <a:prstGeom prst="rect">
            <a:avLst/>
          </a:prstGeom>
        </p:spPr>
      </p:pic>
      <p:pic>
        <p:nvPicPr>
          <p:cNvPr id="5" name="Picture 2" descr="person lying inside MRI machine">
            <a:extLst>
              <a:ext uri="{FF2B5EF4-FFF2-40B4-BE49-F238E27FC236}">
                <a16:creationId xmlns:a16="http://schemas.microsoft.com/office/drawing/2014/main" id="{3CDA9CDC-3E1C-581D-D68E-38FAC3EBBB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9" r="13771"/>
          <a:stretch/>
        </p:blipFill>
        <p:spPr bwMode="auto">
          <a:xfrm>
            <a:off x="6324971" y="3099087"/>
            <a:ext cx="2235865" cy="1798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6229B-151D-96C9-117E-3C4F949BFA48}"/>
              </a:ext>
            </a:extLst>
          </p:cNvPr>
          <p:cNvSpPr txBox="1"/>
          <p:nvPr/>
        </p:nvSpPr>
        <p:spPr>
          <a:xfrm>
            <a:off x="822707" y="2778433"/>
            <a:ext cx="2246110" cy="338554"/>
          </a:xfrm>
          <a:prstGeom prst="rect">
            <a:avLst/>
          </a:prstGeom>
          <a:noFill/>
        </p:spPr>
        <p:txBody>
          <a:bodyPr wrap="square" rtlCol="0">
            <a:spAutoFit/>
          </a:bodyPr>
          <a:lstStyle/>
          <a:p>
            <a:r>
              <a:rPr lang="en-AU" sz="1600" dirty="0">
                <a:latin typeface="Tw Cen MT" panose="020B0602020104020603" pitchFamily="34" charset="0"/>
              </a:rPr>
              <a:t>Treatment Plan</a:t>
            </a:r>
          </a:p>
        </p:txBody>
      </p:sp>
      <p:sp>
        <p:nvSpPr>
          <p:cNvPr id="7" name="TextBox 6">
            <a:extLst>
              <a:ext uri="{FF2B5EF4-FFF2-40B4-BE49-F238E27FC236}">
                <a16:creationId xmlns:a16="http://schemas.microsoft.com/office/drawing/2014/main" id="{12C9BB89-3265-C114-E53E-D8F7B027D136}"/>
              </a:ext>
            </a:extLst>
          </p:cNvPr>
          <p:cNvSpPr txBox="1"/>
          <p:nvPr/>
        </p:nvSpPr>
        <p:spPr>
          <a:xfrm>
            <a:off x="6589775" y="2756942"/>
            <a:ext cx="2270675" cy="338554"/>
          </a:xfrm>
          <a:prstGeom prst="rect">
            <a:avLst/>
          </a:prstGeom>
          <a:noFill/>
        </p:spPr>
        <p:txBody>
          <a:bodyPr wrap="square" rtlCol="0">
            <a:spAutoFit/>
          </a:bodyPr>
          <a:lstStyle/>
          <a:p>
            <a:r>
              <a:rPr lang="en-AU" sz="1600" dirty="0">
                <a:latin typeface="Tw Cen MT" panose="020B0602020104020603" pitchFamily="34" charset="0"/>
              </a:rPr>
              <a:t>Patient Alignment</a:t>
            </a:r>
          </a:p>
        </p:txBody>
      </p:sp>
      <p:sp>
        <p:nvSpPr>
          <p:cNvPr id="10" name="TextBox 9">
            <a:extLst>
              <a:ext uri="{FF2B5EF4-FFF2-40B4-BE49-F238E27FC236}">
                <a16:creationId xmlns:a16="http://schemas.microsoft.com/office/drawing/2014/main" id="{4EEE5A62-8356-3569-4996-5251A1A4C727}"/>
              </a:ext>
            </a:extLst>
          </p:cNvPr>
          <p:cNvSpPr txBox="1"/>
          <p:nvPr/>
        </p:nvSpPr>
        <p:spPr>
          <a:xfrm>
            <a:off x="5041834" y="2291924"/>
            <a:ext cx="2270675" cy="338554"/>
          </a:xfrm>
          <a:prstGeom prst="rect">
            <a:avLst/>
          </a:prstGeom>
          <a:noFill/>
        </p:spPr>
        <p:txBody>
          <a:bodyPr wrap="square" rtlCol="0">
            <a:spAutoFit/>
          </a:bodyPr>
          <a:lstStyle/>
          <a:p>
            <a:r>
              <a:rPr lang="en-AU" sz="1600" dirty="0">
                <a:latin typeface="Tw Cen MT" panose="020B0602020104020603" pitchFamily="34" charset="0"/>
              </a:rPr>
              <a:t>LINAC</a:t>
            </a:r>
          </a:p>
        </p:txBody>
      </p:sp>
    </p:spTree>
    <p:extLst>
      <p:ext uri="{BB962C8B-B14F-4D97-AF65-F5344CB8AC3E}">
        <p14:creationId xmlns:p14="http://schemas.microsoft.com/office/powerpoint/2010/main" val="61603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9514F9-6A4A-94CE-9F49-E46FBFC1AA78}"/>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Medical Dosimetry</a:t>
            </a:r>
            <a:endParaRPr lang="en-AU" dirty="0"/>
          </a:p>
        </p:txBody>
      </p:sp>
      <p:sp>
        <p:nvSpPr>
          <p:cNvPr id="13" name="TextBox 12">
            <a:extLst>
              <a:ext uri="{FF2B5EF4-FFF2-40B4-BE49-F238E27FC236}">
                <a16:creationId xmlns:a16="http://schemas.microsoft.com/office/drawing/2014/main" id="{90C40E31-90E8-4568-9D40-7CB8598E2309}"/>
              </a:ext>
            </a:extLst>
          </p:cNvPr>
          <p:cNvSpPr txBox="1"/>
          <p:nvPr/>
        </p:nvSpPr>
        <p:spPr>
          <a:xfrm>
            <a:off x="2651503" y="3072010"/>
            <a:ext cx="3006721" cy="369332"/>
          </a:xfrm>
          <a:prstGeom prst="rect">
            <a:avLst/>
          </a:prstGeom>
          <a:noFill/>
        </p:spPr>
        <p:txBody>
          <a:bodyPr wrap="none" rtlCol="0">
            <a:spAutoFit/>
          </a:bodyPr>
          <a:lstStyle/>
          <a:p>
            <a:r>
              <a:rPr lang="en-AU" b="1" dirty="0">
                <a:latin typeface="Tw Cen MT" panose="020B0602020104020603" pitchFamily="34" charset="0"/>
              </a:rPr>
              <a:t>Imaging vs </a:t>
            </a:r>
            <a:r>
              <a:rPr lang="en-AU" b="1" i="1" dirty="0">
                <a:latin typeface="Tw Cen MT" panose="020B0602020104020603" pitchFamily="34" charset="0"/>
              </a:rPr>
              <a:t>in-vivo </a:t>
            </a:r>
            <a:r>
              <a:rPr lang="en-AU" b="1" dirty="0">
                <a:latin typeface="Tw Cen MT" panose="020B0602020104020603" pitchFamily="34" charset="0"/>
              </a:rPr>
              <a:t>Dosimetry:</a:t>
            </a:r>
          </a:p>
        </p:txBody>
      </p:sp>
      <p:grpSp>
        <p:nvGrpSpPr>
          <p:cNvPr id="7" name="Group 6">
            <a:extLst>
              <a:ext uri="{FF2B5EF4-FFF2-40B4-BE49-F238E27FC236}">
                <a16:creationId xmlns:a16="http://schemas.microsoft.com/office/drawing/2014/main" id="{514A2DC2-6848-F270-9A27-2C7F950906EA}"/>
              </a:ext>
            </a:extLst>
          </p:cNvPr>
          <p:cNvGrpSpPr/>
          <p:nvPr/>
        </p:nvGrpSpPr>
        <p:grpSpPr>
          <a:xfrm>
            <a:off x="1221050" y="3455856"/>
            <a:ext cx="6547853" cy="1541025"/>
            <a:chOff x="99689" y="3480498"/>
            <a:chExt cx="5816803" cy="1305113"/>
          </a:xfrm>
        </p:grpSpPr>
        <p:pic>
          <p:nvPicPr>
            <p:cNvPr id="4" name="Picture 3">
              <a:extLst>
                <a:ext uri="{FF2B5EF4-FFF2-40B4-BE49-F238E27FC236}">
                  <a16:creationId xmlns:a16="http://schemas.microsoft.com/office/drawing/2014/main" id="{537E00F0-C029-4A20-B618-4206BEB164AA}"/>
                </a:ext>
              </a:extLst>
            </p:cNvPr>
            <p:cNvPicPr>
              <a:picLocks noChangeAspect="1"/>
            </p:cNvPicPr>
            <p:nvPr/>
          </p:nvPicPr>
          <p:blipFill>
            <a:blip r:embed="rId3"/>
            <a:stretch>
              <a:fillRect/>
            </a:stretch>
          </p:blipFill>
          <p:spPr>
            <a:xfrm>
              <a:off x="3313274" y="3544417"/>
              <a:ext cx="2603218" cy="1219306"/>
            </a:xfrm>
            <a:prstGeom prst="rect">
              <a:avLst/>
            </a:prstGeom>
          </p:spPr>
        </p:pic>
        <p:pic>
          <p:nvPicPr>
            <p:cNvPr id="12" name="Picture 11">
              <a:extLst>
                <a:ext uri="{FF2B5EF4-FFF2-40B4-BE49-F238E27FC236}">
                  <a16:creationId xmlns:a16="http://schemas.microsoft.com/office/drawing/2014/main" id="{3106F593-E60B-450E-87B0-6A5FB276E65A}"/>
                </a:ext>
              </a:extLst>
            </p:cNvPr>
            <p:cNvPicPr>
              <a:picLocks noChangeAspect="1"/>
            </p:cNvPicPr>
            <p:nvPr/>
          </p:nvPicPr>
          <p:blipFill rotWithShape="1">
            <a:blip r:embed="rId4"/>
            <a:srcRect r="73805" b="71119"/>
            <a:stretch/>
          </p:blipFill>
          <p:spPr>
            <a:xfrm>
              <a:off x="2705951" y="3575337"/>
              <a:ext cx="716863" cy="388091"/>
            </a:xfrm>
            <a:prstGeom prst="rect">
              <a:avLst/>
            </a:prstGeom>
          </p:spPr>
        </p:pic>
        <p:pic>
          <p:nvPicPr>
            <p:cNvPr id="14" name="Picture 13">
              <a:extLst>
                <a:ext uri="{FF2B5EF4-FFF2-40B4-BE49-F238E27FC236}">
                  <a16:creationId xmlns:a16="http://schemas.microsoft.com/office/drawing/2014/main" id="{86C5991F-44F6-47E0-86B4-BB259D450644}"/>
                </a:ext>
              </a:extLst>
            </p:cNvPr>
            <p:cNvPicPr>
              <a:picLocks noChangeAspect="1"/>
            </p:cNvPicPr>
            <p:nvPr/>
          </p:nvPicPr>
          <p:blipFill>
            <a:blip r:embed="rId5"/>
            <a:stretch>
              <a:fillRect/>
            </a:stretch>
          </p:blipFill>
          <p:spPr>
            <a:xfrm>
              <a:off x="99689" y="3480498"/>
              <a:ext cx="2982378" cy="1305113"/>
            </a:xfrm>
            <a:prstGeom prst="rect">
              <a:avLst/>
            </a:prstGeom>
          </p:spPr>
        </p:pic>
      </p:grpSp>
      <p:graphicFrame>
        <p:nvGraphicFramePr>
          <p:cNvPr id="2" name="Table 4">
            <a:extLst>
              <a:ext uri="{FF2B5EF4-FFF2-40B4-BE49-F238E27FC236}">
                <a16:creationId xmlns:a16="http://schemas.microsoft.com/office/drawing/2014/main" id="{D385FC72-8E33-1C80-521A-85A15613B873}"/>
              </a:ext>
            </a:extLst>
          </p:cNvPr>
          <p:cNvGraphicFramePr>
            <a:graphicFrameLocks noGrp="1"/>
          </p:cNvGraphicFramePr>
          <p:nvPr>
            <p:extLst>
              <p:ext uri="{D42A27DB-BD31-4B8C-83A1-F6EECF244321}">
                <p14:modId xmlns:p14="http://schemas.microsoft.com/office/powerpoint/2010/main" val="3897317964"/>
              </p:ext>
            </p:extLst>
          </p:nvPr>
        </p:nvGraphicFramePr>
        <p:xfrm>
          <a:off x="696443" y="1067211"/>
          <a:ext cx="7751113" cy="1908000"/>
        </p:xfrm>
        <a:graphic>
          <a:graphicData uri="http://schemas.openxmlformats.org/drawingml/2006/table">
            <a:tbl>
              <a:tblPr firstRow="1" bandRow="1">
                <a:tableStyleId>{D7AC3CCA-C797-4891-BE02-D94E43425B78}</a:tableStyleId>
              </a:tblPr>
              <a:tblGrid>
                <a:gridCol w="2047895">
                  <a:extLst>
                    <a:ext uri="{9D8B030D-6E8A-4147-A177-3AD203B41FA5}">
                      <a16:colId xmlns:a16="http://schemas.microsoft.com/office/drawing/2014/main" val="1487910656"/>
                    </a:ext>
                  </a:extLst>
                </a:gridCol>
                <a:gridCol w="5703218">
                  <a:extLst>
                    <a:ext uri="{9D8B030D-6E8A-4147-A177-3AD203B41FA5}">
                      <a16:colId xmlns:a16="http://schemas.microsoft.com/office/drawing/2014/main" val="3060664145"/>
                    </a:ext>
                  </a:extLst>
                </a:gridCol>
              </a:tblGrid>
              <a:tr h="576000">
                <a:tc>
                  <a:txBody>
                    <a:bodyPr/>
                    <a:lstStyle/>
                    <a:p>
                      <a:r>
                        <a:rPr lang="en-AU" sz="1600" b="1" dirty="0">
                          <a:latin typeface="Tw Cen MT" panose="020B0602020104020603" pitchFamily="34" charset="0"/>
                        </a:rPr>
                        <a:t>What is Dosimetry?</a:t>
                      </a:r>
                    </a:p>
                  </a:txBody>
                  <a:tcPr/>
                </a:tc>
                <a:tc>
                  <a:txBody>
                    <a:bodyPr/>
                    <a:lstStyle/>
                    <a:p>
                      <a:r>
                        <a:rPr lang="en-US" sz="1400" b="0" dirty="0">
                          <a:latin typeface="Tw Cen MT" panose="020B0602020104020603" pitchFamily="34" charset="0"/>
                        </a:rPr>
                        <a:t>Measurement and assessment of radiation doses received by individuals or objects exposed to ionizing radiation</a:t>
                      </a:r>
                      <a:endParaRPr lang="en-AU" sz="1400" b="0" dirty="0">
                        <a:latin typeface="Tw Cen MT" panose="020B0602020104020603" pitchFamily="34" charset="0"/>
                      </a:endParaRPr>
                    </a:p>
                  </a:txBody>
                  <a:tcPr/>
                </a:tc>
                <a:extLst>
                  <a:ext uri="{0D108BD9-81ED-4DB2-BD59-A6C34878D82A}">
                    <a16:rowId xmlns:a16="http://schemas.microsoft.com/office/drawing/2014/main" val="1541100175"/>
                  </a:ext>
                </a:extLst>
              </a:tr>
              <a:tr h="576000">
                <a:tc>
                  <a:txBody>
                    <a:bodyPr/>
                    <a:lstStyle/>
                    <a:p>
                      <a:r>
                        <a:rPr lang="en-AU" sz="1600" b="1" dirty="0">
                          <a:latin typeface="Tw Cen MT" panose="020B0602020104020603" pitchFamily="34" charset="0"/>
                        </a:rPr>
                        <a:t>How is it achieved?</a:t>
                      </a:r>
                    </a:p>
                  </a:txBody>
                  <a:tcPr/>
                </a:tc>
                <a:tc>
                  <a:txBody>
                    <a:bodyPr/>
                    <a:lstStyle/>
                    <a:p>
                      <a:r>
                        <a:rPr lang="en-US" sz="1400" b="0" dirty="0">
                          <a:latin typeface="Tw Cen MT" panose="020B0602020104020603" pitchFamily="34" charset="0"/>
                        </a:rPr>
                        <a:t>Passive dosimeters (film badges, TLDs) and </a:t>
                      </a:r>
                    </a:p>
                    <a:p>
                      <a:r>
                        <a:rPr lang="en-US" sz="1400" b="0" dirty="0">
                          <a:latin typeface="Tw Cen MT" panose="020B0602020104020603" pitchFamily="34" charset="0"/>
                        </a:rPr>
                        <a:t>Active dosimeters (silicon-based electronics)</a:t>
                      </a:r>
                    </a:p>
                  </a:txBody>
                  <a:tcPr/>
                </a:tc>
                <a:extLst>
                  <a:ext uri="{0D108BD9-81ED-4DB2-BD59-A6C34878D82A}">
                    <a16:rowId xmlns:a16="http://schemas.microsoft.com/office/drawing/2014/main" val="2088448376"/>
                  </a:ext>
                </a:extLst>
              </a:tr>
              <a:tr h="756000">
                <a:tc>
                  <a:txBody>
                    <a:bodyPr/>
                    <a:lstStyle/>
                    <a:p>
                      <a:r>
                        <a:rPr lang="en-AU" sz="1600" b="1" dirty="0">
                          <a:latin typeface="Tw Cen MT" panose="020B0602020104020603" pitchFamily="34" charset="0"/>
                        </a:rPr>
                        <a:t>Why in-vivo dosimetry?</a:t>
                      </a:r>
                    </a:p>
                  </a:txBody>
                  <a:tcPr/>
                </a:tc>
                <a:tc>
                  <a:txBody>
                    <a:bodyPr/>
                    <a:lstStyle/>
                    <a:p>
                      <a:r>
                        <a:rPr lang="en-US" sz="1400" dirty="0">
                          <a:latin typeface="Tw Cen MT" panose="020B0602020104020603" pitchFamily="34" charset="0"/>
                        </a:rPr>
                        <a:t>Real-time feedback to instantaneously detect, evaluate, and correct for any deviations from the planned exposure; (ideally) without affecting the treatment plan.</a:t>
                      </a:r>
                      <a:endParaRPr lang="en-AU" sz="1400" b="0" dirty="0">
                        <a:latin typeface="Tw Cen MT" panose="020B0602020104020603" pitchFamily="34" charset="0"/>
                      </a:endParaRPr>
                    </a:p>
                  </a:txBody>
                  <a:tcPr/>
                </a:tc>
                <a:extLst>
                  <a:ext uri="{0D108BD9-81ED-4DB2-BD59-A6C34878D82A}">
                    <a16:rowId xmlns:a16="http://schemas.microsoft.com/office/drawing/2014/main" val="1909252756"/>
                  </a:ext>
                </a:extLst>
              </a:tr>
            </a:tbl>
          </a:graphicData>
        </a:graphic>
      </p:graphicFrame>
    </p:spTree>
    <p:extLst>
      <p:ext uri="{BB962C8B-B14F-4D97-AF65-F5344CB8AC3E}">
        <p14:creationId xmlns:p14="http://schemas.microsoft.com/office/powerpoint/2010/main" val="304426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17CF31-4688-F3EE-64CD-1440CA5FED55}"/>
              </a:ext>
            </a:extLst>
          </p:cNvPr>
          <p:cNvGrpSpPr/>
          <p:nvPr/>
        </p:nvGrpSpPr>
        <p:grpSpPr>
          <a:xfrm>
            <a:off x="3500393" y="1040748"/>
            <a:ext cx="5811234" cy="3726514"/>
            <a:chOff x="3500393" y="1040748"/>
            <a:chExt cx="5811234" cy="3726514"/>
          </a:xfrm>
        </p:grpSpPr>
        <p:pic>
          <p:nvPicPr>
            <p:cNvPr id="6" name="Picture 5">
              <a:extLst>
                <a:ext uri="{FF2B5EF4-FFF2-40B4-BE49-F238E27FC236}">
                  <a16:creationId xmlns:a16="http://schemas.microsoft.com/office/drawing/2014/main" id="{F8C1DC29-6FE9-6E22-7386-A10C4F5DC94C}"/>
                </a:ext>
              </a:extLst>
            </p:cNvPr>
            <p:cNvPicPr>
              <a:picLocks noChangeAspect="1"/>
            </p:cNvPicPr>
            <p:nvPr/>
          </p:nvPicPr>
          <p:blipFill>
            <a:blip r:embed="rId2"/>
            <a:stretch>
              <a:fillRect/>
            </a:stretch>
          </p:blipFill>
          <p:spPr>
            <a:xfrm>
              <a:off x="3500393" y="1410080"/>
              <a:ext cx="5811234" cy="3357182"/>
            </a:xfrm>
            <a:prstGeom prst="rect">
              <a:avLst/>
            </a:prstGeom>
          </p:spPr>
        </p:pic>
        <p:sp>
          <p:nvSpPr>
            <p:cNvPr id="7" name="TextBox 6">
              <a:extLst>
                <a:ext uri="{FF2B5EF4-FFF2-40B4-BE49-F238E27FC236}">
                  <a16:creationId xmlns:a16="http://schemas.microsoft.com/office/drawing/2014/main" id="{9E9191CE-0DC8-ACA5-2FE8-2C9E621BEFEC}"/>
                </a:ext>
              </a:extLst>
            </p:cNvPr>
            <p:cNvSpPr txBox="1"/>
            <p:nvPr/>
          </p:nvSpPr>
          <p:spPr>
            <a:xfrm>
              <a:off x="4883115" y="1040748"/>
              <a:ext cx="3328795" cy="369332"/>
            </a:xfrm>
            <a:prstGeom prst="rect">
              <a:avLst/>
            </a:prstGeom>
            <a:noFill/>
          </p:spPr>
          <p:txBody>
            <a:bodyPr wrap="square" rtlCol="0">
              <a:spAutoFit/>
            </a:bodyPr>
            <a:lstStyle/>
            <a:p>
              <a:r>
                <a:rPr lang="en-AU" b="1" dirty="0">
                  <a:latin typeface="Tw Cen MT" panose="020B0602020104020603" pitchFamily="34" charset="0"/>
                </a:rPr>
                <a:t>Material innovations needed:</a:t>
              </a:r>
            </a:p>
          </p:txBody>
        </p:sp>
      </p:grpSp>
      <p:sp>
        <p:nvSpPr>
          <p:cNvPr id="9" name="Rectangle 8">
            <a:extLst>
              <a:ext uri="{FF2B5EF4-FFF2-40B4-BE49-F238E27FC236}">
                <a16:creationId xmlns:a16="http://schemas.microsoft.com/office/drawing/2014/main" id="{389514F9-6A4A-94CE-9F49-E46FBFC1AA78}"/>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Need for Innovative X-ray Detectors</a:t>
            </a:r>
            <a:endParaRPr lang="en-AU" dirty="0"/>
          </a:p>
        </p:txBody>
      </p:sp>
      <p:sp>
        <p:nvSpPr>
          <p:cNvPr id="2" name="TextBox 1">
            <a:extLst>
              <a:ext uri="{FF2B5EF4-FFF2-40B4-BE49-F238E27FC236}">
                <a16:creationId xmlns:a16="http://schemas.microsoft.com/office/drawing/2014/main" id="{7D7639DD-ABF6-2BF3-6DEE-26B33447F2B3}"/>
              </a:ext>
            </a:extLst>
          </p:cNvPr>
          <p:cNvSpPr txBox="1"/>
          <p:nvPr/>
        </p:nvSpPr>
        <p:spPr>
          <a:xfrm>
            <a:off x="358776" y="1145052"/>
            <a:ext cx="3494767" cy="3693319"/>
          </a:xfrm>
          <a:prstGeom prst="rect">
            <a:avLst/>
          </a:prstGeom>
          <a:noFill/>
        </p:spPr>
        <p:txBody>
          <a:bodyPr wrap="square" rtlCol="0">
            <a:spAutoFit/>
          </a:bodyPr>
          <a:lstStyle/>
          <a:p>
            <a:r>
              <a:rPr lang="en-AU" b="1" dirty="0">
                <a:latin typeface="Tw Cen MT" panose="020B0602020104020603" pitchFamily="34" charset="0"/>
              </a:rPr>
              <a:t>Advantages </a:t>
            </a:r>
            <a:r>
              <a:rPr lang="en-AU" dirty="0">
                <a:latin typeface="Tw Cen MT" panose="020B0602020104020603" pitchFamily="34" charset="0"/>
              </a:rPr>
              <a:t>of current dosimeters:</a:t>
            </a:r>
          </a:p>
          <a:p>
            <a:pPr marL="285750" indent="-285750">
              <a:buFont typeface="Arial" panose="020B0604020202020204" pitchFamily="34" charset="0"/>
              <a:buChar char="•"/>
            </a:pPr>
            <a:r>
              <a:rPr lang="en-AU" dirty="0">
                <a:latin typeface="Tw Cen MT" panose="020B0602020104020603" pitchFamily="34" charset="0"/>
              </a:rPr>
              <a:t>Well studied (and optimised for radiation detection)</a:t>
            </a:r>
          </a:p>
          <a:p>
            <a:pPr marL="285750" indent="-285750">
              <a:buFont typeface="Arial" panose="020B0604020202020204" pitchFamily="34" charset="0"/>
              <a:buChar char="•"/>
            </a:pPr>
            <a:r>
              <a:rPr lang="en-AU" dirty="0">
                <a:latin typeface="Tw Cen MT" panose="020B0602020104020603" pitchFamily="34" charset="0"/>
              </a:rPr>
              <a:t>High spatial and temporal resolution</a:t>
            </a:r>
          </a:p>
          <a:p>
            <a:pPr marL="285750" indent="-285750">
              <a:buFont typeface="Arial" panose="020B0604020202020204" pitchFamily="34" charset="0"/>
              <a:buChar char="•"/>
            </a:pPr>
            <a:r>
              <a:rPr lang="en-AU" dirty="0">
                <a:latin typeface="Tw Cen MT" panose="020B0602020104020603" pitchFamily="34" charset="0"/>
              </a:rPr>
              <a:t>High radiation stability</a:t>
            </a:r>
          </a:p>
          <a:p>
            <a:pPr marL="285750" indent="-285750">
              <a:buFont typeface="Arial" panose="020B0604020202020204" pitchFamily="34" charset="0"/>
              <a:buChar char="•"/>
            </a:pPr>
            <a:r>
              <a:rPr lang="en-AU" dirty="0">
                <a:latin typeface="Tw Cen MT" panose="020B0602020104020603" pitchFamily="34" charset="0"/>
              </a:rPr>
              <a:t>Commercially available</a:t>
            </a:r>
          </a:p>
          <a:p>
            <a:endParaRPr lang="en-AU" dirty="0">
              <a:latin typeface="Tw Cen MT" panose="020B0602020104020603" pitchFamily="34" charset="0"/>
            </a:endParaRPr>
          </a:p>
          <a:p>
            <a:r>
              <a:rPr lang="en-AU" b="1" dirty="0">
                <a:latin typeface="Tw Cen MT" panose="020B0602020104020603" pitchFamily="34" charset="0"/>
              </a:rPr>
              <a:t>Limitation </a:t>
            </a:r>
            <a:r>
              <a:rPr lang="en-AU" dirty="0">
                <a:latin typeface="Tw Cen MT" panose="020B0602020104020603" pitchFamily="34" charset="0"/>
              </a:rPr>
              <a:t>of current dosimeters:</a:t>
            </a:r>
          </a:p>
          <a:p>
            <a:pPr marL="285750" indent="-285750">
              <a:buFont typeface="Arial" panose="020B0604020202020204" pitchFamily="34" charset="0"/>
              <a:buChar char="•"/>
            </a:pPr>
            <a:r>
              <a:rPr lang="en-AU" dirty="0">
                <a:latin typeface="Tw Cen MT" panose="020B0602020104020603" pitchFamily="34" charset="0"/>
              </a:rPr>
              <a:t>Mechanically Rigid</a:t>
            </a:r>
          </a:p>
          <a:p>
            <a:pPr marL="285750" indent="-285750">
              <a:buFont typeface="Arial" panose="020B0604020202020204" pitchFamily="34" charset="0"/>
              <a:buChar char="•"/>
            </a:pPr>
            <a:r>
              <a:rPr lang="en-AU" dirty="0">
                <a:latin typeface="Tw Cen MT" panose="020B0602020104020603" pitchFamily="34" charset="0"/>
              </a:rPr>
              <a:t>Expensive (large-area)</a:t>
            </a:r>
          </a:p>
          <a:p>
            <a:pPr marL="285750" indent="-285750">
              <a:buFont typeface="Arial" panose="020B0604020202020204" pitchFamily="34" charset="0"/>
              <a:buChar char="•"/>
            </a:pPr>
            <a:r>
              <a:rPr lang="en-AU" dirty="0">
                <a:latin typeface="Tw Cen MT" panose="020B0602020104020603" pitchFamily="34" charset="0"/>
              </a:rPr>
              <a:t>Electrical output varies with beam properties</a:t>
            </a:r>
          </a:p>
        </p:txBody>
      </p:sp>
    </p:spTree>
    <p:extLst>
      <p:ext uri="{BB962C8B-B14F-4D97-AF65-F5344CB8AC3E}">
        <p14:creationId xmlns:p14="http://schemas.microsoft.com/office/powerpoint/2010/main" val="35888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FC5154-4142-9CA2-1F4F-6AA5C2F26DEA}"/>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 name="Title 1">
            <a:extLst>
              <a:ext uri="{FF2B5EF4-FFF2-40B4-BE49-F238E27FC236}">
                <a16:creationId xmlns:a16="http://schemas.microsoft.com/office/drawing/2014/main" id="{E2AEAF44-F909-4580-862E-7EB331AAAEC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Next-Gen Materials for Radiation Detection</a:t>
            </a:r>
          </a:p>
        </p:txBody>
      </p:sp>
      <p:sp>
        <p:nvSpPr>
          <p:cNvPr id="10" name="TextBox 9">
            <a:extLst>
              <a:ext uri="{FF2B5EF4-FFF2-40B4-BE49-F238E27FC236}">
                <a16:creationId xmlns:a16="http://schemas.microsoft.com/office/drawing/2014/main" id="{E723C527-1DE3-D76F-384A-F9EB4A5A1286}"/>
              </a:ext>
            </a:extLst>
          </p:cNvPr>
          <p:cNvSpPr txBox="1"/>
          <p:nvPr/>
        </p:nvSpPr>
        <p:spPr>
          <a:xfrm>
            <a:off x="358775" y="980813"/>
            <a:ext cx="8363062" cy="646331"/>
          </a:xfrm>
          <a:prstGeom prst="rect">
            <a:avLst/>
          </a:prstGeom>
          <a:noFill/>
        </p:spPr>
        <p:txBody>
          <a:bodyPr wrap="square" rtlCol="0">
            <a:spAutoFit/>
          </a:bodyPr>
          <a:lstStyle/>
          <a:p>
            <a:r>
              <a:rPr lang="en-AU" b="1" dirty="0">
                <a:latin typeface="Tw Cen MT" panose="020B0602020104020603" pitchFamily="34" charset="0"/>
              </a:rPr>
              <a:t>Solution processable </a:t>
            </a:r>
            <a:r>
              <a:rPr lang="en-AU" dirty="0">
                <a:latin typeface="Tw Cen MT" panose="020B0602020104020603" pitchFamily="34" charset="0"/>
              </a:rPr>
              <a:t>electroactive inks can be printed onto flexible substrates with low-costs techniques: </a:t>
            </a:r>
            <a:r>
              <a:rPr lang="en-AU" b="1" dirty="0">
                <a:latin typeface="Tw Cen MT" panose="020B0602020104020603" pitchFamily="34" charset="0"/>
              </a:rPr>
              <a:t>(a) </a:t>
            </a:r>
            <a:r>
              <a:rPr lang="en-AU" dirty="0">
                <a:latin typeface="Tw Cen MT" panose="020B0602020104020603" pitchFamily="34" charset="0"/>
              </a:rPr>
              <a:t>spin-coating, </a:t>
            </a:r>
            <a:r>
              <a:rPr lang="en-AU" b="1" dirty="0">
                <a:latin typeface="Tw Cen MT" panose="020B0602020104020603" pitchFamily="34" charset="0"/>
              </a:rPr>
              <a:t>(b) </a:t>
            </a:r>
            <a:r>
              <a:rPr lang="en-AU" dirty="0">
                <a:latin typeface="Tw Cen MT" panose="020B0602020104020603" pitchFamily="34" charset="0"/>
              </a:rPr>
              <a:t>blading,</a:t>
            </a:r>
            <a:r>
              <a:rPr lang="en-AU" b="1" dirty="0">
                <a:latin typeface="Tw Cen MT" panose="020B0602020104020603" pitchFamily="34" charset="0"/>
              </a:rPr>
              <a:t> (c) </a:t>
            </a:r>
            <a:r>
              <a:rPr lang="en-AU" dirty="0">
                <a:latin typeface="Tw Cen MT" panose="020B0602020104020603" pitchFamily="34" charset="0"/>
              </a:rPr>
              <a:t>inkjet printing and</a:t>
            </a:r>
            <a:r>
              <a:rPr lang="en-AU" b="1" dirty="0">
                <a:latin typeface="Tw Cen MT" panose="020B0602020104020603" pitchFamily="34" charset="0"/>
              </a:rPr>
              <a:t> (d) </a:t>
            </a:r>
            <a:r>
              <a:rPr lang="en-AU" dirty="0">
                <a:latin typeface="Tw Cen MT" panose="020B0602020104020603" pitchFamily="34" charset="0"/>
              </a:rPr>
              <a:t>roll-to-roll printing</a:t>
            </a:r>
            <a:endParaRPr lang="en-US" dirty="0">
              <a:latin typeface="Tw Cen MT" panose="020B0602020104020603" pitchFamily="34" charset="0"/>
            </a:endParaRPr>
          </a:p>
        </p:txBody>
      </p:sp>
      <p:grpSp>
        <p:nvGrpSpPr>
          <p:cNvPr id="21" name="Group 20">
            <a:extLst>
              <a:ext uri="{FF2B5EF4-FFF2-40B4-BE49-F238E27FC236}">
                <a16:creationId xmlns:a16="http://schemas.microsoft.com/office/drawing/2014/main" id="{363BDEB4-5A41-B8E6-5B9F-3458A783FC3F}"/>
              </a:ext>
            </a:extLst>
          </p:cNvPr>
          <p:cNvGrpSpPr/>
          <p:nvPr/>
        </p:nvGrpSpPr>
        <p:grpSpPr>
          <a:xfrm>
            <a:off x="174922" y="1746332"/>
            <a:ext cx="5602485" cy="1476297"/>
            <a:chOff x="174922" y="1746332"/>
            <a:chExt cx="5602485" cy="1476297"/>
          </a:xfrm>
        </p:grpSpPr>
        <p:pic>
          <p:nvPicPr>
            <p:cNvPr id="3" name="Picture 2">
              <a:extLst>
                <a:ext uri="{FF2B5EF4-FFF2-40B4-BE49-F238E27FC236}">
                  <a16:creationId xmlns:a16="http://schemas.microsoft.com/office/drawing/2014/main" id="{BA3B52FB-23A2-3416-528B-7DF6ED0710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716" y="1746332"/>
              <a:ext cx="5135691" cy="1476297"/>
            </a:xfrm>
            <a:prstGeom prst="rect">
              <a:avLst/>
            </a:prstGeom>
            <a:noFill/>
            <a:ln>
              <a:noFill/>
            </a:ln>
          </p:spPr>
        </p:pic>
        <p:sp>
          <p:nvSpPr>
            <p:cNvPr id="8" name="TextBox 7">
              <a:extLst>
                <a:ext uri="{FF2B5EF4-FFF2-40B4-BE49-F238E27FC236}">
                  <a16:creationId xmlns:a16="http://schemas.microsoft.com/office/drawing/2014/main" id="{BBC6673E-FB88-0210-B17B-501A3A694F1B}"/>
                </a:ext>
              </a:extLst>
            </p:cNvPr>
            <p:cNvSpPr txBox="1"/>
            <p:nvPr/>
          </p:nvSpPr>
          <p:spPr>
            <a:xfrm>
              <a:off x="174922" y="1787946"/>
              <a:ext cx="466794" cy="369332"/>
            </a:xfrm>
            <a:prstGeom prst="rect">
              <a:avLst/>
            </a:prstGeom>
            <a:noFill/>
          </p:spPr>
          <p:txBody>
            <a:bodyPr wrap="none" rtlCol="0">
              <a:spAutoFit/>
            </a:bodyPr>
            <a:lstStyle/>
            <a:p>
              <a:r>
                <a:rPr lang="en-AU" b="1" dirty="0"/>
                <a:t>(a)</a:t>
              </a:r>
            </a:p>
          </p:txBody>
        </p:sp>
      </p:grpSp>
      <p:grpSp>
        <p:nvGrpSpPr>
          <p:cNvPr id="22" name="Group 21">
            <a:extLst>
              <a:ext uri="{FF2B5EF4-FFF2-40B4-BE49-F238E27FC236}">
                <a16:creationId xmlns:a16="http://schemas.microsoft.com/office/drawing/2014/main" id="{131BFF23-F742-EAFE-221A-1BE142968DD1}"/>
              </a:ext>
            </a:extLst>
          </p:cNvPr>
          <p:cNvGrpSpPr/>
          <p:nvPr/>
        </p:nvGrpSpPr>
        <p:grpSpPr>
          <a:xfrm>
            <a:off x="6251181" y="1792638"/>
            <a:ext cx="2470656" cy="1515103"/>
            <a:chOff x="6251181" y="1792638"/>
            <a:chExt cx="2470656" cy="1515103"/>
          </a:xfrm>
        </p:grpSpPr>
        <p:pic>
          <p:nvPicPr>
            <p:cNvPr id="4" name="Picture 3">
              <a:extLst>
                <a:ext uri="{FF2B5EF4-FFF2-40B4-BE49-F238E27FC236}">
                  <a16:creationId xmlns:a16="http://schemas.microsoft.com/office/drawing/2014/main" id="{5AB90254-1FA4-1068-FDFB-1119ED1268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676" t="6162" r="33342" b="53704"/>
            <a:stretch/>
          </p:blipFill>
          <p:spPr bwMode="auto">
            <a:xfrm>
              <a:off x="6689555" y="1835759"/>
              <a:ext cx="2032282" cy="1471982"/>
            </a:xfrm>
            <a:prstGeom prst="rect">
              <a:avLst/>
            </a:prstGeom>
            <a:noFill/>
            <a:ln>
              <a:noFill/>
            </a:ln>
          </p:spPr>
        </p:pic>
        <p:sp>
          <p:nvSpPr>
            <p:cNvPr id="9" name="TextBox 8">
              <a:extLst>
                <a:ext uri="{FF2B5EF4-FFF2-40B4-BE49-F238E27FC236}">
                  <a16:creationId xmlns:a16="http://schemas.microsoft.com/office/drawing/2014/main" id="{5B500590-FA49-D153-C57A-C6F92BD30837}"/>
                </a:ext>
              </a:extLst>
            </p:cNvPr>
            <p:cNvSpPr txBox="1"/>
            <p:nvPr/>
          </p:nvSpPr>
          <p:spPr>
            <a:xfrm>
              <a:off x="6251181" y="1792638"/>
              <a:ext cx="479618" cy="369332"/>
            </a:xfrm>
            <a:prstGeom prst="rect">
              <a:avLst/>
            </a:prstGeom>
            <a:noFill/>
          </p:spPr>
          <p:txBody>
            <a:bodyPr wrap="none" rtlCol="0">
              <a:spAutoFit/>
            </a:bodyPr>
            <a:lstStyle/>
            <a:p>
              <a:r>
                <a:rPr lang="en-AU" b="1" dirty="0"/>
                <a:t>(b)</a:t>
              </a:r>
            </a:p>
          </p:txBody>
        </p:sp>
      </p:grpSp>
      <p:grpSp>
        <p:nvGrpSpPr>
          <p:cNvPr id="23" name="Group 22">
            <a:extLst>
              <a:ext uri="{FF2B5EF4-FFF2-40B4-BE49-F238E27FC236}">
                <a16:creationId xmlns:a16="http://schemas.microsoft.com/office/drawing/2014/main" id="{47111F6B-A776-C574-DF48-0650C2B4F865}"/>
              </a:ext>
            </a:extLst>
          </p:cNvPr>
          <p:cNvGrpSpPr/>
          <p:nvPr/>
        </p:nvGrpSpPr>
        <p:grpSpPr>
          <a:xfrm>
            <a:off x="651328" y="3505001"/>
            <a:ext cx="2421717" cy="1533253"/>
            <a:chOff x="175678" y="3486852"/>
            <a:chExt cx="2421717" cy="1533253"/>
          </a:xfrm>
        </p:grpSpPr>
        <p:sp>
          <p:nvSpPr>
            <p:cNvPr id="12" name="TextBox 11">
              <a:extLst>
                <a:ext uri="{FF2B5EF4-FFF2-40B4-BE49-F238E27FC236}">
                  <a16:creationId xmlns:a16="http://schemas.microsoft.com/office/drawing/2014/main" id="{F4AB5815-4883-C1DC-421B-52F5AA365318}"/>
                </a:ext>
              </a:extLst>
            </p:cNvPr>
            <p:cNvSpPr txBox="1"/>
            <p:nvPr/>
          </p:nvSpPr>
          <p:spPr>
            <a:xfrm>
              <a:off x="175678" y="3486852"/>
              <a:ext cx="466794" cy="369332"/>
            </a:xfrm>
            <a:prstGeom prst="rect">
              <a:avLst/>
            </a:prstGeom>
            <a:noFill/>
          </p:spPr>
          <p:txBody>
            <a:bodyPr wrap="none" rtlCol="0">
              <a:spAutoFit/>
            </a:bodyPr>
            <a:lstStyle/>
            <a:p>
              <a:r>
                <a:rPr lang="en-AU" b="1" dirty="0"/>
                <a:t>(c)</a:t>
              </a:r>
            </a:p>
          </p:txBody>
        </p:sp>
        <p:grpSp>
          <p:nvGrpSpPr>
            <p:cNvPr id="16" name="Group 15">
              <a:extLst>
                <a:ext uri="{FF2B5EF4-FFF2-40B4-BE49-F238E27FC236}">
                  <a16:creationId xmlns:a16="http://schemas.microsoft.com/office/drawing/2014/main" id="{41A3AB55-FD2B-1D1C-DC50-8A3963477DD4}"/>
                </a:ext>
              </a:extLst>
            </p:cNvPr>
            <p:cNvGrpSpPr/>
            <p:nvPr/>
          </p:nvGrpSpPr>
          <p:grpSpPr>
            <a:xfrm>
              <a:off x="782772" y="3619032"/>
              <a:ext cx="1814623" cy="1401073"/>
              <a:chOff x="782772" y="3619032"/>
              <a:chExt cx="1814623" cy="1401073"/>
            </a:xfrm>
          </p:grpSpPr>
          <p:pic>
            <p:nvPicPr>
              <p:cNvPr id="6" name="Picture 5">
                <a:extLst>
                  <a:ext uri="{FF2B5EF4-FFF2-40B4-BE49-F238E27FC236}">
                    <a16:creationId xmlns:a16="http://schemas.microsoft.com/office/drawing/2014/main" id="{B6F9EC4A-DF14-495D-B8C7-171A97D780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23" t="56927" b="1"/>
              <a:stretch/>
            </p:blipFill>
            <p:spPr bwMode="auto">
              <a:xfrm>
                <a:off x="782772" y="3619032"/>
                <a:ext cx="1814623" cy="1401073"/>
              </a:xfrm>
              <a:prstGeom prst="rect">
                <a:avLst/>
              </a:prstGeom>
              <a:noFill/>
              <a:ln>
                <a:noFill/>
              </a:ln>
            </p:spPr>
          </p:pic>
          <p:sp>
            <p:nvSpPr>
              <p:cNvPr id="14" name="Rectangle 13">
                <a:extLst>
                  <a:ext uri="{FF2B5EF4-FFF2-40B4-BE49-F238E27FC236}">
                    <a16:creationId xmlns:a16="http://schemas.microsoft.com/office/drawing/2014/main" id="{E3E4F4A8-0156-BC26-48EB-EE6132B9E7F1}"/>
                  </a:ext>
                </a:extLst>
              </p:cNvPr>
              <p:cNvSpPr/>
              <p:nvPr/>
            </p:nvSpPr>
            <p:spPr>
              <a:xfrm>
                <a:off x="1477736" y="3934265"/>
                <a:ext cx="620485" cy="45183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dirty="0"/>
              </a:p>
            </p:txBody>
          </p:sp>
        </p:grpSp>
      </p:grpSp>
      <p:grpSp>
        <p:nvGrpSpPr>
          <p:cNvPr id="24" name="Group 23">
            <a:extLst>
              <a:ext uri="{FF2B5EF4-FFF2-40B4-BE49-F238E27FC236}">
                <a16:creationId xmlns:a16="http://schemas.microsoft.com/office/drawing/2014/main" id="{68935AA7-AF73-9BD6-FED5-05ED7FA61661}"/>
              </a:ext>
            </a:extLst>
          </p:cNvPr>
          <p:cNvGrpSpPr/>
          <p:nvPr/>
        </p:nvGrpSpPr>
        <p:grpSpPr>
          <a:xfrm>
            <a:off x="3363137" y="3486852"/>
            <a:ext cx="5078444" cy="1533253"/>
            <a:chOff x="3363137" y="3486852"/>
            <a:chExt cx="5078444" cy="1533253"/>
          </a:xfrm>
        </p:grpSpPr>
        <p:sp>
          <p:nvSpPr>
            <p:cNvPr id="13" name="TextBox 12">
              <a:extLst>
                <a:ext uri="{FF2B5EF4-FFF2-40B4-BE49-F238E27FC236}">
                  <a16:creationId xmlns:a16="http://schemas.microsoft.com/office/drawing/2014/main" id="{58018397-0806-5EEE-C6DC-E3855606B24B}"/>
                </a:ext>
              </a:extLst>
            </p:cNvPr>
            <p:cNvSpPr txBox="1"/>
            <p:nvPr/>
          </p:nvSpPr>
          <p:spPr>
            <a:xfrm>
              <a:off x="3363137" y="3486852"/>
              <a:ext cx="479618" cy="369332"/>
            </a:xfrm>
            <a:prstGeom prst="rect">
              <a:avLst/>
            </a:prstGeom>
            <a:noFill/>
          </p:spPr>
          <p:txBody>
            <a:bodyPr wrap="none" rtlCol="0">
              <a:spAutoFit/>
            </a:bodyPr>
            <a:lstStyle/>
            <a:p>
              <a:r>
                <a:rPr lang="en-AU" b="1" dirty="0"/>
                <a:t>(d)</a:t>
              </a:r>
            </a:p>
          </p:txBody>
        </p:sp>
        <p:grpSp>
          <p:nvGrpSpPr>
            <p:cNvPr id="20" name="Group 19">
              <a:extLst>
                <a:ext uri="{FF2B5EF4-FFF2-40B4-BE49-F238E27FC236}">
                  <a16:creationId xmlns:a16="http://schemas.microsoft.com/office/drawing/2014/main" id="{BAEDADB6-9D71-FBA8-A32C-1B516A27D76D}"/>
                </a:ext>
              </a:extLst>
            </p:cNvPr>
            <p:cNvGrpSpPr/>
            <p:nvPr/>
          </p:nvGrpSpPr>
          <p:grpSpPr>
            <a:xfrm>
              <a:off x="3988579" y="3505001"/>
              <a:ext cx="4453002" cy="1515104"/>
              <a:chOff x="3988579" y="3505001"/>
              <a:chExt cx="4453002" cy="1515104"/>
            </a:xfrm>
          </p:grpSpPr>
          <p:pic>
            <p:nvPicPr>
              <p:cNvPr id="5" name="Picture 4">
                <a:extLst>
                  <a:ext uri="{FF2B5EF4-FFF2-40B4-BE49-F238E27FC236}">
                    <a16:creationId xmlns:a16="http://schemas.microsoft.com/office/drawing/2014/main" id="{E76ECE4E-6732-CF63-98E9-01E452DE9C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748" r="30438"/>
              <a:stretch/>
            </p:blipFill>
            <p:spPr bwMode="auto">
              <a:xfrm>
                <a:off x="3988579" y="3505001"/>
                <a:ext cx="4453002" cy="1515104"/>
              </a:xfrm>
              <a:prstGeom prst="rect">
                <a:avLst/>
              </a:prstGeom>
              <a:noFill/>
              <a:ln>
                <a:noFill/>
              </a:ln>
            </p:spPr>
          </p:pic>
          <p:sp>
            <p:nvSpPr>
              <p:cNvPr id="19" name="Rectangle 18">
                <a:extLst>
                  <a:ext uri="{FF2B5EF4-FFF2-40B4-BE49-F238E27FC236}">
                    <a16:creationId xmlns:a16="http://schemas.microsoft.com/office/drawing/2014/main" id="{818521AC-9D8B-0CC7-03F7-22F68D29AE3B}"/>
                  </a:ext>
                </a:extLst>
              </p:cNvPr>
              <p:cNvSpPr/>
              <p:nvPr/>
            </p:nvSpPr>
            <p:spPr>
              <a:xfrm>
                <a:off x="4691778" y="3569465"/>
                <a:ext cx="479619" cy="16145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dirty="0"/>
              </a:p>
            </p:txBody>
          </p:sp>
          <p:sp>
            <p:nvSpPr>
              <p:cNvPr id="18" name="TextBox 17">
                <a:extLst>
                  <a:ext uri="{FF2B5EF4-FFF2-40B4-BE49-F238E27FC236}">
                    <a16:creationId xmlns:a16="http://schemas.microsoft.com/office/drawing/2014/main" id="{E3B6E874-8075-63FE-727E-F66A84ACFC30}"/>
                  </a:ext>
                </a:extLst>
              </p:cNvPr>
              <p:cNvSpPr txBox="1"/>
              <p:nvPr/>
            </p:nvSpPr>
            <p:spPr>
              <a:xfrm>
                <a:off x="4753342" y="3546927"/>
                <a:ext cx="498855" cy="230832"/>
              </a:xfrm>
              <a:prstGeom prst="rect">
                <a:avLst/>
              </a:prstGeom>
              <a:noFill/>
            </p:spPr>
            <p:txBody>
              <a:bodyPr wrap="none" rtlCol="0">
                <a:spAutoFit/>
              </a:bodyPr>
              <a:lstStyle/>
              <a:p>
                <a:r>
                  <a:rPr lang="en-AU" sz="900" dirty="0"/>
                  <a:t>Active</a:t>
                </a:r>
              </a:p>
            </p:txBody>
          </p:sp>
        </p:grpSp>
      </p:grpSp>
    </p:spTree>
    <p:extLst>
      <p:ext uri="{BB962C8B-B14F-4D97-AF65-F5344CB8AC3E}">
        <p14:creationId xmlns:p14="http://schemas.microsoft.com/office/powerpoint/2010/main" val="400432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Example of Printability</a:t>
            </a:r>
            <a:endParaRPr lang="en-AU" dirty="0"/>
          </a:p>
        </p:txBody>
      </p:sp>
      <p:sp>
        <p:nvSpPr>
          <p:cNvPr id="10" name="Content Placeholder 1">
            <a:extLst>
              <a:ext uri="{FF2B5EF4-FFF2-40B4-BE49-F238E27FC236}">
                <a16:creationId xmlns:a16="http://schemas.microsoft.com/office/drawing/2014/main" id="{568B818B-9AE6-8129-A32D-52E1D0C93793}"/>
              </a:ext>
            </a:extLst>
          </p:cNvPr>
          <p:cNvSpPr txBox="1">
            <a:spLocks/>
          </p:cNvSpPr>
          <p:nvPr/>
        </p:nvSpPr>
        <p:spPr bwMode="auto">
          <a:xfrm>
            <a:off x="0" y="4760022"/>
            <a:ext cx="4848448" cy="38347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00" b="0" dirty="0">
              <a:latin typeface="+mn-lt"/>
              <a:cs typeface="Arial" panose="020B0604020202020204" pitchFamily="34" charset="0"/>
            </a:endParaRPr>
          </a:p>
          <a:p>
            <a:r>
              <a:rPr lang="sv-SE" sz="1000" b="0" dirty="0">
                <a:latin typeface="+mn-lt"/>
                <a:cs typeface="Arial" panose="020B0604020202020204" pitchFamily="34" charset="0"/>
              </a:rPr>
              <a:t>Sherwood CP, Crovador R, </a:t>
            </a:r>
            <a:r>
              <a:rPr lang="sv-SE" sz="1000" dirty="0">
                <a:latin typeface="+mn-lt"/>
                <a:cs typeface="Arial" panose="020B0604020202020204" pitchFamily="34" charset="0"/>
              </a:rPr>
              <a:t>Posar JA </a:t>
            </a:r>
            <a:r>
              <a:rPr lang="sv-SE" sz="1000" b="0" dirty="0">
                <a:latin typeface="+mn-lt"/>
                <a:cs typeface="Arial" panose="020B0604020202020204" pitchFamily="34" charset="0"/>
              </a:rPr>
              <a:t>et. al. </a:t>
            </a:r>
            <a:r>
              <a:rPr lang="nl-NL" sz="1000" b="0" i="1" dirty="0">
                <a:latin typeface="+mn-lt"/>
              </a:rPr>
              <a:t>Adv. Mater. Interfaces </a:t>
            </a:r>
            <a:r>
              <a:rPr lang="nl-NL" sz="1000" b="0" dirty="0">
                <a:latin typeface="+mn-lt"/>
              </a:rPr>
              <a:t>2023, 2202229</a:t>
            </a:r>
            <a:endParaRPr lang="sv-SE" sz="1000" b="0" dirty="0">
              <a:latin typeface="+mn-lt"/>
              <a:cs typeface="Arial" panose="020B0604020202020204" pitchFamily="34" charset="0"/>
            </a:endParaRPr>
          </a:p>
        </p:txBody>
      </p:sp>
      <p:pic>
        <p:nvPicPr>
          <p:cNvPr id="9" name="Picture 8">
            <a:extLst>
              <a:ext uri="{FF2B5EF4-FFF2-40B4-BE49-F238E27FC236}">
                <a16:creationId xmlns:a16="http://schemas.microsoft.com/office/drawing/2014/main" id="{15DA2CD5-0B09-4180-A2FD-6093ADE1CA0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50000" r="49719" b="1366"/>
          <a:stretch/>
        </p:blipFill>
        <p:spPr>
          <a:xfrm>
            <a:off x="3790533" y="2639319"/>
            <a:ext cx="2334594" cy="2239993"/>
          </a:xfrm>
          <a:prstGeom prst="rect">
            <a:avLst/>
          </a:prstGeom>
        </p:spPr>
      </p:pic>
      <p:pic>
        <p:nvPicPr>
          <p:cNvPr id="13" name="Picture 12">
            <a:extLst>
              <a:ext uri="{FF2B5EF4-FFF2-40B4-BE49-F238E27FC236}">
                <a16:creationId xmlns:a16="http://schemas.microsoft.com/office/drawing/2014/main" id="{D54ACCD4-D8EE-23B2-198A-E6DE37DDF1F1}"/>
              </a:ext>
            </a:extLst>
          </p:cNvPr>
          <p:cNvPicPr>
            <a:picLocks noChangeAspect="1"/>
          </p:cNvPicPr>
          <p:nvPr/>
        </p:nvPicPr>
        <p:blipFill>
          <a:blip r:embed="rId5"/>
          <a:stretch>
            <a:fillRect/>
          </a:stretch>
        </p:blipFill>
        <p:spPr>
          <a:xfrm>
            <a:off x="6125127" y="2639975"/>
            <a:ext cx="2847975" cy="2419350"/>
          </a:xfrm>
          <a:prstGeom prst="rect">
            <a:avLst/>
          </a:prstGeom>
        </p:spPr>
      </p:pic>
      <p:sp>
        <p:nvSpPr>
          <p:cNvPr id="14" name="TextBox 13">
            <a:extLst>
              <a:ext uri="{FF2B5EF4-FFF2-40B4-BE49-F238E27FC236}">
                <a16:creationId xmlns:a16="http://schemas.microsoft.com/office/drawing/2014/main" id="{495A37B7-94D5-EF10-BB95-344B83F9BF58}"/>
              </a:ext>
            </a:extLst>
          </p:cNvPr>
          <p:cNvSpPr txBox="1"/>
          <p:nvPr/>
        </p:nvSpPr>
        <p:spPr>
          <a:xfrm>
            <a:off x="358775" y="1043032"/>
            <a:ext cx="4213226" cy="969496"/>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Tw Cen MT" panose="020B0602020104020603" pitchFamily="34" charset="0"/>
              </a:rPr>
              <a:t>Organic semiconductors were Inkjet printed onto flexible Kapton substrates</a:t>
            </a:r>
          </a:p>
          <a:p>
            <a:endParaRPr lang="en-AU" sz="300" dirty="0">
              <a:latin typeface="Tw Cen MT" panose="020B0602020104020603" pitchFamily="34" charset="0"/>
            </a:endParaRPr>
          </a:p>
          <a:p>
            <a:pPr marL="285750" indent="-285750">
              <a:buFont typeface="Arial" panose="020B0604020202020204" pitchFamily="34" charset="0"/>
              <a:buChar char="•"/>
            </a:pPr>
            <a:r>
              <a:rPr lang="en-AU" dirty="0">
                <a:latin typeface="Tw Cen MT" panose="020B0602020104020603" pitchFamily="34" charset="0"/>
              </a:rPr>
              <a:t>Droplets = 185 ± 30 </a:t>
            </a:r>
            <a:r>
              <a:rPr lang="en-AU" sz="1600" dirty="0">
                <a:latin typeface="Tw Cen MT" panose="020B0602020104020603" pitchFamily="34" charset="0"/>
              </a:rPr>
              <a:t>µ</a:t>
            </a:r>
            <a:r>
              <a:rPr lang="en-AU" dirty="0">
                <a:latin typeface="Tw Cen MT" panose="020B0602020104020603" pitchFamily="34" charset="0"/>
              </a:rPr>
              <a:t>m</a:t>
            </a:r>
          </a:p>
        </p:txBody>
      </p:sp>
      <p:pic>
        <p:nvPicPr>
          <p:cNvPr id="18" name="Picture 17">
            <a:extLst>
              <a:ext uri="{FF2B5EF4-FFF2-40B4-BE49-F238E27FC236}">
                <a16:creationId xmlns:a16="http://schemas.microsoft.com/office/drawing/2014/main" id="{C98E88EA-437B-E780-6289-B8C5E4DC722E}"/>
              </a:ext>
            </a:extLst>
          </p:cNvPr>
          <p:cNvPicPr>
            <a:picLocks noChangeAspect="1"/>
          </p:cNvPicPr>
          <p:nvPr/>
        </p:nvPicPr>
        <p:blipFill rotWithShape="1">
          <a:blip r:embed="rId6"/>
          <a:srcRect t="15537" r="14028" b="11534"/>
          <a:stretch/>
        </p:blipFill>
        <p:spPr>
          <a:xfrm>
            <a:off x="4988130" y="376238"/>
            <a:ext cx="3949532" cy="2093951"/>
          </a:xfrm>
          <a:prstGeom prst="rect">
            <a:avLst/>
          </a:prstGeom>
        </p:spPr>
      </p:pic>
      <p:pic>
        <p:nvPicPr>
          <p:cNvPr id="4" name="Picture 3" descr="UON research team to provide… | Energy &amp; Resources Knowledge Hub">
            <a:extLst>
              <a:ext uri="{FF2B5EF4-FFF2-40B4-BE49-F238E27FC236}">
                <a16:creationId xmlns:a16="http://schemas.microsoft.com/office/drawing/2014/main" id="{4B5271A3-F5E9-4F4F-6991-50E8D12758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136" y="2819701"/>
            <a:ext cx="3352262" cy="175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0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FC5154-4142-9CA2-1F4F-6AA5C2F26DEA}"/>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grpSp>
        <p:nvGrpSpPr>
          <p:cNvPr id="4" name="Group 3">
            <a:extLst>
              <a:ext uri="{FF2B5EF4-FFF2-40B4-BE49-F238E27FC236}">
                <a16:creationId xmlns:a16="http://schemas.microsoft.com/office/drawing/2014/main" id="{64028BB5-EE44-A44F-74AB-9454CE8FE859}"/>
              </a:ext>
            </a:extLst>
          </p:cNvPr>
          <p:cNvGrpSpPr/>
          <p:nvPr/>
        </p:nvGrpSpPr>
        <p:grpSpPr>
          <a:xfrm>
            <a:off x="4800282" y="2956940"/>
            <a:ext cx="3781345" cy="2187713"/>
            <a:chOff x="2667499" y="2881719"/>
            <a:chExt cx="3781345" cy="2187713"/>
          </a:xfrm>
        </p:grpSpPr>
        <p:pic>
          <p:nvPicPr>
            <p:cNvPr id="12" name="Picture 11">
              <a:extLst>
                <a:ext uri="{FF2B5EF4-FFF2-40B4-BE49-F238E27FC236}">
                  <a16:creationId xmlns:a16="http://schemas.microsoft.com/office/drawing/2014/main" id="{CD8C1157-7A09-31B0-7174-2809792D8CE0}"/>
                </a:ext>
              </a:extLst>
            </p:cNvPr>
            <p:cNvPicPr>
              <a:picLocks noChangeAspect="1"/>
            </p:cNvPicPr>
            <p:nvPr/>
          </p:nvPicPr>
          <p:blipFill rotWithShape="1">
            <a:blip r:embed="rId2"/>
            <a:srcRect t="3969" b="5843"/>
            <a:stretch/>
          </p:blipFill>
          <p:spPr>
            <a:xfrm>
              <a:off x="2667499" y="3295188"/>
              <a:ext cx="1947636" cy="1756514"/>
            </a:xfrm>
            <a:prstGeom prst="rect">
              <a:avLst/>
            </a:prstGeom>
          </p:spPr>
        </p:pic>
        <p:pic>
          <p:nvPicPr>
            <p:cNvPr id="14" name="Picture 13">
              <a:extLst>
                <a:ext uri="{FF2B5EF4-FFF2-40B4-BE49-F238E27FC236}">
                  <a16:creationId xmlns:a16="http://schemas.microsoft.com/office/drawing/2014/main" id="{BE70C42E-5450-9AB4-171C-E4583D085794}"/>
                </a:ext>
              </a:extLst>
            </p:cNvPr>
            <p:cNvPicPr>
              <a:picLocks noChangeAspect="1"/>
            </p:cNvPicPr>
            <p:nvPr/>
          </p:nvPicPr>
          <p:blipFill rotWithShape="1">
            <a:blip r:embed="rId3"/>
            <a:srcRect l="2219" t="1814" r="65198" b="-1739"/>
            <a:stretch/>
          </p:blipFill>
          <p:spPr>
            <a:xfrm>
              <a:off x="4816677" y="2881719"/>
              <a:ext cx="1632167" cy="2187713"/>
            </a:xfrm>
            <a:prstGeom prst="rect">
              <a:avLst/>
            </a:prstGeom>
          </p:spPr>
        </p:pic>
        <p:sp>
          <p:nvSpPr>
            <p:cNvPr id="13" name="TextBox 12">
              <a:extLst>
                <a:ext uri="{FF2B5EF4-FFF2-40B4-BE49-F238E27FC236}">
                  <a16:creationId xmlns:a16="http://schemas.microsoft.com/office/drawing/2014/main" id="{742663D9-368B-AB81-565A-F110DC67098A}"/>
                </a:ext>
              </a:extLst>
            </p:cNvPr>
            <p:cNvSpPr txBox="1"/>
            <p:nvPr/>
          </p:nvSpPr>
          <p:spPr>
            <a:xfrm>
              <a:off x="2700306" y="2977258"/>
              <a:ext cx="1741207" cy="338554"/>
            </a:xfrm>
            <a:prstGeom prst="rect">
              <a:avLst/>
            </a:prstGeom>
            <a:noFill/>
          </p:spPr>
          <p:txBody>
            <a:bodyPr wrap="square" rtlCol="0">
              <a:spAutoFit/>
            </a:bodyPr>
            <a:lstStyle/>
            <a:p>
              <a:r>
                <a:rPr lang="en-AU" sz="1600" b="1" dirty="0">
                  <a:latin typeface="Tw Cen MT" panose="020B0602020104020603" pitchFamily="34" charset="0"/>
                </a:rPr>
                <a:t>TIPS-pentacene</a:t>
              </a:r>
              <a:endParaRPr lang="en-AU" sz="1600" dirty="0">
                <a:latin typeface="Tw Cen MT" panose="020B0602020104020603" pitchFamily="34" charset="0"/>
              </a:endParaRPr>
            </a:p>
          </p:txBody>
        </p:sp>
      </p:grpSp>
      <p:sp>
        <p:nvSpPr>
          <p:cNvPr id="2" name="Title 1">
            <a:extLst>
              <a:ext uri="{FF2B5EF4-FFF2-40B4-BE49-F238E27FC236}">
                <a16:creationId xmlns:a16="http://schemas.microsoft.com/office/drawing/2014/main" id="{E2AEAF44-F909-4580-862E-7EB331AAAEC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Two Solution Processable Materials for Radiation Detection</a:t>
            </a:r>
          </a:p>
        </p:txBody>
      </p:sp>
      <p:sp>
        <p:nvSpPr>
          <p:cNvPr id="8" name="TextBox 7">
            <a:extLst>
              <a:ext uri="{FF2B5EF4-FFF2-40B4-BE49-F238E27FC236}">
                <a16:creationId xmlns:a16="http://schemas.microsoft.com/office/drawing/2014/main" id="{70C19B0E-D1E4-0922-E3BA-98197C6708CA}"/>
              </a:ext>
            </a:extLst>
          </p:cNvPr>
          <p:cNvSpPr txBox="1"/>
          <p:nvPr/>
        </p:nvSpPr>
        <p:spPr>
          <a:xfrm>
            <a:off x="4661842" y="900910"/>
            <a:ext cx="4138639" cy="2154436"/>
          </a:xfrm>
          <a:prstGeom prst="rect">
            <a:avLst/>
          </a:prstGeom>
          <a:noFill/>
        </p:spPr>
        <p:txBody>
          <a:bodyPr wrap="square" rtlCol="0">
            <a:spAutoFit/>
          </a:bodyPr>
          <a:lstStyle/>
          <a:p>
            <a:pPr>
              <a:spcBef>
                <a:spcPts val="600"/>
              </a:spcBef>
            </a:pPr>
            <a:r>
              <a:rPr lang="en-AU" b="1" dirty="0">
                <a:latin typeface="Tw Cen MT" panose="020B0602020104020603" pitchFamily="34" charset="0"/>
              </a:rPr>
              <a:t>Organic Semiconductors</a:t>
            </a:r>
          </a:p>
          <a:p>
            <a:pPr marL="285750" indent="-285750">
              <a:spcBef>
                <a:spcPts val="600"/>
              </a:spcBef>
              <a:buFont typeface="Arial" panose="020B0604020202020204" pitchFamily="34" charset="0"/>
              <a:buChar char="•"/>
            </a:pPr>
            <a:r>
              <a:rPr lang="en-AU" sz="1600" dirty="0">
                <a:latin typeface="Tw Cen MT" panose="020B0602020104020603" pitchFamily="34" charset="0"/>
              </a:rPr>
              <a:t>Carbon, hydrogen and other light elements</a:t>
            </a:r>
          </a:p>
          <a:p>
            <a:pPr marL="285750" indent="-285750">
              <a:spcBef>
                <a:spcPts val="600"/>
              </a:spcBef>
              <a:buFont typeface="Arial" panose="020B0604020202020204" pitchFamily="34" charset="0"/>
              <a:buChar char="•"/>
            </a:pPr>
            <a:r>
              <a:rPr lang="en-AU" sz="1600" dirty="0">
                <a:latin typeface="Tw Cen MT" panose="020B0602020104020603" pitchFamily="34" charset="0"/>
              </a:rPr>
              <a:t>Disordered or amorphous structure</a:t>
            </a:r>
          </a:p>
          <a:p>
            <a:pPr marL="285750" indent="-285750">
              <a:spcBef>
                <a:spcPts val="600"/>
              </a:spcBef>
              <a:buFont typeface="Arial" panose="020B0604020202020204" pitchFamily="34" charset="0"/>
              <a:buChar char="•"/>
            </a:pPr>
            <a:r>
              <a:rPr lang="en-AU" sz="1600" dirty="0">
                <a:latin typeface="Tw Cen MT" panose="020B0602020104020603" pitchFamily="34" charset="0"/>
              </a:rPr>
              <a:t>Lower optical/electrical properties (low charge carrier mobilities)</a:t>
            </a:r>
          </a:p>
          <a:p>
            <a:pPr marL="285750" indent="-285750">
              <a:spcBef>
                <a:spcPts val="600"/>
              </a:spcBef>
              <a:buFont typeface="Arial" panose="020B0604020202020204" pitchFamily="34" charset="0"/>
              <a:buChar char="•"/>
            </a:pPr>
            <a:r>
              <a:rPr lang="en-AU" sz="1600" dirty="0">
                <a:latin typeface="Tw Cen MT" panose="020B0602020104020603" pitchFamily="34" charset="0"/>
              </a:rPr>
              <a:t>Mechanically flexible and highly compatible with low-cost techniques</a:t>
            </a:r>
          </a:p>
        </p:txBody>
      </p:sp>
      <p:grpSp>
        <p:nvGrpSpPr>
          <p:cNvPr id="3" name="Group 2">
            <a:extLst>
              <a:ext uri="{FF2B5EF4-FFF2-40B4-BE49-F238E27FC236}">
                <a16:creationId xmlns:a16="http://schemas.microsoft.com/office/drawing/2014/main" id="{0B6B1B7F-0352-B54B-71B8-04703CB398B0}"/>
              </a:ext>
            </a:extLst>
          </p:cNvPr>
          <p:cNvGrpSpPr/>
          <p:nvPr/>
        </p:nvGrpSpPr>
        <p:grpSpPr>
          <a:xfrm>
            <a:off x="343519" y="1392028"/>
            <a:ext cx="4228481" cy="3751472"/>
            <a:chOff x="4823140" y="1145112"/>
            <a:chExt cx="4228481" cy="3751472"/>
          </a:xfrm>
        </p:grpSpPr>
        <p:sp>
          <p:nvSpPr>
            <p:cNvPr id="9" name="TextBox 8">
              <a:extLst>
                <a:ext uri="{FF2B5EF4-FFF2-40B4-BE49-F238E27FC236}">
                  <a16:creationId xmlns:a16="http://schemas.microsoft.com/office/drawing/2014/main" id="{26DCA1B3-6872-3F1A-B6E2-DE8AE1BD6C00}"/>
                </a:ext>
              </a:extLst>
            </p:cNvPr>
            <p:cNvSpPr txBox="1"/>
            <p:nvPr/>
          </p:nvSpPr>
          <p:spPr>
            <a:xfrm>
              <a:off x="4823140" y="1145112"/>
              <a:ext cx="4049799" cy="2077492"/>
            </a:xfrm>
            <a:prstGeom prst="rect">
              <a:avLst/>
            </a:prstGeom>
            <a:noFill/>
          </p:spPr>
          <p:txBody>
            <a:bodyPr wrap="square" rtlCol="0">
              <a:spAutoFit/>
            </a:bodyPr>
            <a:lstStyle/>
            <a:p>
              <a:pPr>
                <a:spcBef>
                  <a:spcPts val="600"/>
                </a:spcBef>
              </a:pPr>
              <a:r>
                <a:rPr lang="en-AU" b="1" dirty="0">
                  <a:latin typeface="Tw Cen MT" panose="020B0602020104020603" pitchFamily="34" charset="0"/>
                </a:rPr>
                <a:t>Perovskites</a:t>
              </a:r>
            </a:p>
            <a:p>
              <a:pPr marL="285750" indent="-285750">
                <a:spcBef>
                  <a:spcPts val="600"/>
                </a:spcBef>
                <a:buFont typeface="Arial" panose="020B0604020202020204" pitchFamily="34" charset="0"/>
                <a:buChar char="•"/>
              </a:pPr>
              <a:r>
                <a:rPr lang="en-AU" sz="1600" dirty="0">
                  <a:latin typeface="Tw Cen MT" panose="020B0602020104020603" pitchFamily="34" charset="0"/>
                </a:rPr>
                <a:t>Lead, Iodide, bismuth and other heavy elements</a:t>
              </a:r>
            </a:p>
            <a:p>
              <a:pPr marL="285750" indent="-285750">
                <a:spcBef>
                  <a:spcPts val="600"/>
                </a:spcBef>
                <a:buFont typeface="Arial" panose="020B0604020202020204" pitchFamily="34" charset="0"/>
                <a:buChar char="•"/>
              </a:pPr>
              <a:r>
                <a:rPr lang="en-AU" sz="1600" dirty="0">
                  <a:latin typeface="Tw Cen MT" panose="020B0602020104020603" pitchFamily="34" charset="0"/>
                </a:rPr>
                <a:t>Well-defined crystal structure</a:t>
              </a:r>
            </a:p>
            <a:p>
              <a:pPr marL="285750" indent="-285750">
                <a:spcBef>
                  <a:spcPts val="600"/>
                </a:spcBef>
                <a:buFont typeface="Arial" panose="020B0604020202020204" pitchFamily="34" charset="0"/>
                <a:buChar char="•"/>
              </a:pPr>
              <a:r>
                <a:rPr lang="en-AU" sz="1600" dirty="0">
                  <a:latin typeface="Tw Cen MT" panose="020B0602020104020603" pitchFamily="34" charset="0"/>
                </a:rPr>
                <a:t>Excellent optical/electrical properties (</a:t>
              </a:r>
              <a:r>
                <a:rPr lang="en-US" sz="1600" dirty="0">
                  <a:latin typeface="Tw Cen MT" panose="020B0602020104020603" pitchFamily="34" charset="0"/>
                </a:rPr>
                <a:t>high absorption coefficients and long carrier diffusion lengths)</a:t>
              </a:r>
              <a:endParaRPr lang="en-AU" sz="1600" dirty="0">
                <a:latin typeface="Tw Cen MT" panose="020B0602020104020603" pitchFamily="34" charset="0"/>
              </a:endParaRPr>
            </a:p>
          </p:txBody>
        </p:sp>
        <p:pic>
          <p:nvPicPr>
            <p:cNvPr id="11" name="Picture 10">
              <a:extLst>
                <a:ext uri="{FF2B5EF4-FFF2-40B4-BE49-F238E27FC236}">
                  <a16:creationId xmlns:a16="http://schemas.microsoft.com/office/drawing/2014/main" id="{38CF95CA-F196-E3CB-D772-99D602CDBDF1}"/>
                </a:ext>
              </a:extLst>
            </p:cNvPr>
            <p:cNvPicPr>
              <a:picLocks noChangeAspect="1"/>
            </p:cNvPicPr>
            <p:nvPr/>
          </p:nvPicPr>
          <p:blipFill>
            <a:blip r:embed="rId4"/>
            <a:stretch>
              <a:fillRect/>
            </a:stretch>
          </p:blipFill>
          <p:spPr>
            <a:xfrm>
              <a:off x="5931189" y="3118354"/>
              <a:ext cx="1734504" cy="1778230"/>
            </a:xfrm>
            <a:prstGeom prst="rect">
              <a:avLst/>
            </a:prstGeom>
          </p:spPr>
        </p:pic>
        <p:sp>
          <p:nvSpPr>
            <p:cNvPr id="15" name="TextBox 14">
              <a:extLst>
                <a:ext uri="{FF2B5EF4-FFF2-40B4-BE49-F238E27FC236}">
                  <a16:creationId xmlns:a16="http://schemas.microsoft.com/office/drawing/2014/main" id="{9E7F2F01-8D20-5C2F-3A02-B303A645329D}"/>
                </a:ext>
              </a:extLst>
            </p:cNvPr>
            <p:cNvSpPr txBox="1"/>
            <p:nvPr/>
          </p:nvSpPr>
          <p:spPr>
            <a:xfrm>
              <a:off x="7310414" y="3051326"/>
              <a:ext cx="1741207" cy="369332"/>
            </a:xfrm>
            <a:prstGeom prst="rect">
              <a:avLst/>
            </a:prstGeom>
            <a:noFill/>
          </p:spPr>
          <p:txBody>
            <a:bodyPr wrap="square" rtlCol="0">
              <a:spAutoFit/>
            </a:bodyPr>
            <a:lstStyle/>
            <a:p>
              <a:r>
                <a:rPr lang="en-AU" b="1" dirty="0">
                  <a:latin typeface="Tw Cen MT" panose="020B0602020104020603" pitchFamily="34" charset="0"/>
                </a:rPr>
                <a:t>MAPbI</a:t>
              </a:r>
              <a:r>
                <a:rPr lang="en-AU" sz="1100" b="1" dirty="0">
                  <a:latin typeface="Tw Cen MT" panose="020B0602020104020603" pitchFamily="34" charset="0"/>
                </a:rPr>
                <a:t>3</a:t>
              </a:r>
              <a:endParaRPr lang="en-AU" dirty="0">
                <a:latin typeface="Tw Cen MT" panose="020B0602020104020603" pitchFamily="34" charset="0"/>
              </a:endParaRPr>
            </a:p>
          </p:txBody>
        </p:sp>
      </p:grpSp>
    </p:spTree>
    <p:extLst>
      <p:ext uri="{BB962C8B-B14F-4D97-AF65-F5344CB8AC3E}">
        <p14:creationId xmlns:p14="http://schemas.microsoft.com/office/powerpoint/2010/main" val="365656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99B60-F64F-9A90-9DCB-170A21DB55DF}"/>
              </a:ext>
            </a:extLst>
          </p:cNvPr>
          <p:cNvSpPr>
            <a:spLocks noGrp="1"/>
          </p:cNvSpPr>
          <p:nvPr>
            <p:ph type="title"/>
          </p:nvPr>
        </p:nvSpPr>
        <p:spPr/>
        <p:txBody>
          <a:bodyPr/>
          <a:lstStyle/>
          <a:p>
            <a:r>
              <a:rPr lang="en-AU" dirty="0"/>
              <a:t>Our Group and Location</a:t>
            </a:r>
          </a:p>
        </p:txBody>
      </p:sp>
      <p:pic>
        <p:nvPicPr>
          <p:cNvPr id="5122" name="Picture 2" descr="A map of the eastern hemisphere centred on Australia, using an orthographic projection.">
            <a:extLst>
              <a:ext uri="{FF2B5EF4-FFF2-40B4-BE49-F238E27FC236}">
                <a16:creationId xmlns:a16="http://schemas.microsoft.com/office/drawing/2014/main" id="{087A381F-F966-FA69-5475-08D61272C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04" y="1083191"/>
            <a:ext cx="2310810" cy="2310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21B6EF-5A03-4695-9957-B2DDA6BA1665}"/>
              </a:ext>
            </a:extLst>
          </p:cNvPr>
          <p:cNvSpPr txBox="1"/>
          <p:nvPr/>
        </p:nvSpPr>
        <p:spPr>
          <a:xfrm>
            <a:off x="2387814" y="741009"/>
            <a:ext cx="3177024" cy="615553"/>
          </a:xfrm>
          <a:prstGeom prst="rect">
            <a:avLst/>
          </a:prstGeom>
          <a:noFill/>
        </p:spPr>
        <p:txBody>
          <a:bodyPr wrap="none" rtlCol="0">
            <a:spAutoFit/>
          </a:bodyPr>
          <a:lstStyle/>
          <a:p>
            <a:r>
              <a:rPr lang="en-AU" dirty="0">
                <a:latin typeface="Tw Cen MT" panose="020B0602020104020603" pitchFamily="34" charset="0"/>
              </a:rPr>
              <a:t>University of Sydney</a:t>
            </a:r>
          </a:p>
          <a:p>
            <a:r>
              <a:rPr lang="en-AU" sz="1600" b="1" dirty="0">
                <a:latin typeface="Tw Cen MT" panose="020B0602020104020603" pitchFamily="34" charset="0"/>
              </a:rPr>
              <a:t>Gadigal people of the Eora Nation </a:t>
            </a:r>
          </a:p>
        </p:txBody>
      </p:sp>
      <p:sp>
        <p:nvSpPr>
          <p:cNvPr id="5" name="Rectangle 4">
            <a:extLst>
              <a:ext uri="{FF2B5EF4-FFF2-40B4-BE49-F238E27FC236}">
                <a16:creationId xmlns:a16="http://schemas.microsoft.com/office/drawing/2014/main" id="{A443DD39-2B71-F1A6-3663-984D445BCCE2}"/>
              </a:ext>
            </a:extLst>
          </p:cNvPr>
          <p:cNvSpPr/>
          <p:nvPr/>
        </p:nvSpPr>
        <p:spPr>
          <a:xfrm>
            <a:off x="1531090" y="2303720"/>
            <a:ext cx="248093" cy="19138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p>
        </p:txBody>
      </p:sp>
      <p:cxnSp>
        <p:nvCxnSpPr>
          <p:cNvPr id="7" name="Straight Arrow Connector 6">
            <a:extLst>
              <a:ext uri="{FF2B5EF4-FFF2-40B4-BE49-F238E27FC236}">
                <a16:creationId xmlns:a16="http://schemas.microsoft.com/office/drawing/2014/main" id="{AD7D9B6A-2622-5BD5-D79D-E29EEB2F8BE8}"/>
              </a:ext>
            </a:extLst>
          </p:cNvPr>
          <p:cNvCxnSpPr>
            <a:cxnSpLocks/>
          </p:cNvCxnSpPr>
          <p:nvPr/>
        </p:nvCxnSpPr>
        <p:spPr>
          <a:xfrm flipV="1">
            <a:off x="1779183" y="1212210"/>
            <a:ext cx="641496" cy="10915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grass, sky, building, outdoor&#10;&#10;Description automatically generated">
            <a:extLst>
              <a:ext uri="{FF2B5EF4-FFF2-40B4-BE49-F238E27FC236}">
                <a16:creationId xmlns:a16="http://schemas.microsoft.com/office/drawing/2014/main" id="{29A17381-B41C-F55D-9526-5CD900586822}"/>
              </a:ext>
            </a:extLst>
          </p:cNvPr>
          <p:cNvPicPr>
            <a:picLocks noChangeAspect="1"/>
          </p:cNvPicPr>
          <p:nvPr/>
        </p:nvPicPr>
        <p:blipFill>
          <a:blip r:embed="rId3"/>
          <a:stretch>
            <a:fillRect/>
          </a:stretch>
        </p:blipFill>
        <p:spPr>
          <a:xfrm>
            <a:off x="6170518" y="1024384"/>
            <a:ext cx="2819303" cy="1927939"/>
          </a:xfrm>
          <a:prstGeom prst="rect">
            <a:avLst/>
          </a:prstGeom>
        </p:spPr>
      </p:pic>
      <p:cxnSp>
        <p:nvCxnSpPr>
          <p:cNvPr id="9" name="Straight Arrow Connector 8">
            <a:extLst>
              <a:ext uri="{FF2B5EF4-FFF2-40B4-BE49-F238E27FC236}">
                <a16:creationId xmlns:a16="http://schemas.microsoft.com/office/drawing/2014/main" id="{A730ED87-6E62-0D37-8F6B-AD4EBEA1F2C8}"/>
              </a:ext>
            </a:extLst>
          </p:cNvPr>
          <p:cNvCxnSpPr>
            <a:cxnSpLocks/>
          </p:cNvCxnSpPr>
          <p:nvPr/>
        </p:nvCxnSpPr>
        <p:spPr>
          <a:xfrm>
            <a:off x="1779183" y="2488386"/>
            <a:ext cx="598088" cy="6237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E5254B-829B-3A52-9C5A-F94B9EF86AB5}"/>
              </a:ext>
            </a:extLst>
          </p:cNvPr>
          <p:cNvSpPr txBox="1"/>
          <p:nvPr/>
        </p:nvSpPr>
        <p:spPr>
          <a:xfrm>
            <a:off x="2387814" y="2938161"/>
            <a:ext cx="2515240" cy="615553"/>
          </a:xfrm>
          <a:prstGeom prst="rect">
            <a:avLst/>
          </a:prstGeom>
          <a:noFill/>
        </p:spPr>
        <p:txBody>
          <a:bodyPr wrap="none" rtlCol="0">
            <a:spAutoFit/>
          </a:bodyPr>
          <a:lstStyle/>
          <a:p>
            <a:r>
              <a:rPr lang="en-AU" dirty="0">
                <a:latin typeface="Tw Cen MT" panose="020B0602020104020603" pitchFamily="34" charset="0"/>
              </a:rPr>
              <a:t>University of Wollongong</a:t>
            </a:r>
          </a:p>
          <a:p>
            <a:r>
              <a:rPr lang="en-AU" sz="1600" b="1" dirty="0" err="1">
                <a:latin typeface="Tw Cen MT" panose="020B0602020104020603" pitchFamily="34" charset="0"/>
              </a:rPr>
              <a:t>Dharawal</a:t>
            </a:r>
            <a:r>
              <a:rPr lang="en-AU" sz="1600" b="1" dirty="0">
                <a:latin typeface="Tw Cen MT" panose="020B0602020104020603" pitchFamily="34" charset="0"/>
              </a:rPr>
              <a:t> Country</a:t>
            </a:r>
          </a:p>
        </p:txBody>
      </p:sp>
      <p:pic>
        <p:nvPicPr>
          <p:cNvPr id="5124" name="Picture 4" descr="Wollongong, NSW | Wiki Australia">
            <a:extLst>
              <a:ext uri="{FF2B5EF4-FFF2-40B4-BE49-F238E27FC236}">
                <a16:creationId xmlns:a16="http://schemas.microsoft.com/office/drawing/2014/main" id="{9DCA92D6-F9FE-D1D2-C153-9595F81491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7" b="18972"/>
          <a:stretch/>
        </p:blipFill>
        <p:spPr bwMode="auto">
          <a:xfrm>
            <a:off x="3218121" y="3513581"/>
            <a:ext cx="2754282" cy="1578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ustralian Institute for Innovative Materials - University of Wollongong -  UOW">
            <a:extLst>
              <a:ext uri="{FF2B5EF4-FFF2-40B4-BE49-F238E27FC236}">
                <a16:creationId xmlns:a16="http://schemas.microsoft.com/office/drawing/2014/main" id="{C84ED07C-A6AB-4523-40AC-93EFA157B3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42" r="19468" b="10850"/>
          <a:stretch/>
        </p:blipFill>
        <p:spPr bwMode="auto">
          <a:xfrm>
            <a:off x="6115249" y="3326472"/>
            <a:ext cx="2874572" cy="17651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ustralia Day 2019: Where to eat, drink, shop and stay in Sydney | The  Independent | The Independent">
            <a:extLst>
              <a:ext uri="{FF2B5EF4-FFF2-40B4-BE49-F238E27FC236}">
                <a16:creationId xmlns:a16="http://schemas.microsoft.com/office/drawing/2014/main" id="{C8EBF362-7710-6CC6-1F66-3735E462DC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251" r="17538" b="9394"/>
          <a:stretch/>
        </p:blipFill>
        <p:spPr bwMode="auto">
          <a:xfrm>
            <a:off x="3285101" y="1356562"/>
            <a:ext cx="2754282" cy="1588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University of Wollongong Bega Campus Scholarships - Mumbulla Foundation |  Bega NSW">
            <a:extLst>
              <a:ext uri="{FF2B5EF4-FFF2-40B4-BE49-F238E27FC236}">
                <a16:creationId xmlns:a16="http://schemas.microsoft.com/office/drawing/2014/main" id="{B5EA710D-E24E-D47A-791C-729FB355A39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76169" y="4010841"/>
            <a:ext cx="1804116" cy="5835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University of Sydney – Universities Australia">
            <a:extLst>
              <a:ext uri="{FF2B5EF4-FFF2-40B4-BE49-F238E27FC236}">
                <a16:creationId xmlns:a16="http://schemas.microsoft.com/office/drawing/2014/main" id="{BF7176AC-507B-1C39-FA79-BD1C1AC38F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984" b="19484"/>
          <a:stretch/>
        </p:blipFill>
        <p:spPr bwMode="auto">
          <a:xfrm>
            <a:off x="5487834" y="383038"/>
            <a:ext cx="1898370" cy="6606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4D805C-AB7B-3F74-6BD9-7EF185B46CF3}"/>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254221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Interaction of Ionizing Radiation with Matter</a:t>
            </a:r>
            <a:endParaRPr lang="en-AU" sz="2800" dirty="0">
              <a:latin typeface="Arial" panose="020B0604020202020204" pitchFamily="34" charset="0"/>
              <a:cs typeface="Arial" panose="020B0604020202020204" pitchFamily="34" charset="0"/>
            </a:endParaRPr>
          </a:p>
        </p:txBody>
      </p:sp>
      <p:pic>
        <p:nvPicPr>
          <p:cNvPr id="2" name="Picture 1" descr="Chart, histogram&#10;&#10;Description automatically generated">
            <a:extLst>
              <a:ext uri="{FF2B5EF4-FFF2-40B4-BE49-F238E27FC236}">
                <a16:creationId xmlns:a16="http://schemas.microsoft.com/office/drawing/2014/main" id="{4A001EE3-A233-AFBB-7E39-6149EAA84887}"/>
              </a:ext>
            </a:extLst>
          </p:cNvPr>
          <p:cNvPicPr/>
          <p:nvPr/>
        </p:nvPicPr>
        <p:blipFill rotWithShape="1">
          <a:blip r:embed="rId2" cstate="print">
            <a:extLst>
              <a:ext uri="{28A0092B-C50C-407E-A947-70E740481C1C}">
                <a14:useLocalDpi xmlns:a14="http://schemas.microsoft.com/office/drawing/2010/main" val="0"/>
              </a:ext>
            </a:extLst>
          </a:blip>
          <a:srcRect b="50890"/>
          <a:stretch/>
        </p:blipFill>
        <p:spPr>
          <a:xfrm>
            <a:off x="4309426" y="1131318"/>
            <a:ext cx="4572210" cy="3293449"/>
          </a:xfrm>
          <a:prstGeom prst="rect">
            <a:avLst/>
          </a:prstGeom>
        </p:spPr>
      </p:pic>
      <p:sp>
        <p:nvSpPr>
          <p:cNvPr id="4" name="TextBox 3">
            <a:extLst>
              <a:ext uri="{FF2B5EF4-FFF2-40B4-BE49-F238E27FC236}">
                <a16:creationId xmlns:a16="http://schemas.microsoft.com/office/drawing/2014/main" id="{1CE4A2C5-25ED-784F-DAA3-92C5E35EDFFE}"/>
              </a:ext>
            </a:extLst>
          </p:cNvPr>
          <p:cNvSpPr txBox="1"/>
          <p:nvPr/>
        </p:nvSpPr>
        <p:spPr>
          <a:xfrm>
            <a:off x="358775" y="1246148"/>
            <a:ext cx="3849933"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Why does the material of the radiation detector matter?</a:t>
            </a:r>
          </a:p>
          <a:p>
            <a:endParaRPr lang="en-US" dirty="0">
              <a:latin typeface="+mn-lt"/>
            </a:endParaRPr>
          </a:p>
          <a:p>
            <a:r>
              <a:rPr lang="en-US" b="1" dirty="0">
                <a:latin typeface="+mn-lt"/>
              </a:rPr>
              <a:t>Novel Solution Processable Materials</a:t>
            </a:r>
          </a:p>
          <a:p>
            <a:pPr marL="285750" indent="-285750">
              <a:buFont typeface="Arial" panose="020B0604020202020204" pitchFamily="34" charset="0"/>
              <a:buChar char="•"/>
            </a:pPr>
            <a:r>
              <a:rPr lang="en-US" dirty="0">
                <a:latin typeface="+mn-lt"/>
              </a:rPr>
              <a:t>Perovskites:</a:t>
            </a:r>
          </a:p>
          <a:p>
            <a:pPr marL="742950" lvl="1" indent="-285750">
              <a:buFont typeface="Arial" panose="020B0604020202020204" pitchFamily="34" charset="0"/>
              <a:buChar char="•"/>
            </a:pPr>
            <a:r>
              <a:rPr lang="en-US" dirty="0">
                <a:latin typeface="+mn-lt"/>
              </a:rPr>
              <a:t>High-Z</a:t>
            </a:r>
          </a:p>
          <a:p>
            <a:pPr marL="742950" lvl="1" indent="-285750">
              <a:buFont typeface="Arial" panose="020B0604020202020204" pitchFamily="34" charset="0"/>
              <a:buChar char="•"/>
            </a:pPr>
            <a:r>
              <a:rPr lang="en-US" dirty="0">
                <a:latin typeface="+mn-lt"/>
              </a:rPr>
              <a:t>Great for x-ray imaging</a:t>
            </a:r>
          </a:p>
          <a:p>
            <a:pPr lvl="1"/>
            <a:endParaRPr lang="en-AU" dirty="0">
              <a:latin typeface="+mn-lt"/>
            </a:endParaRPr>
          </a:p>
          <a:p>
            <a:pPr marL="285750" indent="-285750">
              <a:buFont typeface="Arial" panose="020B0604020202020204" pitchFamily="34" charset="0"/>
              <a:buChar char="•"/>
            </a:pPr>
            <a:r>
              <a:rPr lang="en-US" dirty="0">
                <a:latin typeface="+mn-lt"/>
              </a:rPr>
              <a:t>Organic Semiconductors:</a:t>
            </a:r>
          </a:p>
          <a:p>
            <a:pPr marL="742950" lvl="1" indent="-285750">
              <a:buFont typeface="Arial" panose="020B0604020202020204" pitchFamily="34" charset="0"/>
              <a:buChar char="•"/>
            </a:pPr>
            <a:r>
              <a:rPr lang="en-US" dirty="0">
                <a:latin typeface="+mn-lt"/>
              </a:rPr>
              <a:t>Low-Z matching human tissue</a:t>
            </a:r>
          </a:p>
          <a:p>
            <a:pPr marL="742950" lvl="1" indent="-285750">
              <a:buFont typeface="Arial" panose="020B0604020202020204" pitchFamily="34" charset="0"/>
              <a:buChar char="•"/>
            </a:pPr>
            <a:r>
              <a:rPr lang="en-US" dirty="0">
                <a:latin typeface="+mn-lt"/>
              </a:rPr>
              <a:t>Great for </a:t>
            </a:r>
            <a:r>
              <a:rPr lang="en-US" b="1" dirty="0">
                <a:latin typeface="+mn-lt"/>
              </a:rPr>
              <a:t>dosimetry</a:t>
            </a:r>
          </a:p>
          <a:p>
            <a:pPr lvl="1"/>
            <a:endParaRPr lang="en-AU" dirty="0">
              <a:latin typeface="+mn-lt"/>
            </a:endParaRPr>
          </a:p>
        </p:txBody>
      </p:sp>
      <p:sp>
        <p:nvSpPr>
          <p:cNvPr id="3" name="Rectangle 2">
            <a:extLst>
              <a:ext uri="{FF2B5EF4-FFF2-40B4-BE49-F238E27FC236}">
                <a16:creationId xmlns:a16="http://schemas.microsoft.com/office/drawing/2014/main" id="{87D7EE9F-7C48-6B8C-D4DD-29DCF558CBBE}"/>
              </a:ext>
            </a:extLst>
          </p:cNvPr>
          <p:cNvSpPr/>
          <p:nvPr/>
        </p:nvSpPr>
        <p:spPr>
          <a:xfrm>
            <a:off x="358775" y="3432875"/>
            <a:ext cx="3624289" cy="99189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45128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Impact of Detecting Material on Dosimetry</a:t>
            </a:r>
            <a:endParaRPr lang="en-AU"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CE4A2C5-25ED-784F-DAA3-92C5E35EDFFE}"/>
              </a:ext>
            </a:extLst>
          </p:cNvPr>
          <p:cNvSpPr txBox="1"/>
          <p:nvPr/>
        </p:nvSpPr>
        <p:spPr>
          <a:xfrm>
            <a:off x="358775" y="1084375"/>
            <a:ext cx="3903259" cy="3693319"/>
          </a:xfrm>
          <a:prstGeom prst="rect">
            <a:avLst/>
          </a:prstGeom>
          <a:noFill/>
        </p:spPr>
        <p:txBody>
          <a:bodyPr wrap="square" rtlCol="0">
            <a:spAutoFit/>
          </a:bodyPr>
          <a:lstStyle/>
          <a:p>
            <a:pPr marL="285750" indent="-285750">
              <a:buFont typeface="Arial" panose="020B0604020202020204" pitchFamily="34" charset="0"/>
              <a:buChar char="•"/>
            </a:pPr>
            <a:r>
              <a:rPr lang="en-AU" b="1" dirty="0">
                <a:latin typeface="+mn-lt"/>
              </a:rPr>
              <a:t>Aim of Dosimetry: </a:t>
            </a:r>
            <a:r>
              <a:rPr lang="en-AU" dirty="0">
                <a:latin typeface="+mn-lt"/>
              </a:rPr>
              <a:t>Measure the dose absorbed in the human body using a radiation detector</a:t>
            </a:r>
          </a:p>
          <a:p>
            <a:endParaRPr lang="en-AU" dirty="0">
              <a:latin typeface="+mn-lt"/>
            </a:endParaRPr>
          </a:p>
          <a:p>
            <a:pPr marL="285750" indent="-285750">
              <a:buFont typeface="Arial" panose="020B0604020202020204" pitchFamily="34" charset="0"/>
              <a:buChar char="•"/>
            </a:pPr>
            <a:r>
              <a:rPr lang="en-AU" dirty="0">
                <a:latin typeface="+mn-lt"/>
              </a:rPr>
              <a:t>But the dose absorbed varies depending on the atomic number of the material  </a:t>
            </a:r>
          </a:p>
          <a:p>
            <a:pPr marL="285750" indent="-285750">
              <a:buFont typeface="Arial" panose="020B0604020202020204" pitchFamily="34" charset="0"/>
              <a:buChar char="•"/>
            </a:pPr>
            <a:endParaRPr lang="en-AU" b="1" dirty="0">
              <a:latin typeface="+mn-lt"/>
            </a:endParaRPr>
          </a:p>
          <a:p>
            <a:pPr marL="285750" indent="-285750">
              <a:buFont typeface="Arial" panose="020B0604020202020204" pitchFamily="34" charset="0"/>
              <a:buChar char="•"/>
            </a:pPr>
            <a:r>
              <a:rPr lang="en-AU" dirty="0">
                <a:latin typeface="+mn-lt"/>
              </a:rPr>
              <a:t>Need to calibrate the response of the detector to the human body</a:t>
            </a:r>
          </a:p>
          <a:p>
            <a:pPr marL="285750" indent="-285750">
              <a:buFont typeface="Arial" panose="020B0604020202020204" pitchFamily="34" charset="0"/>
              <a:buChar char="•"/>
            </a:pPr>
            <a:endParaRPr lang="en-AU" dirty="0">
              <a:latin typeface="+mn-lt"/>
            </a:endParaRPr>
          </a:p>
          <a:p>
            <a:pPr marL="285750" indent="-285750">
              <a:buFont typeface="Arial" panose="020B0604020202020204" pitchFamily="34" charset="0"/>
              <a:buChar char="•"/>
            </a:pPr>
            <a:r>
              <a:rPr lang="en-AU" b="1" dirty="0">
                <a:latin typeface="+mn-lt"/>
              </a:rPr>
              <a:t>Benefit to carbon-based detectors </a:t>
            </a:r>
            <a:endParaRPr lang="en-US" b="1" dirty="0">
              <a:latin typeface="+mn-lt"/>
            </a:endParaRPr>
          </a:p>
          <a:p>
            <a:pPr lvl="1"/>
            <a:endParaRPr lang="en-AU" dirty="0">
              <a:latin typeface="+mn-lt"/>
            </a:endParaRPr>
          </a:p>
        </p:txBody>
      </p:sp>
      <p:pic>
        <p:nvPicPr>
          <p:cNvPr id="12" name="Picture 11">
            <a:extLst>
              <a:ext uri="{FF2B5EF4-FFF2-40B4-BE49-F238E27FC236}">
                <a16:creationId xmlns:a16="http://schemas.microsoft.com/office/drawing/2014/main" id="{B590B91F-9BC7-5E06-E0D1-61DA8F73A99D}"/>
              </a:ext>
            </a:extLst>
          </p:cNvPr>
          <p:cNvPicPr>
            <a:picLocks noChangeAspect="1"/>
          </p:cNvPicPr>
          <p:nvPr/>
        </p:nvPicPr>
        <p:blipFill>
          <a:blip r:embed="rId2"/>
          <a:stretch>
            <a:fillRect/>
          </a:stretch>
        </p:blipFill>
        <p:spPr>
          <a:xfrm>
            <a:off x="4409586" y="1203294"/>
            <a:ext cx="4591170" cy="3325163"/>
          </a:xfrm>
          <a:prstGeom prst="rect">
            <a:avLst/>
          </a:prstGeom>
        </p:spPr>
      </p:pic>
      <p:sp>
        <p:nvSpPr>
          <p:cNvPr id="9" name="Rectangle 8">
            <a:extLst>
              <a:ext uri="{FF2B5EF4-FFF2-40B4-BE49-F238E27FC236}">
                <a16:creationId xmlns:a16="http://schemas.microsoft.com/office/drawing/2014/main" id="{0E14674E-9029-EE37-F9F2-17F29466237B}"/>
              </a:ext>
            </a:extLst>
          </p:cNvPr>
          <p:cNvSpPr/>
          <p:nvPr/>
        </p:nvSpPr>
        <p:spPr>
          <a:xfrm>
            <a:off x="358775" y="4053017"/>
            <a:ext cx="3727193" cy="44589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1905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DB4E6B-968B-9054-73EE-CAAECF4C6E3A}"/>
              </a:ext>
            </a:extLst>
          </p:cNvPr>
          <p:cNvSpPr/>
          <p:nvPr/>
        </p:nvSpPr>
        <p:spPr>
          <a:xfrm>
            <a:off x="4572000" y="313766"/>
            <a:ext cx="4166234" cy="4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3" name="Title 2">
            <a:extLst>
              <a:ext uri="{FF2B5EF4-FFF2-40B4-BE49-F238E27FC236}">
                <a16:creationId xmlns:a16="http://schemas.microsoft.com/office/drawing/2014/main" id="{F66A9B43-04F4-8396-D1BA-612007224924}"/>
              </a:ext>
            </a:extLst>
          </p:cNvPr>
          <p:cNvSpPr>
            <a:spLocks noGrp="1"/>
          </p:cNvSpPr>
          <p:nvPr>
            <p:ph type="title"/>
          </p:nvPr>
        </p:nvSpPr>
        <p:spPr>
          <a:xfrm>
            <a:off x="366942" y="915620"/>
            <a:ext cx="3948874" cy="992229"/>
          </a:xfrm>
        </p:spPr>
        <p:txBody>
          <a:bodyPr/>
          <a:lstStyle/>
          <a:p>
            <a:r>
              <a:rPr lang="en-AU" dirty="0"/>
              <a:t>Basic Operation of Organic Semiconductors</a:t>
            </a:r>
          </a:p>
        </p:txBody>
      </p:sp>
      <p:sp>
        <p:nvSpPr>
          <p:cNvPr id="4" name="Text Placeholder 3">
            <a:extLst>
              <a:ext uri="{FF2B5EF4-FFF2-40B4-BE49-F238E27FC236}">
                <a16:creationId xmlns:a16="http://schemas.microsoft.com/office/drawing/2014/main" id="{ACCB87F1-66D2-7C16-7DEB-4995096D1768}"/>
              </a:ext>
            </a:extLst>
          </p:cNvPr>
          <p:cNvSpPr>
            <a:spLocks noGrp="1"/>
          </p:cNvSpPr>
          <p:nvPr>
            <p:ph type="body" sz="quarter" idx="11"/>
          </p:nvPr>
        </p:nvSpPr>
        <p:spPr>
          <a:xfrm>
            <a:off x="366942" y="2463114"/>
            <a:ext cx="3963817" cy="1396105"/>
          </a:xfrm>
        </p:spPr>
        <p:txBody>
          <a:bodyPr/>
          <a:lstStyle/>
          <a:p>
            <a:r>
              <a:rPr lang="en-AU" sz="2000" dirty="0"/>
              <a:t>Why we need to develop new models for radiation detection</a:t>
            </a:r>
          </a:p>
        </p:txBody>
      </p:sp>
      <p:pic>
        <p:nvPicPr>
          <p:cNvPr id="10" name="Picture 9">
            <a:extLst>
              <a:ext uri="{FF2B5EF4-FFF2-40B4-BE49-F238E27FC236}">
                <a16:creationId xmlns:a16="http://schemas.microsoft.com/office/drawing/2014/main" id="{500D9CE7-75BE-96EE-BE9C-A2A30BC1F737}"/>
              </a:ext>
            </a:extLst>
          </p:cNvPr>
          <p:cNvPicPr>
            <a:picLocks noChangeAspect="1"/>
          </p:cNvPicPr>
          <p:nvPr/>
        </p:nvPicPr>
        <p:blipFill rotWithShape="1">
          <a:blip r:embed="rId3"/>
          <a:srcRect t="2636" b="59196"/>
          <a:stretch/>
        </p:blipFill>
        <p:spPr>
          <a:xfrm>
            <a:off x="4781852" y="1954837"/>
            <a:ext cx="3746530" cy="1359365"/>
          </a:xfrm>
          <a:prstGeom prst="rect">
            <a:avLst/>
          </a:prstGeom>
        </p:spPr>
      </p:pic>
      <p:pic>
        <p:nvPicPr>
          <p:cNvPr id="11" name="Picture 10">
            <a:extLst>
              <a:ext uri="{FF2B5EF4-FFF2-40B4-BE49-F238E27FC236}">
                <a16:creationId xmlns:a16="http://schemas.microsoft.com/office/drawing/2014/main" id="{89BC6264-F036-1B63-3B45-4E6CDF3E5BB2}"/>
              </a:ext>
            </a:extLst>
          </p:cNvPr>
          <p:cNvPicPr>
            <a:picLocks noChangeAspect="1"/>
          </p:cNvPicPr>
          <p:nvPr/>
        </p:nvPicPr>
        <p:blipFill rotWithShape="1">
          <a:blip r:embed="rId3"/>
          <a:srcRect t="60200" b="1633"/>
          <a:stretch/>
        </p:blipFill>
        <p:spPr>
          <a:xfrm>
            <a:off x="4781852" y="3431724"/>
            <a:ext cx="3746530" cy="1359365"/>
          </a:xfrm>
          <a:prstGeom prst="rect">
            <a:avLst/>
          </a:prstGeom>
        </p:spPr>
      </p:pic>
      <p:pic>
        <p:nvPicPr>
          <p:cNvPr id="16" name="Picture 15">
            <a:extLst>
              <a:ext uri="{FF2B5EF4-FFF2-40B4-BE49-F238E27FC236}">
                <a16:creationId xmlns:a16="http://schemas.microsoft.com/office/drawing/2014/main" id="{20745335-FACE-ABA1-5D73-D916DAD1E2EE}"/>
              </a:ext>
            </a:extLst>
          </p:cNvPr>
          <p:cNvPicPr>
            <a:picLocks noChangeAspect="1"/>
          </p:cNvPicPr>
          <p:nvPr/>
        </p:nvPicPr>
        <p:blipFill rotWithShape="1">
          <a:blip r:embed="rId4"/>
          <a:srcRect l="47600" t="25114" r="32799" b="53374"/>
          <a:stretch/>
        </p:blipFill>
        <p:spPr>
          <a:xfrm>
            <a:off x="6075459" y="374284"/>
            <a:ext cx="1469621" cy="328526"/>
          </a:xfrm>
          <a:prstGeom prst="rect">
            <a:avLst/>
          </a:prstGeom>
        </p:spPr>
      </p:pic>
      <p:pic>
        <p:nvPicPr>
          <p:cNvPr id="18" name="Picture 17">
            <a:extLst>
              <a:ext uri="{FF2B5EF4-FFF2-40B4-BE49-F238E27FC236}">
                <a16:creationId xmlns:a16="http://schemas.microsoft.com/office/drawing/2014/main" id="{1AD53840-BC73-25A7-03B2-A8FED2C4CE83}"/>
              </a:ext>
            </a:extLst>
          </p:cNvPr>
          <p:cNvPicPr>
            <a:picLocks noChangeAspect="1"/>
          </p:cNvPicPr>
          <p:nvPr/>
        </p:nvPicPr>
        <p:blipFill rotWithShape="1">
          <a:blip r:embed="rId4"/>
          <a:srcRect l="66040" t="41863" r="29382" b="40209"/>
          <a:stretch/>
        </p:blipFill>
        <p:spPr>
          <a:xfrm rot="5400000">
            <a:off x="7169914" y="1697445"/>
            <a:ext cx="260191" cy="207524"/>
          </a:xfrm>
          <a:prstGeom prst="rect">
            <a:avLst/>
          </a:prstGeom>
        </p:spPr>
      </p:pic>
      <p:pic>
        <p:nvPicPr>
          <p:cNvPr id="19" name="Picture 18">
            <a:extLst>
              <a:ext uri="{FF2B5EF4-FFF2-40B4-BE49-F238E27FC236}">
                <a16:creationId xmlns:a16="http://schemas.microsoft.com/office/drawing/2014/main" id="{E340606E-EEBA-EEBE-6F13-65EF7FF9264A}"/>
              </a:ext>
            </a:extLst>
          </p:cNvPr>
          <p:cNvPicPr>
            <a:picLocks noChangeAspect="1"/>
          </p:cNvPicPr>
          <p:nvPr/>
        </p:nvPicPr>
        <p:blipFill rotWithShape="1">
          <a:blip r:embed="rId4"/>
          <a:srcRect l="66040" t="41863" r="29382" b="40209"/>
          <a:stretch/>
        </p:blipFill>
        <p:spPr>
          <a:xfrm rot="5400000">
            <a:off x="6427290" y="3269201"/>
            <a:ext cx="260191" cy="207524"/>
          </a:xfrm>
          <a:prstGeom prst="rect">
            <a:avLst/>
          </a:prstGeom>
        </p:spPr>
      </p:pic>
      <p:pic>
        <p:nvPicPr>
          <p:cNvPr id="9" name="Picture 8">
            <a:extLst>
              <a:ext uri="{FF2B5EF4-FFF2-40B4-BE49-F238E27FC236}">
                <a16:creationId xmlns:a16="http://schemas.microsoft.com/office/drawing/2014/main" id="{B6E5B1BC-87B7-FD2B-A014-A46308F095F3}"/>
              </a:ext>
            </a:extLst>
          </p:cNvPr>
          <p:cNvPicPr>
            <a:picLocks noChangeAspect="1"/>
          </p:cNvPicPr>
          <p:nvPr/>
        </p:nvPicPr>
        <p:blipFill rotWithShape="1">
          <a:blip r:embed="rId5"/>
          <a:srcRect r="55825"/>
          <a:stretch/>
        </p:blipFill>
        <p:spPr>
          <a:xfrm>
            <a:off x="4723140" y="616286"/>
            <a:ext cx="1730483" cy="1106315"/>
          </a:xfrm>
          <a:prstGeom prst="rect">
            <a:avLst/>
          </a:prstGeom>
        </p:spPr>
      </p:pic>
      <p:pic>
        <p:nvPicPr>
          <p:cNvPr id="12" name="Picture 11">
            <a:extLst>
              <a:ext uri="{FF2B5EF4-FFF2-40B4-BE49-F238E27FC236}">
                <a16:creationId xmlns:a16="http://schemas.microsoft.com/office/drawing/2014/main" id="{BD7A00EA-C955-2519-F46E-141A0A6CA486}"/>
              </a:ext>
            </a:extLst>
          </p:cNvPr>
          <p:cNvPicPr>
            <a:picLocks noChangeAspect="1"/>
          </p:cNvPicPr>
          <p:nvPr/>
        </p:nvPicPr>
        <p:blipFill rotWithShape="1">
          <a:blip r:embed="rId5"/>
          <a:srcRect l="60542"/>
          <a:stretch/>
        </p:blipFill>
        <p:spPr>
          <a:xfrm>
            <a:off x="6982667" y="616286"/>
            <a:ext cx="1545715" cy="1106315"/>
          </a:xfrm>
          <a:prstGeom prst="rect">
            <a:avLst/>
          </a:prstGeom>
        </p:spPr>
      </p:pic>
      <p:pic>
        <p:nvPicPr>
          <p:cNvPr id="13" name="Picture 12">
            <a:extLst>
              <a:ext uri="{FF2B5EF4-FFF2-40B4-BE49-F238E27FC236}">
                <a16:creationId xmlns:a16="http://schemas.microsoft.com/office/drawing/2014/main" id="{12F5FDC5-75B3-AD90-F8E0-87D7BA091BD6}"/>
              </a:ext>
            </a:extLst>
          </p:cNvPr>
          <p:cNvPicPr>
            <a:picLocks noChangeAspect="1"/>
          </p:cNvPicPr>
          <p:nvPr/>
        </p:nvPicPr>
        <p:blipFill rotWithShape="1">
          <a:blip r:embed="rId4"/>
          <a:srcRect l="66040" t="41863" r="29382" b="40209"/>
          <a:stretch/>
        </p:blipFill>
        <p:spPr>
          <a:xfrm>
            <a:off x="6604763" y="1169443"/>
            <a:ext cx="260191" cy="207524"/>
          </a:xfrm>
          <a:prstGeom prst="rect">
            <a:avLst/>
          </a:prstGeom>
        </p:spPr>
      </p:pic>
    </p:spTree>
    <p:extLst>
      <p:ext uri="{BB962C8B-B14F-4D97-AF65-F5344CB8AC3E}">
        <p14:creationId xmlns:p14="http://schemas.microsoft.com/office/powerpoint/2010/main" val="272591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E99D3-4A35-FA70-A934-46707C6EDE10}"/>
              </a:ext>
            </a:extLst>
          </p:cNvPr>
          <p:cNvPicPr>
            <a:picLocks noChangeAspect="1"/>
          </p:cNvPicPr>
          <p:nvPr/>
        </p:nvPicPr>
        <p:blipFill>
          <a:blip r:embed="rId3"/>
          <a:stretch>
            <a:fillRect/>
          </a:stretch>
        </p:blipFill>
        <p:spPr>
          <a:xfrm>
            <a:off x="896317" y="1473956"/>
            <a:ext cx="7888908" cy="3176291"/>
          </a:xfrm>
          <a:prstGeom prst="rect">
            <a:avLst/>
          </a:prstGeom>
        </p:spPr>
      </p:pic>
      <p:sp>
        <p:nvSpPr>
          <p:cNvPr id="2" name="Title 1">
            <a:extLst>
              <a:ext uri="{FF2B5EF4-FFF2-40B4-BE49-F238E27FC236}">
                <a16:creationId xmlns:a16="http://schemas.microsoft.com/office/drawing/2014/main" id="{62C6C718-92B0-8FFF-BCD4-EEE2DB1AD83F}"/>
              </a:ext>
            </a:extLst>
          </p:cNvPr>
          <p:cNvSpPr>
            <a:spLocks noGrp="1"/>
          </p:cNvSpPr>
          <p:nvPr>
            <p:ph type="title"/>
          </p:nvPr>
        </p:nvSpPr>
        <p:spPr/>
        <p:txBody>
          <a:bodyPr/>
          <a:lstStyle/>
          <a:p>
            <a:r>
              <a:rPr lang="en-AU" sz="2800" dirty="0">
                <a:latin typeface="Arial" panose="020B0604020202020204" pitchFamily="34" charset="0"/>
                <a:cs typeface="Arial" panose="020B0604020202020204" pitchFamily="34" charset="0"/>
              </a:rPr>
              <a:t>Molecular Structure of Organic Semiconductors</a:t>
            </a:r>
          </a:p>
        </p:txBody>
      </p:sp>
      <p:grpSp>
        <p:nvGrpSpPr>
          <p:cNvPr id="1024" name="Group 1023">
            <a:extLst>
              <a:ext uri="{FF2B5EF4-FFF2-40B4-BE49-F238E27FC236}">
                <a16:creationId xmlns:a16="http://schemas.microsoft.com/office/drawing/2014/main" id="{386C57A5-BBD5-533C-E2C0-A1E576C39A1F}"/>
              </a:ext>
            </a:extLst>
          </p:cNvPr>
          <p:cNvGrpSpPr/>
          <p:nvPr/>
        </p:nvGrpSpPr>
        <p:grpSpPr>
          <a:xfrm>
            <a:off x="3174244" y="1323023"/>
            <a:ext cx="1587994" cy="1781644"/>
            <a:chOff x="3358972" y="1506272"/>
            <a:chExt cx="1587994" cy="1781644"/>
          </a:xfrm>
        </p:grpSpPr>
        <p:grpSp>
          <p:nvGrpSpPr>
            <p:cNvPr id="104" name="Group 103">
              <a:extLst>
                <a:ext uri="{FF2B5EF4-FFF2-40B4-BE49-F238E27FC236}">
                  <a16:creationId xmlns:a16="http://schemas.microsoft.com/office/drawing/2014/main" id="{712CFC43-E665-1D44-5F6F-92BB82968D2F}"/>
                </a:ext>
              </a:extLst>
            </p:cNvPr>
            <p:cNvGrpSpPr/>
            <p:nvPr/>
          </p:nvGrpSpPr>
          <p:grpSpPr>
            <a:xfrm>
              <a:off x="3616314" y="1548350"/>
              <a:ext cx="1330652" cy="1739566"/>
              <a:chOff x="667159" y="1233885"/>
              <a:chExt cx="1098118" cy="1435574"/>
            </a:xfrm>
          </p:grpSpPr>
          <p:sp>
            <p:nvSpPr>
              <p:cNvPr id="107" name="Oval 106">
                <a:extLst>
                  <a:ext uri="{FF2B5EF4-FFF2-40B4-BE49-F238E27FC236}">
                    <a16:creationId xmlns:a16="http://schemas.microsoft.com/office/drawing/2014/main" id="{2F144312-DD13-62EB-8ACD-8E46EBDBBC88}"/>
                  </a:ext>
                </a:extLst>
              </p:cNvPr>
              <p:cNvSpPr/>
              <p:nvPr/>
            </p:nvSpPr>
            <p:spPr>
              <a:xfrm>
                <a:off x="667159" y="1620461"/>
                <a:ext cx="911099" cy="1048998"/>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108" name="Oval 107">
                <a:extLst>
                  <a:ext uri="{FF2B5EF4-FFF2-40B4-BE49-F238E27FC236}">
                    <a16:creationId xmlns:a16="http://schemas.microsoft.com/office/drawing/2014/main" id="{C211A9A2-6406-E72A-80BF-6D3820E6A988}"/>
                  </a:ext>
                </a:extLst>
              </p:cNvPr>
              <p:cNvSpPr/>
              <p:nvPr/>
            </p:nvSpPr>
            <p:spPr>
              <a:xfrm>
                <a:off x="1148061" y="1908404"/>
                <a:ext cx="146575" cy="146575"/>
              </a:xfrm>
              <a:prstGeom prst="ellipse">
                <a:avLst/>
              </a:prstGeom>
              <a:solidFill>
                <a:srgbClr val="00CC00"/>
              </a:solidFill>
              <a:ln>
                <a:solidFill>
                  <a:srgbClr val="00CC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109" name="Oval 108">
                <a:extLst>
                  <a:ext uri="{FF2B5EF4-FFF2-40B4-BE49-F238E27FC236}">
                    <a16:creationId xmlns:a16="http://schemas.microsoft.com/office/drawing/2014/main" id="{F44461A1-6F5B-4E18-72A0-41912FF65585}"/>
                  </a:ext>
                </a:extLst>
              </p:cNvPr>
              <p:cNvSpPr/>
              <p:nvPr/>
            </p:nvSpPr>
            <p:spPr>
              <a:xfrm>
                <a:off x="930468" y="2224721"/>
                <a:ext cx="144000" cy="144000"/>
              </a:xfrm>
              <a:prstGeom prst="ellipse">
                <a:avLst/>
              </a:prstGeom>
              <a:solidFill>
                <a:srgbClr val="FF0600"/>
              </a:solidFill>
              <a:ln>
                <a:solidFill>
                  <a:srgbClr val="FF0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110" name="TextBox 109">
                <a:extLst>
                  <a:ext uri="{FF2B5EF4-FFF2-40B4-BE49-F238E27FC236}">
                    <a16:creationId xmlns:a16="http://schemas.microsoft.com/office/drawing/2014/main" id="{074AFAC1-CD41-6784-6C8D-05B9D458EF93}"/>
                  </a:ext>
                </a:extLst>
              </p:cNvPr>
              <p:cNvSpPr txBox="1"/>
              <p:nvPr/>
            </p:nvSpPr>
            <p:spPr>
              <a:xfrm>
                <a:off x="823994" y="1233885"/>
                <a:ext cx="941283" cy="369332"/>
              </a:xfrm>
              <a:prstGeom prst="rect">
                <a:avLst/>
              </a:prstGeom>
              <a:noFill/>
            </p:spPr>
            <p:txBody>
              <a:bodyPr wrap="none" rtlCol="0">
                <a:spAutoFit/>
              </a:bodyPr>
              <a:lstStyle/>
              <a:p>
                <a:r>
                  <a:rPr lang="en-AU" dirty="0">
                    <a:solidFill>
                      <a:srgbClr val="FF0000"/>
                    </a:solidFill>
                  </a:rPr>
                  <a:t>Exciton</a:t>
                </a:r>
                <a:endParaRPr lang="en-GB" dirty="0">
                  <a:solidFill>
                    <a:srgbClr val="FF0000"/>
                  </a:solidFill>
                </a:endParaRPr>
              </a:p>
            </p:txBody>
          </p:sp>
        </p:grpSp>
        <p:pic>
          <p:nvPicPr>
            <p:cNvPr id="1026" name="Picture 2" descr="N Particle physics Light, radiation, angle, text, logo png | PNGWing">
              <a:extLst>
                <a:ext uri="{FF2B5EF4-FFF2-40B4-BE49-F238E27FC236}">
                  <a16:creationId xmlns:a16="http://schemas.microsoft.com/office/drawing/2014/main" id="{3759DA43-0EF5-843F-9582-2226D648C09E}"/>
                </a:ext>
              </a:extLst>
            </p:cNvPr>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7325" b="92994" l="1957" r="98696">
                          <a14:foregroundMark x1="93261" y1="49682" x2="93261" y2="49682"/>
                          <a14:foregroundMark x1="98804" y1="50637" x2="98804" y2="50637"/>
                          <a14:foregroundMark x1="84348" y1="7643" x2="84348" y2="7643"/>
                          <a14:foregroundMark x1="84239" y1="93312" x2="84239" y2="93312"/>
                          <a14:foregroundMark x1="6304" y1="34395" x2="6304" y2="34395"/>
                          <a14:foregroundMark x1="1957" y1="59873" x2="1957" y2="59873"/>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976863">
              <a:off x="2958477" y="1906767"/>
              <a:ext cx="1216023" cy="415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5924F519-9078-236E-8367-508814936662}"/>
              </a:ext>
            </a:extLst>
          </p:cNvPr>
          <p:cNvGrpSpPr/>
          <p:nvPr/>
        </p:nvGrpSpPr>
        <p:grpSpPr>
          <a:xfrm>
            <a:off x="325278" y="891770"/>
            <a:ext cx="2459617" cy="1882938"/>
            <a:chOff x="110532" y="891770"/>
            <a:chExt cx="2459617" cy="1882938"/>
          </a:xfrm>
        </p:grpSpPr>
        <p:grpSp>
          <p:nvGrpSpPr>
            <p:cNvPr id="10" name="Group 9">
              <a:extLst>
                <a:ext uri="{FF2B5EF4-FFF2-40B4-BE49-F238E27FC236}">
                  <a16:creationId xmlns:a16="http://schemas.microsoft.com/office/drawing/2014/main" id="{17F82D43-925C-AB9A-8CAC-B9FA231E0EE3}"/>
                </a:ext>
              </a:extLst>
            </p:cNvPr>
            <p:cNvGrpSpPr/>
            <p:nvPr/>
          </p:nvGrpSpPr>
          <p:grpSpPr>
            <a:xfrm>
              <a:off x="187904" y="939672"/>
              <a:ext cx="2382245" cy="1804891"/>
              <a:chOff x="187904" y="939672"/>
              <a:chExt cx="2382245" cy="1804891"/>
            </a:xfrm>
          </p:grpSpPr>
          <p:pic>
            <p:nvPicPr>
              <p:cNvPr id="8" name="Picture 7">
                <a:extLst>
                  <a:ext uri="{FF2B5EF4-FFF2-40B4-BE49-F238E27FC236}">
                    <a16:creationId xmlns:a16="http://schemas.microsoft.com/office/drawing/2014/main" id="{E1718DCD-9155-DD11-2998-9DF1E280F8DF}"/>
                  </a:ext>
                </a:extLst>
              </p:cNvPr>
              <p:cNvPicPr>
                <a:picLocks noChangeAspect="1"/>
              </p:cNvPicPr>
              <p:nvPr/>
            </p:nvPicPr>
            <p:blipFill rotWithShape="1">
              <a:blip r:embed="rId6"/>
              <a:srcRect r="49663" b="55159"/>
              <a:stretch/>
            </p:blipFill>
            <p:spPr>
              <a:xfrm>
                <a:off x="238442" y="939672"/>
                <a:ext cx="2260089" cy="813575"/>
              </a:xfrm>
              <a:prstGeom prst="rect">
                <a:avLst/>
              </a:prstGeom>
            </p:spPr>
          </p:pic>
          <p:pic>
            <p:nvPicPr>
              <p:cNvPr id="9" name="Picture 8">
                <a:extLst>
                  <a:ext uri="{FF2B5EF4-FFF2-40B4-BE49-F238E27FC236}">
                    <a16:creationId xmlns:a16="http://schemas.microsoft.com/office/drawing/2014/main" id="{7697A5FE-4458-7553-0C1D-7F46A4A73011}"/>
                  </a:ext>
                </a:extLst>
              </p:cNvPr>
              <p:cNvPicPr>
                <a:picLocks noChangeAspect="1"/>
              </p:cNvPicPr>
              <p:nvPr/>
            </p:nvPicPr>
            <p:blipFill rotWithShape="1">
              <a:blip r:embed="rId6"/>
              <a:srcRect t="42553" r="46942"/>
              <a:stretch/>
            </p:blipFill>
            <p:spPr>
              <a:xfrm>
                <a:off x="187904" y="1702283"/>
                <a:ext cx="2382245" cy="1042280"/>
              </a:xfrm>
              <a:prstGeom prst="rect">
                <a:avLst/>
              </a:prstGeom>
            </p:spPr>
          </p:pic>
        </p:grpSp>
        <p:sp>
          <p:nvSpPr>
            <p:cNvPr id="11" name="Rectangle 10">
              <a:extLst>
                <a:ext uri="{FF2B5EF4-FFF2-40B4-BE49-F238E27FC236}">
                  <a16:creationId xmlns:a16="http://schemas.microsoft.com/office/drawing/2014/main" id="{A9402E17-F4EF-3EF4-88EC-EDE8C406C57A}"/>
                </a:ext>
              </a:extLst>
            </p:cNvPr>
            <p:cNvSpPr/>
            <p:nvPr/>
          </p:nvSpPr>
          <p:spPr>
            <a:xfrm>
              <a:off x="110532" y="891770"/>
              <a:ext cx="2459617" cy="18829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grpSp>
      <p:grpSp>
        <p:nvGrpSpPr>
          <p:cNvPr id="19" name="Group 18">
            <a:extLst>
              <a:ext uri="{FF2B5EF4-FFF2-40B4-BE49-F238E27FC236}">
                <a16:creationId xmlns:a16="http://schemas.microsoft.com/office/drawing/2014/main" id="{38116ACC-27F5-82E4-B174-3F51D49C2AB0}"/>
              </a:ext>
            </a:extLst>
          </p:cNvPr>
          <p:cNvGrpSpPr/>
          <p:nvPr/>
        </p:nvGrpSpPr>
        <p:grpSpPr>
          <a:xfrm>
            <a:off x="5615168" y="2691571"/>
            <a:ext cx="2911433" cy="1902004"/>
            <a:chOff x="5243389" y="2744563"/>
            <a:chExt cx="2911433" cy="1902004"/>
          </a:xfrm>
        </p:grpSpPr>
        <p:pic>
          <p:nvPicPr>
            <p:cNvPr id="7" name="Picture 6">
              <a:extLst>
                <a:ext uri="{FF2B5EF4-FFF2-40B4-BE49-F238E27FC236}">
                  <a16:creationId xmlns:a16="http://schemas.microsoft.com/office/drawing/2014/main" id="{3869FC71-E6FB-80F5-06FF-9A4EBE5A44F4}"/>
                </a:ext>
              </a:extLst>
            </p:cNvPr>
            <p:cNvPicPr>
              <a:picLocks noChangeAspect="1"/>
            </p:cNvPicPr>
            <p:nvPr/>
          </p:nvPicPr>
          <p:blipFill rotWithShape="1">
            <a:blip r:embed="rId6"/>
            <a:srcRect l="52776"/>
            <a:stretch/>
          </p:blipFill>
          <p:spPr>
            <a:xfrm>
              <a:off x="5932043" y="2744563"/>
              <a:ext cx="2222779" cy="1902004"/>
            </a:xfrm>
            <a:prstGeom prst="rect">
              <a:avLst/>
            </a:prstGeom>
          </p:spPr>
        </p:pic>
        <p:pic>
          <p:nvPicPr>
            <p:cNvPr id="18" name="Picture 17">
              <a:extLst>
                <a:ext uri="{FF2B5EF4-FFF2-40B4-BE49-F238E27FC236}">
                  <a16:creationId xmlns:a16="http://schemas.microsoft.com/office/drawing/2014/main" id="{1842844A-19F3-9FE5-43AE-706DD0FCEC84}"/>
                </a:ext>
              </a:extLst>
            </p:cNvPr>
            <p:cNvPicPr>
              <a:picLocks noChangeAspect="1"/>
            </p:cNvPicPr>
            <p:nvPr/>
          </p:nvPicPr>
          <p:blipFill rotWithShape="1">
            <a:blip r:embed="rId6"/>
            <a:srcRect t="42553" r="86826"/>
            <a:stretch/>
          </p:blipFill>
          <p:spPr>
            <a:xfrm>
              <a:off x="5243389" y="3469775"/>
              <a:ext cx="591524" cy="1042280"/>
            </a:xfrm>
            <a:prstGeom prst="rect">
              <a:avLst/>
            </a:prstGeom>
          </p:spPr>
        </p:pic>
      </p:grpSp>
      <p:grpSp>
        <p:nvGrpSpPr>
          <p:cNvPr id="17" name="Group 16">
            <a:extLst>
              <a:ext uri="{FF2B5EF4-FFF2-40B4-BE49-F238E27FC236}">
                <a16:creationId xmlns:a16="http://schemas.microsoft.com/office/drawing/2014/main" id="{FDAD5A8A-426F-B8EC-54C5-B4F1E7251736}"/>
              </a:ext>
            </a:extLst>
          </p:cNvPr>
          <p:cNvGrpSpPr/>
          <p:nvPr/>
        </p:nvGrpSpPr>
        <p:grpSpPr>
          <a:xfrm>
            <a:off x="7056533" y="3056944"/>
            <a:ext cx="1722841" cy="1487486"/>
            <a:chOff x="6685394" y="3115471"/>
            <a:chExt cx="1722841" cy="1487486"/>
          </a:xfrm>
        </p:grpSpPr>
        <p:sp>
          <p:nvSpPr>
            <p:cNvPr id="12" name="Arrow: Curved Left 11">
              <a:extLst>
                <a:ext uri="{FF2B5EF4-FFF2-40B4-BE49-F238E27FC236}">
                  <a16:creationId xmlns:a16="http://schemas.microsoft.com/office/drawing/2014/main" id="{A0DCE17D-2E1B-5DC4-FE66-85362B995820}"/>
                </a:ext>
              </a:extLst>
            </p:cNvPr>
            <p:cNvSpPr/>
            <p:nvPr/>
          </p:nvSpPr>
          <p:spPr>
            <a:xfrm rot="10800000">
              <a:off x="6685394" y="3469775"/>
              <a:ext cx="213679" cy="548385"/>
            </a:xfrm>
            <a:prstGeom prst="curvedLeftArrow">
              <a:avLst>
                <a:gd name="adj1" fmla="val 0"/>
                <a:gd name="adj2" fmla="val 50000"/>
                <a:gd name="adj3" fmla="val 25000"/>
              </a:avLst>
            </a:prstGeo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14" name="TextBox 13">
              <a:extLst>
                <a:ext uri="{FF2B5EF4-FFF2-40B4-BE49-F238E27FC236}">
                  <a16:creationId xmlns:a16="http://schemas.microsoft.com/office/drawing/2014/main" id="{6606FA12-7AA1-07FD-AB56-E900FFC57141}"/>
                </a:ext>
              </a:extLst>
            </p:cNvPr>
            <p:cNvSpPr txBox="1"/>
            <p:nvPr/>
          </p:nvSpPr>
          <p:spPr>
            <a:xfrm>
              <a:off x="7505424" y="3115471"/>
              <a:ext cx="851515" cy="369332"/>
            </a:xfrm>
            <a:prstGeom prst="rect">
              <a:avLst/>
            </a:prstGeom>
            <a:noFill/>
          </p:spPr>
          <p:txBody>
            <a:bodyPr wrap="none" rtlCol="0">
              <a:spAutoFit/>
            </a:bodyPr>
            <a:lstStyle/>
            <a:p>
              <a:r>
                <a:rPr lang="en-AU" dirty="0">
                  <a:solidFill>
                    <a:srgbClr val="007C2F"/>
                  </a:solidFill>
                </a:rPr>
                <a:t>LUMO</a:t>
              </a:r>
            </a:p>
          </p:txBody>
        </p:sp>
        <p:sp>
          <p:nvSpPr>
            <p:cNvPr id="15" name="TextBox 14">
              <a:extLst>
                <a:ext uri="{FF2B5EF4-FFF2-40B4-BE49-F238E27FC236}">
                  <a16:creationId xmlns:a16="http://schemas.microsoft.com/office/drawing/2014/main" id="{7805B3D2-942C-DFE8-6491-01CE44C162A2}"/>
                </a:ext>
              </a:extLst>
            </p:cNvPr>
            <p:cNvSpPr txBox="1"/>
            <p:nvPr/>
          </p:nvSpPr>
          <p:spPr>
            <a:xfrm>
              <a:off x="7505424" y="4233625"/>
              <a:ext cx="902811" cy="369332"/>
            </a:xfrm>
            <a:prstGeom prst="rect">
              <a:avLst/>
            </a:prstGeom>
            <a:noFill/>
          </p:spPr>
          <p:txBody>
            <a:bodyPr wrap="none" rtlCol="0">
              <a:spAutoFit/>
            </a:bodyPr>
            <a:lstStyle/>
            <a:p>
              <a:r>
                <a:rPr lang="en-AU" dirty="0">
                  <a:solidFill>
                    <a:srgbClr val="FF0000"/>
                  </a:solidFill>
                </a:rPr>
                <a:t>HOMO</a:t>
              </a:r>
            </a:p>
          </p:txBody>
        </p:sp>
      </p:grpSp>
    </p:spTree>
    <p:extLst>
      <p:ext uri="{BB962C8B-B14F-4D97-AF65-F5344CB8AC3E}">
        <p14:creationId xmlns:p14="http://schemas.microsoft.com/office/powerpoint/2010/main" val="13324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C718-92B0-8FFF-BCD4-EEE2DB1AD83F}"/>
              </a:ext>
            </a:extLst>
          </p:cNvPr>
          <p:cNvSpPr>
            <a:spLocks noGrp="1"/>
          </p:cNvSpPr>
          <p:nvPr>
            <p:ph type="title"/>
          </p:nvPr>
        </p:nvSpPr>
        <p:spPr/>
        <p:txBody>
          <a:bodyPr/>
          <a:lstStyle/>
          <a:p>
            <a:r>
              <a:rPr lang="en-AU" sz="2800" dirty="0">
                <a:latin typeface="Arial" panose="020B0604020202020204" pitchFamily="34" charset="0"/>
                <a:cs typeface="Arial" panose="020B0604020202020204" pitchFamily="34" charset="0"/>
              </a:rPr>
              <a:t>Charge Transport in Organic Semiconductors</a:t>
            </a:r>
          </a:p>
        </p:txBody>
      </p:sp>
      <p:sp>
        <p:nvSpPr>
          <p:cNvPr id="7" name="Content Placeholder 7">
            <a:extLst>
              <a:ext uri="{FF2B5EF4-FFF2-40B4-BE49-F238E27FC236}">
                <a16:creationId xmlns:a16="http://schemas.microsoft.com/office/drawing/2014/main" id="{DBBD6C2F-1C85-5E12-DA86-8E9CE38CB352}"/>
              </a:ext>
            </a:extLst>
          </p:cNvPr>
          <p:cNvSpPr txBox="1">
            <a:spLocks/>
          </p:cNvSpPr>
          <p:nvPr/>
        </p:nvSpPr>
        <p:spPr>
          <a:xfrm>
            <a:off x="525196" y="1008763"/>
            <a:ext cx="5091378" cy="1447875"/>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b="0" dirty="0">
                <a:solidFill>
                  <a:prstClr val="black"/>
                </a:solidFill>
              </a:rPr>
              <a:t>Known transport mechanism for </a:t>
            </a:r>
            <a:r>
              <a:rPr lang="en-US" sz="1600" dirty="0">
                <a:solidFill>
                  <a:prstClr val="black"/>
                </a:solidFill>
              </a:rPr>
              <a:t>optical</a:t>
            </a:r>
            <a:r>
              <a:rPr lang="en-US" sz="1600" b="0" dirty="0">
                <a:solidFill>
                  <a:prstClr val="black"/>
                </a:solidFill>
              </a:rPr>
              <a:t> excitation in OSCs:</a:t>
            </a:r>
            <a:endParaRPr kumimoji="0" lang="en-US" sz="1600" b="0" i="0" u="none" strike="noStrike" kern="1200" cap="none" spc="0" normalizeH="0" baseline="0" noProof="0" dirty="0">
              <a:ln>
                <a:noFill/>
              </a:ln>
              <a:solidFill>
                <a:prstClr val="black"/>
              </a:solidFill>
              <a:effectLst/>
              <a:uLnTx/>
              <a:uFillTx/>
              <a:latin typeface="Tw Cen MT"/>
              <a:ea typeface="ＭＳ Ｐゴシック" charset="0"/>
            </a:endParaRPr>
          </a:p>
          <a:p>
            <a:pPr marL="257175" marR="0" lvl="0" indent="-257175" algn="l" defTabSz="342900" rtl="0" eaLnBrk="1" fontAlgn="base" latinLnBrk="0" hangingPunct="1">
              <a:lnSpc>
                <a:spcPct val="100000"/>
              </a:lnSpc>
              <a:spcBef>
                <a:spcPct val="20000"/>
              </a:spcBef>
              <a:spcAft>
                <a:spcPct val="0"/>
              </a:spcAft>
              <a:buClrTx/>
              <a:buSzTx/>
              <a:buFont typeface="Lucida Grande" charset="0"/>
              <a:buChar char="–"/>
              <a:tabLst/>
              <a:defRPr/>
            </a:pPr>
            <a:r>
              <a:rPr kumimoji="0" lang="en-US" sz="1600" b="0" i="0" u="none" strike="noStrike" kern="1200" cap="none" spc="0" normalizeH="0" baseline="0" noProof="0" dirty="0">
                <a:ln>
                  <a:noFill/>
                </a:ln>
                <a:solidFill>
                  <a:prstClr val="black"/>
                </a:solidFill>
                <a:effectLst/>
                <a:uLnTx/>
                <a:uFillTx/>
                <a:latin typeface="Tw Cen MT"/>
                <a:ea typeface="ＭＳ Ｐゴシック" charset="0"/>
              </a:rPr>
              <a:t>Charges are “sticky” (excitons)</a:t>
            </a:r>
          </a:p>
          <a:p>
            <a:pPr lvl="0">
              <a:defRPr/>
            </a:pPr>
            <a:r>
              <a:rPr lang="en-US" sz="1600" b="0" dirty="0">
                <a:solidFill>
                  <a:prstClr val="black"/>
                </a:solidFill>
                <a:latin typeface="Tw Cen MT" panose="020B0602020104020603" pitchFamily="34" charset="0"/>
              </a:rPr>
              <a:t>Need multiple materials to create free charge with complex nanostructures to maximize interfacial area</a:t>
            </a:r>
          </a:p>
          <a:p>
            <a:pPr lvl="0">
              <a:defRPr/>
            </a:pPr>
            <a:r>
              <a:rPr lang="en-US" sz="1600" dirty="0">
                <a:solidFill>
                  <a:prstClr val="black"/>
                </a:solidFill>
                <a:latin typeface="Tw Cen MT" panose="020B0602020104020603" pitchFamily="34" charset="0"/>
              </a:rPr>
              <a:t>Charges ‘hop’ across segments of the polymer chain</a:t>
            </a:r>
            <a:endParaRPr lang="en-US" sz="1600" b="0" dirty="0">
              <a:solidFill>
                <a:prstClr val="black"/>
              </a:solidFill>
              <a:latin typeface="Tw Cen MT" panose="020B0602020104020603" pitchFamily="34" charset="0"/>
            </a:endParaRPr>
          </a:p>
        </p:txBody>
      </p:sp>
      <p:sp>
        <p:nvSpPr>
          <p:cNvPr id="43" name="TextBox 42">
            <a:extLst>
              <a:ext uri="{FF2B5EF4-FFF2-40B4-BE49-F238E27FC236}">
                <a16:creationId xmlns:a16="http://schemas.microsoft.com/office/drawing/2014/main" id="{11797C58-3888-BFB9-AAF2-D9432981AB8B}"/>
              </a:ext>
            </a:extLst>
          </p:cNvPr>
          <p:cNvSpPr txBox="1"/>
          <p:nvPr/>
        </p:nvSpPr>
        <p:spPr>
          <a:xfrm>
            <a:off x="513555" y="2484835"/>
            <a:ext cx="5966758" cy="634020"/>
          </a:xfrm>
          <a:prstGeom prst="rect">
            <a:avLst/>
          </a:prstGeom>
          <a:noFill/>
        </p:spPr>
        <p:txBody>
          <a:bodyPr wrap="square">
            <a:spAutoFit/>
          </a:bodyPr>
          <a:lstStyle/>
          <a:p>
            <a:pPr marL="257175" marR="0" lvl="0" indent="-257175" algn="l" defTabSz="342900" rtl="0" eaLnBrk="1" fontAlgn="base" latinLnBrk="0" hangingPunct="1">
              <a:lnSpc>
                <a:spcPct val="100000"/>
              </a:lnSpc>
              <a:spcBef>
                <a:spcPct val="20000"/>
              </a:spcBef>
              <a:spcAft>
                <a:spcPct val="0"/>
              </a:spcAft>
              <a:buClrTx/>
              <a:buSzTx/>
              <a:buFont typeface="Lucida Grande" charset="0"/>
              <a:buChar char="–"/>
              <a:tabLst/>
              <a:defRPr/>
            </a:pPr>
            <a:r>
              <a:rPr lang="en-US" sz="1600" b="1" dirty="0">
                <a:solidFill>
                  <a:prstClr val="black"/>
                </a:solidFill>
                <a:latin typeface="Tw Cen MT" panose="020B0602020104020603" pitchFamily="34" charset="0"/>
              </a:rPr>
              <a:t>Unknown</a:t>
            </a:r>
            <a:r>
              <a:rPr lang="en-US" sz="1600" b="0" dirty="0">
                <a:solidFill>
                  <a:prstClr val="black"/>
                </a:solidFill>
                <a:latin typeface="Tw Cen MT" panose="020B0602020104020603" pitchFamily="34" charset="0"/>
              </a:rPr>
              <a:t> charge transport mechanism for x-rays (direct ionization)</a:t>
            </a:r>
          </a:p>
          <a:p>
            <a:pPr marL="257175" marR="0" lvl="0" indent="-257175" algn="l" defTabSz="342900" rtl="0" eaLnBrk="1" fontAlgn="base" latinLnBrk="0" hangingPunct="1">
              <a:lnSpc>
                <a:spcPct val="100000"/>
              </a:lnSpc>
              <a:spcBef>
                <a:spcPct val="20000"/>
              </a:spcBef>
              <a:spcAft>
                <a:spcPct val="0"/>
              </a:spcAft>
              <a:buClrTx/>
              <a:buSzTx/>
              <a:buFont typeface="Lucida Grande" charset="0"/>
              <a:buChar char="–"/>
              <a:tabLst/>
              <a:defRPr/>
            </a:pPr>
            <a:r>
              <a:rPr kumimoji="0" lang="en-US" sz="1600" b="1" i="0" u="none" strike="noStrike" kern="1200" cap="none" spc="0" normalizeH="0" baseline="0" noProof="0" dirty="0">
                <a:ln>
                  <a:noFill/>
                </a:ln>
                <a:solidFill>
                  <a:prstClr val="black"/>
                </a:solidFill>
                <a:effectLst/>
                <a:uLnTx/>
                <a:uFillTx/>
                <a:latin typeface="Tw Cen MT" panose="020B0602020104020603" pitchFamily="34" charset="0"/>
              </a:rPr>
              <a:t>Cannot use</a:t>
            </a:r>
            <a:r>
              <a:rPr kumimoji="0" lang="en-US" sz="1600" i="0" u="none" strike="noStrike" kern="1200" cap="none" spc="0" normalizeH="0" baseline="0" noProof="0" dirty="0">
                <a:ln>
                  <a:noFill/>
                </a:ln>
                <a:solidFill>
                  <a:prstClr val="black"/>
                </a:solidFill>
                <a:effectLst/>
                <a:uLnTx/>
                <a:uFillTx/>
                <a:latin typeface="Tw Cen MT" panose="020B0602020104020603" pitchFamily="34" charset="0"/>
              </a:rPr>
              <a:t> models</a:t>
            </a:r>
            <a:r>
              <a:rPr kumimoji="0" lang="en-US" sz="1600" i="0" u="none" strike="noStrike" kern="1200" cap="none" spc="0" normalizeH="0" noProof="0" dirty="0">
                <a:ln>
                  <a:noFill/>
                </a:ln>
                <a:solidFill>
                  <a:prstClr val="black"/>
                </a:solidFill>
                <a:effectLst/>
                <a:uLnTx/>
                <a:uFillTx/>
                <a:latin typeface="Tw Cen MT" panose="020B0602020104020603" pitchFamily="34" charset="0"/>
              </a:rPr>
              <a:t> developed for silicon radiation detectors</a:t>
            </a:r>
            <a:endParaRPr kumimoji="0" lang="en-US" sz="1600" b="0" i="0" u="none" strike="noStrike" kern="1200" cap="none" spc="0" normalizeH="0" baseline="0" noProof="0" dirty="0">
              <a:ln>
                <a:noFill/>
              </a:ln>
              <a:solidFill>
                <a:prstClr val="black"/>
              </a:solidFill>
              <a:effectLst/>
              <a:uLnTx/>
              <a:uFillTx/>
              <a:latin typeface="Tw Cen MT" panose="020B0602020104020603" pitchFamily="34" charset="0"/>
            </a:endParaRPr>
          </a:p>
        </p:txBody>
      </p:sp>
      <p:sp>
        <p:nvSpPr>
          <p:cNvPr id="49" name="Rectangle 48">
            <a:extLst>
              <a:ext uri="{FF2B5EF4-FFF2-40B4-BE49-F238E27FC236}">
                <a16:creationId xmlns:a16="http://schemas.microsoft.com/office/drawing/2014/main" id="{AC4E492E-F2B8-F2CB-8279-734BAD97F558}"/>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dirty="0"/>
          </a:p>
        </p:txBody>
      </p:sp>
      <p:pic>
        <p:nvPicPr>
          <p:cNvPr id="15" name="Picture 14">
            <a:extLst>
              <a:ext uri="{FF2B5EF4-FFF2-40B4-BE49-F238E27FC236}">
                <a16:creationId xmlns:a16="http://schemas.microsoft.com/office/drawing/2014/main" id="{56D6D264-073D-0DCB-E1A1-EDA342773B31}"/>
              </a:ext>
            </a:extLst>
          </p:cNvPr>
          <p:cNvPicPr>
            <a:picLocks noChangeAspect="1"/>
          </p:cNvPicPr>
          <p:nvPr/>
        </p:nvPicPr>
        <p:blipFill>
          <a:blip r:embed="rId3"/>
          <a:stretch>
            <a:fillRect/>
          </a:stretch>
        </p:blipFill>
        <p:spPr>
          <a:xfrm>
            <a:off x="2511138" y="3361078"/>
            <a:ext cx="6176572" cy="1599688"/>
          </a:xfrm>
          <a:prstGeom prst="rect">
            <a:avLst/>
          </a:prstGeom>
        </p:spPr>
      </p:pic>
      <p:pic>
        <p:nvPicPr>
          <p:cNvPr id="8" name="Picture 7">
            <a:extLst>
              <a:ext uri="{FF2B5EF4-FFF2-40B4-BE49-F238E27FC236}">
                <a16:creationId xmlns:a16="http://schemas.microsoft.com/office/drawing/2014/main" id="{BF5894DC-7A7F-6618-AED0-0DFDCBB5D8CB}"/>
              </a:ext>
            </a:extLst>
          </p:cNvPr>
          <p:cNvPicPr>
            <a:picLocks noChangeAspect="1"/>
          </p:cNvPicPr>
          <p:nvPr/>
        </p:nvPicPr>
        <p:blipFill>
          <a:blip r:embed="rId4"/>
          <a:stretch>
            <a:fillRect/>
          </a:stretch>
        </p:blipFill>
        <p:spPr>
          <a:xfrm>
            <a:off x="358775" y="3159295"/>
            <a:ext cx="1841152" cy="1889924"/>
          </a:xfrm>
          <a:prstGeom prst="rect">
            <a:avLst/>
          </a:prstGeom>
        </p:spPr>
      </p:pic>
      <p:grpSp>
        <p:nvGrpSpPr>
          <p:cNvPr id="26" name="Group 25">
            <a:extLst>
              <a:ext uri="{FF2B5EF4-FFF2-40B4-BE49-F238E27FC236}">
                <a16:creationId xmlns:a16="http://schemas.microsoft.com/office/drawing/2014/main" id="{E16DEEE1-CAD3-9354-6759-21F8BEC13B29}"/>
              </a:ext>
            </a:extLst>
          </p:cNvPr>
          <p:cNvGrpSpPr/>
          <p:nvPr/>
        </p:nvGrpSpPr>
        <p:grpSpPr>
          <a:xfrm>
            <a:off x="6011186" y="1082264"/>
            <a:ext cx="2862470" cy="1330930"/>
            <a:chOff x="6011186" y="1082264"/>
            <a:chExt cx="2862470" cy="1330930"/>
          </a:xfrm>
        </p:grpSpPr>
        <p:grpSp>
          <p:nvGrpSpPr>
            <p:cNvPr id="21" name="Group 20">
              <a:extLst>
                <a:ext uri="{FF2B5EF4-FFF2-40B4-BE49-F238E27FC236}">
                  <a16:creationId xmlns:a16="http://schemas.microsoft.com/office/drawing/2014/main" id="{962A8512-8896-3082-F23D-56D95ADE5D61}"/>
                </a:ext>
              </a:extLst>
            </p:cNvPr>
            <p:cNvGrpSpPr/>
            <p:nvPr/>
          </p:nvGrpSpPr>
          <p:grpSpPr>
            <a:xfrm>
              <a:off x="6011186" y="1254584"/>
              <a:ext cx="2862470" cy="1158610"/>
              <a:chOff x="5923722" y="686697"/>
              <a:chExt cx="2862470" cy="1158610"/>
            </a:xfrm>
          </p:grpSpPr>
          <p:sp>
            <p:nvSpPr>
              <p:cNvPr id="11" name="Freeform: Shape 10">
                <a:extLst>
                  <a:ext uri="{FF2B5EF4-FFF2-40B4-BE49-F238E27FC236}">
                    <a16:creationId xmlns:a16="http://schemas.microsoft.com/office/drawing/2014/main" id="{9778F8ED-5C36-4260-CE05-EE19FCEE978E}"/>
                  </a:ext>
                </a:extLst>
              </p:cNvPr>
              <p:cNvSpPr/>
              <p:nvPr/>
            </p:nvSpPr>
            <p:spPr>
              <a:xfrm>
                <a:off x="6072272" y="1138665"/>
                <a:ext cx="1033669" cy="482120"/>
              </a:xfrm>
              <a:custGeom>
                <a:avLst/>
                <a:gdLst>
                  <a:gd name="connsiteX0" fmla="*/ 0 w 691763"/>
                  <a:gd name="connsiteY0" fmla="*/ 421419 h 482120"/>
                  <a:gd name="connsiteX1" fmla="*/ 71562 w 691763"/>
                  <a:gd name="connsiteY1" fmla="*/ 214685 h 482120"/>
                  <a:gd name="connsiteX2" fmla="*/ 95415 w 691763"/>
                  <a:gd name="connsiteY2" fmla="*/ 174929 h 482120"/>
                  <a:gd name="connsiteX3" fmla="*/ 206734 w 691763"/>
                  <a:gd name="connsiteY3" fmla="*/ 127221 h 482120"/>
                  <a:gd name="connsiteX4" fmla="*/ 254442 w 691763"/>
                  <a:gd name="connsiteY4" fmla="*/ 159026 h 482120"/>
                  <a:gd name="connsiteX5" fmla="*/ 270344 w 691763"/>
                  <a:gd name="connsiteY5" fmla="*/ 405517 h 482120"/>
                  <a:gd name="connsiteX6" fmla="*/ 333955 w 691763"/>
                  <a:gd name="connsiteY6" fmla="*/ 461176 h 482120"/>
                  <a:gd name="connsiteX7" fmla="*/ 469127 w 691763"/>
                  <a:gd name="connsiteY7" fmla="*/ 461176 h 482120"/>
                  <a:gd name="connsiteX8" fmla="*/ 532737 w 691763"/>
                  <a:gd name="connsiteY8" fmla="*/ 453224 h 482120"/>
                  <a:gd name="connsiteX9" fmla="*/ 580445 w 691763"/>
                  <a:gd name="connsiteY9" fmla="*/ 405517 h 482120"/>
                  <a:gd name="connsiteX10" fmla="*/ 604299 w 691763"/>
                  <a:gd name="connsiteY10" fmla="*/ 381663 h 482120"/>
                  <a:gd name="connsiteX11" fmla="*/ 659958 w 691763"/>
                  <a:gd name="connsiteY11" fmla="*/ 286247 h 482120"/>
                  <a:gd name="connsiteX12" fmla="*/ 628153 w 691763"/>
                  <a:gd name="connsiteY12" fmla="*/ 214685 h 482120"/>
                  <a:gd name="connsiteX13" fmla="*/ 580445 w 691763"/>
                  <a:gd name="connsiteY13" fmla="*/ 174929 h 482120"/>
                  <a:gd name="connsiteX14" fmla="*/ 556591 w 691763"/>
                  <a:gd name="connsiteY14" fmla="*/ 143124 h 482120"/>
                  <a:gd name="connsiteX15" fmla="*/ 548640 w 691763"/>
                  <a:gd name="connsiteY15" fmla="*/ 103367 h 482120"/>
                  <a:gd name="connsiteX16" fmla="*/ 596348 w 691763"/>
                  <a:gd name="connsiteY16" fmla="*/ 39757 h 482120"/>
                  <a:gd name="connsiteX17" fmla="*/ 659958 w 691763"/>
                  <a:gd name="connsiteY17" fmla="*/ 7951 h 482120"/>
                  <a:gd name="connsiteX18" fmla="*/ 691763 w 691763"/>
                  <a:gd name="connsiteY18" fmla="*/ 0 h 48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763" h="482120">
                    <a:moveTo>
                      <a:pt x="0" y="421419"/>
                    </a:moveTo>
                    <a:cubicBezTo>
                      <a:pt x="22875" y="348217"/>
                      <a:pt x="39572" y="283236"/>
                      <a:pt x="71562" y="214685"/>
                    </a:cubicBezTo>
                    <a:cubicBezTo>
                      <a:pt x="78097" y="200681"/>
                      <a:pt x="84487" y="185857"/>
                      <a:pt x="95415" y="174929"/>
                    </a:cubicBezTo>
                    <a:cubicBezTo>
                      <a:pt x="132022" y="138322"/>
                      <a:pt x="158072" y="139387"/>
                      <a:pt x="206734" y="127221"/>
                    </a:cubicBezTo>
                    <a:cubicBezTo>
                      <a:pt x="222637" y="137823"/>
                      <a:pt x="244609" y="142637"/>
                      <a:pt x="254442" y="159026"/>
                    </a:cubicBezTo>
                    <a:cubicBezTo>
                      <a:pt x="295750" y="227874"/>
                      <a:pt x="273673" y="338937"/>
                      <a:pt x="270344" y="405517"/>
                    </a:cubicBezTo>
                    <a:cubicBezTo>
                      <a:pt x="291548" y="424070"/>
                      <a:pt x="308492" y="449115"/>
                      <a:pt x="333955" y="461176"/>
                    </a:cubicBezTo>
                    <a:cubicBezTo>
                      <a:pt x="416999" y="500512"/>
                      <a:pt x="405137" y="474888"/>
                      <a:pt x="469127" y="461176"/>
                    </a:cubicBezTo>
                    <a:cubicBezTo>
                      <a:pt x="490021" y="456699"/>
                      <a:pt x="511534" y="455875"/>
                      <a:pt x="532737" y="453224"/>
                    </a:cubicBezTo>
                    <a:lnTo>
                      <a:pt x="580445" y="405517"/>
                    </a:lnTo>
                    <a:cubicBezTo>
                      <a:pt x="588396" y="397566"/>
                      <a:pt x="598633" y="391376"/>
                      <a:pt x="604299" y="381663"/>
                    </a:cubicBezTo>
                    <a:lnTo>
                      <a:pt x="659958" y="286247"/>
                    </a:lnTo>
                    <a:cubicBezTo>
                      <a:pt x="649356" y="262393"/>
                      <a:pt x="643326" y="235927"/>
                      <a:pt x="628153" y="214685"/>
                    </a:cubicBezTo>
                    <a:cubicBezTo>
                      <a:pt x="616121" y="197840"/>
                      <a:pt x="595083" y="189566"/>
                      <a:pt x="580445" y="174929"/>
                    </a:cubicBezTo>
                    <a:cubicBezTo>
                      <a:pt x="571074" y="165558"/>
                      <a:pt x="564542" y="153726"/>
                      <a:pt x="556591" y="143124"/>
                    </a:cubicBezTo>
                    <a:cubicBezTo>
                      <a:pt x="553941" y="129872"/>
                      <a:pt x="548640" y="116882"/>
                      <a:pt x="548640" y="103367"/>
                    </a:cubicBezTo>
                    <a:cubicBezTo>
                      <a:pt x="548640" y="77626"/>
                      <a:pt x="581695" y="49901"/>
                      <a:pt x="596348" y="39757"/>
                    </a:cubicBezTo>
                    <a:cubicBezTo>
                      <a:pt x="615839" y="26263"/>
                      <a:pt x="636960" y="13700"/>
                      <a:pt x="659958" y="7951"/>
                    </a:cubicBezTo>
                    <a:lnTo>
                      <a:pt x="691763" y="0"/>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13" name="Freeform: Shape 12">
                <a:extLst>
                  <a:ext uri="{FF2B5EF4-FFF2-40B4-BE49-F238E27FC236}">
                    <a16:creationId xmlns:a16="http://schemas.microsoft.com/office/drawing/2014/main" id="{7929A117-C12A-5861-DED9-DC788858F7B8}"/>
                  </a:ext>
                </a:extLst>
              </p:cNvPr>
              <p:cNvSpPr/>
              <p:nvPr/>
            </p:nvSpPr>
            <p:spPr>
              <a:xfrm>
                <a:off x="7110939" y="772905"/>
                <a:ext cx="898498" cy="405517"/>
              </a:xfrm>
              <a:custGeom>
                <a:avLst/>
                <a:gdLst>
                  <a:gd name="connsiteX0" fmla="*/ 0 w 898498"/>
                  <a:gd name="connsiteY0" fmla="*/ 365760 h 405517"/>
                  <a:gd name="connsiteX1" fmla="*/ 159026 w 898498"/>
                  <a:gd name="connsiteY1" fmla="*/ 302150 h 405517"/>
                  <a:gd name="connsiteX2" fmla="*/ 262393 w 898498"/>
                  <a:gd name="connsiteY2" fmla="*/ 349857 h 405517"/>
                  <a:gd name="connsiteX3" fmla="*/ 326004 w 898498"/>
                  <a:gd name="connsiteY3" fmla="*/ 373711 h 405517"/>
                  <a:gd name="connsiteX4" fmla="*/ 397565 w 898498"/>
                  <a:gd name="connsiteY4" fmla="*/ 405517 h 405517"/>
                  <a:gd name="connsiteX5" fmla="*/ 564543 w 898498"/>
                  <a:gd name="connsiteY5" fmla="*/ 397565 h 405517"/>
                  <a:gd name="connsiteX6" fmla="*/ 604299 w 898498"/>
                  <a:gd name="connsiteY6" fmla="*/ 381663 h 405517"/>
                  <a:gd name="connsiteX7" fmla="*/ 652007 w 898498"/>
                  <a:gd name="connsiteY7" fmla="*/ 357809 h 405517"/>
                  <a:gd name="connsiteX8" fmla="*/ 675861 w 898498"/>
                  <a:gd name="connsiteY8" fmla="*/ 190831 h 405517"/>
                  <a:gd name="connsiteX9" fmla="*/ 683812 w 898498"/>
                  <a:gd name="connsiteY9" fmla="*/ 159026 h 405517"/>
                  <a:gd name="connsiteX10" fmla="*/ 707666 w 898498"/>
                  <a:gd name="connsiteY10" fmla="*/ 39757 h 405517"/>
                  <a:gd name="connsiteX11" fmla="*/ 723569 w 898498"/>
                  <a:gd name="connsiteY11" fmla="*/ 7951 h 405517"/>
                  <a:gd name="connsiteX12" fmla="*/ 763325 w 898498"/>
                  <a:gd name="connsiteY12" fmla="*/ 0 h 405517"/>
                  <a:gd name="connsiteX13" fmla="*/ 818985 w 898498"/>
                  <a:gd name="connsiteY13" fmla="*/ 15903 h 405517"/>
                  <a:gd name="connsiteX14" fmla="*/ 874644 w 898498"/>
                  <a:gd name="connsiteY14" fmla="*/ 39757 h 405517"/>
                  <a:gd name="connsiteX15" fmla="*/ 898498 w 898498"/>
                  <a:gd name="connsiteY15" fmla="*/ 47708 h 4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8498" h="405517">
                    <a:moveTo>
                      <a:pt x="0" y="365760"/>
                    </a:moveTo>
                    <a:cubicBezTo>
                      <a:pt x="40535" y="345493"/>
                      <a:pt x="124959" y="300888"/>
                      <a:pt x="159026" y="302150"/>
                    </a:cubicBezTo>
                    <a:cubicBezTo>
                      <a:pt x="196948" y="303554"/>
                      <a:pt x="227513" y="334909"/>
                      <a:pt x="262393" y="349857"/>
                    </a:cubicBezTo>
                    <a:cubicBezTo>
                      <a:pt x="283208" y="358777"/>
                      <a:pt x="305388" y="364340"/>
                      <a:pt x="326004" y="373711"/>
                    </a:cubicBezTo>
                    <a:cubicBezTo>
                      <a:pt x="429968" y="420967"/>
                      <a:pt x="224738" y="347906"/>
                      <a:pt x="397565" y="405517"/>
                    </a:cubicBezTo>
                    <a:cubicBezTo>
                      <a:pt x="453224" y="402866"/>
                      <a:pt x="509188" y="403952"/>
                      <a:pt x="564543" y="397565"/>
                    </a:cubicBezTo>
                    <a:cubicBezTo>
                      <a:pt x="578722" y="395929"/>
                      <a:pt x="590935" y="386675"/>
                      <a:pt x="604299" y="381663"/>
                    </a:cubicBezTo>
                    <a:cubicBezTo>
                      <a:pt x="641919" y="367555"/>
                      <a:pt x="615820" y="381933"/>
                      <a:pt x="652007" y="357809"/>
                    </a:cubicBezTo>
                    <a:cubicBezTo>
                      <a:pt x="676270" y="285027"/>
                      <a:pt x="652562" y="361699"/>
                      <a:pt x="675861" y="190831"/>
                    </a:cubicBezTo>
                    <a:cubicBezTo>
                      <a:pt x="677337" y="180003"/>
                      <a:pt x="681561" y="169720"/>
                      <a:pt x="683812" y="159026"/>
                    </a:cubicBezTo>
                    <a:cubicBezTo>
                      <a:pt x="692164" y="119352"/>
                      <a:pt x="689534" y="76020"/>
                      <a:pt x="707666" y="39757"/>
                    </a:cubicBezTo>
                    <a:cubicBezTo>
                      <a:pt x="712967" y="29155"/>
                      <a:pt x="713924" y="14841"/>
                      <a:pt x="723569" y="7951"/>
                    </a:cubicBezTo>
                    <a:cubicBezTo>
                      <a:pt x="734566" y="96"/>
                      <a:pt x="750073" y="2650"/>
                      <a:pt x="763325" y="0"/>
                    </a:cubicBezTo>
                    <a:cubicBezTo>
                      <a:pt x="781878" y="5301"/>
                      <a:pt x="800813" y="9413"/>
                      <a:pt x="818985" y="15903"/>
                    </a:cubicBezTo>
                    <a:cubicBezTo>
                      <a:pt x="837994" y="22692"/>
                      <a:pt x="855903" y="32260"/>
                      <a:pt x="874644" y="39757"/>
                    </a:cubicBezTo>
                    <a:cubicBezTo>
                      <a:pt x="882426" y="42870"/>
                      <a:pt x="890547" y="45058"/>
                      <a:pt x="898498" y="477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Freeform: Shape 13">
                <a:extLst>
                  <a:ext uri="{FF2B5EF4-FFF2-40B4-BE49-F238E27FC236}">
                    <a16:creationId xmlns:a16="http://schemas.microsoft.com/office/drawing/2014/main" id="{F1128CE1-543A-CE07-2C50-DBF8C258E35E}"/>
                  </a:ext>
                </a:extLst>
              </p:cNvPr>
              <p:cNvSpPr/>
              <p:nvPr/>
            </p:nvSpPr>
            <p:spPr>
              <a:xfrm>
                <a:off x="8006964" y="826936"/>
                <a:ext cx="779228" cy="691959"/>
              </a:xfrm>
              <a:custGeom>
                <a:avLst/>
                <a:gdLst>
                  <a:gd name="connsiteX0" fmla="*/ 0 w 779228"/>
                  <a:gd name="connsiteY0" fmla="*/ 0 h 691959"/>
                  <a:gd name="connsiteX1" fmla="*/ 39757 w 779228"/>
                  <a:gd name="connsiteY1" fmla="*/ 7951 h 691959"/>
                  <a:gd name="connsiteX2" fmla="*/ 166977 w 779228"/>
                  <a:gd name="connsiteY2" fmla="*/ 23854 h 691959"/>
                  <a:gd name="connsiteX3" fmla="*/ 222637 w 779228"/>
                  <a:gd name="connsiteY3" fmla="*/ 55659 h 691959"/>
                  <a:gd name="connsiteX4" fmla="*/ 278296 w 779228"/>
                  <a:gd name="connsiteY4" fmla="*/ 119269 h 691959"/>
                  <a:gd name="connsiteX5" fmla="*/ 238539 w 779228"/>
                  <a:gd name="connsiteY5" fmla="*/ 174928 h 691959"/>
                  <a:gd name="connsiteX6" fmla="*/ 198783 w 779228"/>
                  <a:gd name="connsiteY6" fmla="*/ 238539 h 691959"/>
                  <a:gd name="connsiteX7" fmla="*/ 174929 w 779228"/>
                  <a:gd name="connsiteY7" fmla="*/ 286247 h 691959"/>
                  <a:gd name="connsiteX8" fmla="*/ 143124 w 779228"/>
                  <a:gd name="connsiteY8" fmla="*/ 341906 h 691959"/>
                  <a:gd name="connsiteX9" fmla="*/ 127221 w 779228"/>
                  <a:gd name="connsiteY9" fmla="*/ 405516 h 691959"/>
                  <a:gd name="connsiteX10" fmla="*/ 135172 w 779228"/>
                  <a:gd name="connsiteY10" fmla="*/ 540688 h 691959"/>
                  <a:gd name="connsiteX11" fmla="*/ 143124 w 779228"/>
                  <a:gd name="connsiteY11" fmla="*/ 580445 h 691959"/>
                  <a:gd name="connsiteX12" fmla="*/ 174929 w 779228"/>
                  <a:gd name="connsiteY12" fmla="*/ 612250 h 691959"/>
                  <a:gd name="connsiteX13" fmla="*/ 222637 w 779228"/>
                  <a:gd name="connsiteY13" fmla="*/ 675861 h 691959"/>
                  <a:gd name="connsiteX14" fmla="*/ 254442 w 779228"/>
                  <a:gd name="connsiteY14" fmla="*/ 683812 h 691959"/>
                  <a:gd name="connsiteX15" fmla="*/ 302150 w 779228"/>
                  <a:gd name="connsiteY15" fmla="*/ 691763 h 691959"/>
                  <a:gd name="connsiteX16" fmla="*/ 524786 w 779228"/>
                  <a:gd name="connsiteY16" fmla="*/ 636104 h 691959"/>
                  <a:gd name="connsiteX17" fmla="*/ 532737 w 779228"/>
                  <a:gd name="connsiteY17" fmla="*/ 596347 h 691959"/>
                  <a:gd name="connsiteX18" fmla="*/ 492981 w 779228"/>
                  <a:gd name="connsiteY18" fmla="*/ 516834 h 691959"/>
                  <a:gd name="connsiteX19" fmla="*/ 461176 w 779228"/>
                  <a:gd name="connsiteY19" fmla="*/ 453224 h 691959"/>
                  <a:gd name="connsiteX20" fmla="*/ 453224 w 779228"/>
                  <a:gd name="connsiteY20" fmla="*/ 405516 h 691959"/>
                  <a:gd name="connsiteX21" fmla="*/ 500932 w 779228"/>
                  <a:gd name="connsiteY21" fmla="*/ 365760 h 691959"/>
                  <a:gd name="connsiteX22" fmla="*/ 572494 w 779228"/>
                  <a:gd name="connsiteY22" fmla="*/ 310101 h 691959"/>
                  <a:gd name="connsiteX23" fmla="*/ 707666 w 779228"/>
                  <a:gd name="connsiteY23" fmla="*/ 278295 h 691959"/>
                  <a:gd name="connsiteX24" fmla="*/ 739471 w 779228"/>
                  <a:gd name="connsiteY24" fmla="*/ 254441 h 691959"/>
                  <a:gd name="connsiteX25" fmla="*/ 779228 w 779228"/>
                  <a:gd name="connsiteY25" fmla="*/ 206734 h 6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9228" h="691959">
                    <a:moveTo>
                      <a:pt x="0" y="0"/>
                    </a:moveTo>
                    <a:cubicBezTo>
                      <a:pt x="13252" y="2650"/>
                      <a:pt x="26378" y="6040"/>
                      <a:pt x="39757" y="7951"/>
                    </a:cubicBezTo>
                    <a:cubicBezTo>
                      <a:pt x="82064" y="13995"/>
                      <a:pt x="125624" y="13066"/>
                      <a:pt x="166977" y="23854"/>
                    </a:cubicBezTo>
                    <a:cubicBezTo>
                      <a:pt x="187654" y="29248"/>
                      <a:pt x="204084" y="45057"/>
                      <a:pt x="222637" y="55659"/>
                    </a:cubicBezTo>
                    <a:cubicBezTo>
                      <a:pt x="241190" y="76862"/>
                      <a:pt x="274572" y="91342"/>
                      <a:pt x="278296" y="119269"/>
                    </a:cubicBezTo>
                    <a:cubicBezTo>
                      <a:pt x="281309" y="141869"/>
                      <a:pt x="248735" y="154535"/>
                      <a:pt x="238539" y="174928"/>
                    </a:cubicBezTo>
                    <a:cubicBezTo>
                      <a:pt x="202667" y="246671"/>
                      <a:pt x="266230" y="187954"/>
                      <a:pt x="198783" y="238539"/>
                    </a:cubicBezTo>
                    <a:cubicBezTo>
                      <a:pt x="190832" y="254442"/>
                      <a:pt x="183564" y="270705"/>
                      <a:pt x="174929" y="286247"/>
                    </a:cubicBezTo>
                    <a:cubicBezTo>
                      <a:pt x="160386" y="312425"/>
                      <a:pt x="153458" y="310904"/>
                      <a:pt x="143124" y="341906"/>
                    </a:cubicBezTo>
                    <a:cubicBezTo>
                      <a:pt x="136213" y="362640"/>
                      <a:pt x="127221" y="405516"/>
                      <a:pt x="127221" y="405516"/>
                    </a:cubicBezTo>
                    <a:cubicBezTo>
                      <a:pt x="129871" y="450573"/>
                      <a:pt x="131086" y="495738"/>
                      <a:pt x="135172" y="540688"/>
                    </a:cubicBezTo>
                    <a:cubicBezTo>
                      <a:pt x="136396" y="554147"/>
                      <a:pt x="136561" y="568631"/>
                      <a:pt x="143124" y="580445"/>
                    </a:cubicBezTo>
                    <a:cubicBezTo>
                      <a:pt x="150405" y="593551"/>
                      <a:pt x="165172" y="600866"/>
                      <a:pt x="174929" y="612250"/>
                    </a:cubicBezTo>
                    <a:cubicBezTo>
                      <a:pt x="194976" y="635639"/>
                      <a:pt x="194218" y="654547"/>
                      <a:pt x="222637" y="675861"/>
                    </a:cubicBezTo>
                    <a:cubicBezTo>
                      <a:pt x="231379" y="682418"/>
                      <a:pt x="243726" y="681669"/>
                      <a:pt x="254442" y="683812"/>
                    </a:cubicBezTo>
                    <a:cubicBezTo>
                      <a:pt x="270251" y="686974"/>
                      <a:pt x="286247" y="689113"/>
                      <a:pt x="302150" y="691763"/>
                    </a:cubicBezTo>
                    <a:cubicBezTo>
                      <a:pt x="375608" y="682948"/>
                      <a:pt x="488389" y="717998"/>
                      <a:pt x="524786" y="636104"/>
                    </a:cubicBezTo>
                    <a:cubicBezTo>
                      <a:pt x="530275" y="623754"/>
                      <a:pt x="530087" y="609599"/>
                      <a:pt x="532737" y="596347"/>
                    </a:cubicBezTo>
                    <a:cubicBezTo>
                      <a:pt x="517897" y="522145"/>
                      <a:pt x="537700" y="589503"/>
                      <a:pt x="492981" y="516834"/>
                    </a:cubicBezTo>
                    <a:cubicBezTo>
                      <a:pt x="480557" y="496645"/>
                      <a:pt x="471778" y="474427"/>
                      <a:pt x="461176" y="453224"/>
                    </a:cubicBezTo>
                    <a:cubicBezTo>
                      <a:pt x="458525" y="437321"/>
                      <a:pt x="446553" y="420193"/>
                      <a:pt x="453224" y="405516"/>
                    </a:cubicBezTo>
                    <a:cubicBezTo>
                      <a:pt x="461790" y="386671"/>
                      <a:pt x="485545" y="379608"/>
                      <a:pt x="500932" y="365760"/>
                    </a:cubicBezTo>
                    <a:cubicBezTo>
                      <a:pt x="528429" y="341013"/>
                      <a:pt x="535585" y="323127"/>
                      <a:pt x="572494" y="310101"/>
                    </a:cubicBezTo>
                    <a:cubicBezTo>
                      <a:pt x="607966" y="297582"/>
                      <a:pt x="665878" y="286654"/>
                      <a:pt x="707666" y="278295"/>
                    </a:cubicBezTo>
                    <a:cubicBezTo>
                      <a:pt x="718268" y="270344"/>
                      <a:pt x="731335" y="264902"/>
                      <a:pt x="739471" y="254441"/>
                    </a:cubicBezTo>
                    <a:cubicBezTo>
                      <a:pt x="780264" y="201993"/>
                      <a:pt x="741202" y="206734"/>
                      <a:pt x="779228" y="206734"/>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en-AU"/>
              </a:p>
            </p:txBody>
          </p:sp>
          <p:sp>
            <p:nvSpPr>
              <p:cNvPr id="16" name="Double Bracket 15">
                <a:extLst>
                  <a:ext uri="{FF2B5EF4-FFF2-40B4-BE49-F238E27FC236}">
                    <a16:creationId xmlns:a16="http://schemas.microsoft.com/office/drawing/2014/main" id="{7E123009-FB74-5A7C-E2DC-22F4318C93AD}"/>
                  </a:ext>
                </a:extLst>
              </p:cNvPr>
              <p:cNvSpPr/>
              <p:nvPr/>
            </p:nvSpPr>
            <p:spPr>
              <a:xfrm>
                <a:off x="5923722" y="686697"/>
                <a:ext cx="1191220" cy="1158610"/>
              </a:xfrm>
              <a:prstGeom prst="bracketPair">
                <a:avLst>
                  <a:gd name="adj" fmla="val 21184"/>
                </a:avLst>
              </a:prstGeom>
              <a:ln w="28575">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grpSp>
        <p:sp>
          <p:nvSpPr>
            <p:cNvPr id="22" name="Arrow: Curved Left 21">
              <a:extLst>
                <a:ext uri="{FF2B5EF4-FFF2-40B4-BE49-F238E27FC236}">
                  <a16:creationId xmlns:a16="http://schemas.microsoft.com/office/drawing/2014/main" id="{665D5203-A484-02A9-5901-57348841903D}"/>
                </a:ext>
              </a:extLst>
            </p:cNvPr>
            <p:cNvSpPr/>
            <p:nvPr/>
          </p:nvSpPr>
          <p:spPr>
            <a:xfrm rot="15124700">
              <a:off x="6853359" y="833747"/>
              <a:ext cx="363849" cy="860883"/>
            </a:xfrm>
            <a:prstGeom prst="curvedLeftArrow">
              <a:avLst>
                <a:gd name="adj1" fmla="val 0"/>
                <a:gd name="adj2" fmla="val 50000"/>
                <a:gd name="adj3" fmla="val 25000"/>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grpSp>
    </p:spTree>
    <p:extLst>
      <p:ext uri="{BB962C8B-B14F-4D97-AF65-F5344CB8AC3E}">
        <p14:creationId xmlns:p14="http://schemas.microsoft.com/office/powerpoint/2010/main" val="13241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B28E13AE-AB96-705F-645F-459EFB7A4BA7}"/>
              </a:ext>
            </a:extLst>
          </p:cNvPr>
          <p:cNvSpPr txBox="1">
            <a:spLocks/>
          </p:cNvSpPr>
          <p:nvPr/>
        </p:nvSpPr>
        <p:spPr bwMode="auto">
          <a:xfrm>
            <a:off x="-1" y="4767262"/>
            <a:ext cx="5691963" cy="37623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50" dirty="0">
              <a:latin typeface="+mn-lt"/>
              <a:cs typeface="Arial" panose="020B0604020202020204" pitchFamily="34" charset="0"/>
            </a:endParaRPr>
          </a:p>
          <a:p>
            <a:r>
              <a:rPr lang="sv-SE" sz="1050" dirty="0">
                <a:latin typeface="+mn-lt"/>
                <a:cs typeface="Arial" panose="020B0604020202020204" pitchFamily="34" charset="0"/>
              </a:rPr>
              <a:t>J.A. Posar </a:t>
            </a:r>
            <a:r>
              <a:rPr lang="sv-SE" sz="1050" b="0" dirty="0">
                <a:latin typeface="+mn-lt"/>
                <a:cs typeface="Arial" panose="020B0604020202020204" pitchFamily="34" charset="0"/>
              </a:rPr>
              <a:t>et. al. </a:t>
            </a:r>
            <a:r>
              <a:rPr lang="nl-NL" sz="1050" b="0" i="1" dirty="0">
                <a:latin typeface="+mn-lt"/>
              </a:rPr>
              <a:t>Adv. Mater. Technol. </a:t>
            </a:r>
            <a:r>
              <a:rPr lang="nl-NL" sz="1050" b="0" dirty="0">
                <a:latin typeface="+mn-lt"/>
              </a:rPr>
              <a:t>2021, 2001298, doi: 10.1002/admt.202001298</a:t>
            </a:r>
            <a:endParaRPr lang="sv-SE" sz="1050" b="0" dirty="0">
              <a:latin typeface="+mn-lt"/>
              <a:cs typeface="Arial" panose="020B0604020202020204" pitchFamily="34" charset="0"/>
            </a:endParaRPr>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a:xfrm>
            <a:off x="358775" y="376238"/>
            <a:ext cx="5270748" cy="485387"/>
          </a:xfrm>
        </p:spPr>
        <p:txBody>
          <a:bodyPr/>
          <a:lstStyle/>
          <a:p>
            <a:r>
              <a:rPr lang="en-US" sz="2800" dirty="0"/>
              <a:t>BHJ Morphology Optimization</a:t>
            </a:r>
            <a:endParaRPr lang="en-AU" sz="2800" dirty="0"/>
          </a:p>
        </p:txBody>
      </p:sp>
      <p:grpSp>
        <p:nvGrpSpPr>
          <p:cNvPr id="4" name="Group 3">
            <a:extLst>
              <a:ext uri="{FF2B5EF4-FFF2-40B4-BE49-F238E27FC236}">
                <a16:creationId xmlns:a16="http://schemas.microsoft.com/office/drawing/2014/main" id="{0229CBE3-7D09-AF85-D470-074B2A8956CC}"/>
              </a:ext>
            </a:extLst>
          </p:cNvPr>
          <p:cNvGrpSpPr/>
          <p:nvPr/>
        </p:nvGrpSpPr>
        <p:grpSpPr>
          <a:xfrm>
            <a:off x="375942" y="1088578"/>
            <a:ext cx="5835968" cy="3103732"/>
            <a:chOff x="4325159" y="689970"/>
            <a:chExt cx="5042946" cy="2580037"/>
          </a:xfrm>
        </p:grpSpPr>
        <p:pic>
          <p:nvPicPr>
            <p:cNvPr id="5" name="Picture 4">
              <a:extLst>
                <a:ext uri="{FF2B5EF4-FFF2-40B4-BE49-F238E27FC236}">
                  <a16:creationId xmlns:a16="http://schemas.microsoft.com/office/drawing/2014/main" id="{8A3B3BF5-BE34-1194-D1B4-75F045CA9485}"/>
                </a:ext>
              </a:extLst>
            </p:cNvPr>
            <p:cNvPicPr>
              <a:picLocks noChangeAspect="1"/>
            </p:cNvPicPr>
            <p:nvPr/>
          </p:nvPicPr>
          <p:blipFill>
            <a:blip r:embed="rId3"/>
            <a:stretch>
              <a:fillRect/>
            </a:stretch>
          </p:blipFill>
          <p:spPr>
            <a:xfrm>
              <a:off x="4325159" y="1169150"/>
              <a:ext cx="5007703" cy="2100857"/>
            </a:xfrm>
            <a:prstGeom prst="rect">
              <a:avLst/>
            </a:prstGeom>
          </p:spPr>
        </p:pic>
        <p:sp>
          <p:nvSpPr>
            <p:cNvPr id="6" name="Content Placeholder 1">
              <a:extLst>
                <a:ext uri="{FF2B5EF4-FFF2-40B4-BE49-F238E27FC236}">
                  <a16:creationId xmlns:a16="http://schemas.microsoft.com/office/drawing/2014/main" id="{B841E36E-341D-C69A-D511-2CEAB7C8EF9F}"/>
                </a:ext>
              </a:extLst>
            </p:cNvPr>
            <p:cNvSpPr txBox="1">
              <a:spLocks/>
            </p:cNvSpPr>
            <p:nvPr/>
          </p:nvSpPr>
          <p:spPr bwMode="auto">
            <a:xfrm>
              <a:off x="4360403" y="689970"/>
              <a:ext cx="5007702" cy="385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dirty="0">
                  <a:latin typeface="Tw Cen MT" panose="020B0602020104020603" pitchFamily="34" charset="0"/>
                </a:rPr>
                <a:t>Polymer Scanning Transmission X-Ray Microscopy (STXM)</a:t>
              </a:r>
              <a:endParaRPr lang="en-AU" sz="1800" b="0" dirty="0">
                <a:latin typeface="Tw Cen MT" panose="020B0602020104020603" pitchFamily="34" charset="0"/>
              </a:endParaRPr>
            </a:p>
          </p:txBody>
        </p:sp>
      </p:grpSp>
      <p:sp>
        <p:nvSpPr>
          <p:cNvPr id="11" name="Content Placeholder 1">
            <a:extLst>
              <a:ext uri="{FF2B5EF4-FFF2-40B4-BE49-F238E27FC236}">
                <a16:creationId xmlns:a16="http://schemas.microsoft.com/office/drawing/2014/main" id="{D49C0199-0723-37CD-CFCB-1D6200014217}"/>
              </a:ext>
            </a:extLst>
          </p:cNvPr>
          <p:cNvSpPr txBox="1">
            <a:spLocks/>
          </p:cNvSpPr>
          <p:nvPr/>
        </p:nvSpPr>
        <p:spPr>
          <a:xfrm>
            <a:off x="5488225" y="634953"/>
            <a:ext cx="3913524" cy="584004"/>
          </a:xfrm>
          <a:prstGeom prst="rect">
            <a:avLst/>
          </a:prstGeom>
        </p:spPr>
        <p:txBody>
          <a:bodyPr>
            <a:normAutofit/>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AU" sz="1800" dirty="0">
                <a:latin typeface="Tw Cen MT" panose="020B0602020104020603" pitchFamily="34" charset="0"/>
              </a:rPr>
              <a:t>Exciton diffusion length ~ 20 nm</a:t>
            </a:r>
          </a:p>
          <a:p>
            <a:endParaRPr lang="en-AU" sz="1200" b="0" dirty="0">
              <a:latin typeface="Tw Cen MT" panose="020B0602020104020603" pitchFamily="34" charset="0"/>
            </a:endParaRPr>
          </a:p>
        </p:txBody>
      </p:sp>
      <p:grpSp>
        <p:nvGrpSpPr>
          <p:cNvPr id="27" name="Group 26">
            <a:extLst>
              <a:ext uri="{FF2B5EF4-FFF2-40B4-BE49-F238E27FC236}">
                <a16:creationId xmlns:a16="http://schemas.microsoft.com/office/drawing/2014/main" id="{8435BF71-527E-279F-D7E1-CC6B52AF6D8E}"/>
              </a:ext>
            </a:extLst>
          </p:cNvPr>
          <p:cNvGrpSpPr/>
          <p:nvPr/>
        </p:nvGrpSpPr>
        <p:grpSpPr>
          <a:xfrm>
            <a:off x="5686707" y="2507378"/>
            <a:ext cx="2935934" cy="1877473"/>
            <a:chOff x="5604397" y="1977266"/>
            <a:chExt cx="2935934" cy="1877473"/>
          </a:xfrm>
        </p:grpSpPr>
        <p:pic>
          <p:nvPicPr>
            <p:cNvPr id="7" name="Picture 6">
              <a:extLst>
                <a:ext uri="{FF2B5EF4-FFF2-40B4-BE49-F238E27FC236}">
                  <a16:creationId xmlns:a16="http://schemas.microsoft.com/office/drawing/2014/main" id="{7D36CF96-B10A-FF37-CD2D-0163127E41ED}"/>
                </a:ext>
              </a:extLst>
            </p:cNvPr>
            <p:cNvPicPr>
              <a:picLocks noChangeAspect="1"/>
            </p:cNvPicPr>
            <p:nvPr/>
          </p:nvPicPr>
          <p:blipFill rotWithShape="1">
            <a:blip r:embed="rId4"/>
            <a:srcRect l="18496" t="27079"/>
            <a:stretch/>
          </p:blipFill>
          <p:spPr>
            <a:xfrm>
              <a:off x="6664270" y="1977266"/>
              <a:ext cx="1876061" cy="1877473"/>
            </a:xfrm>
            <a:prstGeom prst="rect">
              <a:avLst/>
            </a:prstGeom>
          </p:spPr>
        </p:pic>
        <p:cxnSp>
          <p:nvCxnSpPr>
            <p:cNvPr id="9" name="Straight Connector 8">
              <a:extLst>
                <a:ext uri="{FF2B5EF4-FFF2-40B4-BE49-F238E27FC236}">
                  <a16:creationId xmlns:a16="http://schemas.microsoft.com/office/drawing/2014/main" id="{B9A5FA6C-E1D5-48A3-E8AE-00A0F14592C3}"/>
                </a:ext>
              </a:extLst>
            </p:cNvPr>
            <p:cNvCxnSpPr>
              <a:cxnSpLocks/>
            </p:cNvCxnSpPr>
            <p:nvPr/>
          </p:nvCxnSpPr>
          <p:spPr>
            <a:xfrm flipH="1">
              <a:off x="6042212" y="2115671"/>
              <a:ext cx="1111623" cy="649342"/>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E28F61E1-2FB7-B67E-3907-AEA8F43449AA}"/>
                </a:ext>
              </a:extLst>
            </p:cNvPr>
            <p:cNvCxnSpPr>
              <a:cxnSpLocks/>
            </p:cNvCxnSpPr>
            <p:nvPr/>
          </p:nvCxnSpPr>
          <p:spPr>
            <a:xfrm flipH="1" flipV="1">
              <a:off x="6042212" y="3293036"/>
              <a:ext cx="1111623" cy="436282"/>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45F7D82-A089-50E5-B9BC-1CBAC7D635A6}"/>
                </a:ext>
              </a:extLst>
            </p:cNvPr>
            <p:cNvCxnSpPr>
              <a:cxnSpLocks/>
              <a:endCxn id="24" idx="4"/>
            </p:cNvCxnSpPr>
            <p:nvPr/>
          </p:nvCxnSpPr>
          <p:spPr>
            <a:xfrm flipH="1" flipV="1">
              <a:off x="5715866" y="3156602"/>
              <a:ext cx="338298" cy="13045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99FDD26-85A7-A7C4-66CF-C90EE9285652}"/>
                </a:ext>
              </a:extLst>
            </p:cNvPr>
            <p:cNvCxnSpPr>
              <a:cxnSpLocks/>
              <a:endCxn id="24" idx="0"/>
            </p:cNvCxnSpPr>
            <p:nvPr/>
          </p:nvCxnSpPr>
          <p:spPr>
            <a:xfrm flipH="1">
              <a:off x="5715866" y="2759009"/>
              <a:ext cx="332322" cy="17465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3620402C-94A4-E0EC-3E69-CDD6219AAA3B}"/>
                </a:ext>
              </a:extLst>
            </p:cNvPr>
            <p:cNvSpPr/>
            <p:nvPr/>
          </p:nvSpPr>
          <p:spPr>
            <a:xfrm>
              <a:off x="5604397" y="2933665"/>
              <a:ext cx="222937" cy="222937"/>
            </a:xfrm>
            <a:prstGeom prst="ellipse">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grpSp>
      <p:grpSp>
        <p:nvGrpSpPr>
          <p:cNvPr id="30" name="Group 29">
            <a:extLst>
              <a:ext uri="{FF2B5EF4-FFF2-40B4-BE49-F238E27FC236}">
                <a16:creationId xmlns:a16="http://schemas.microsoft.com/office/drawing/2014/main" id="{2D65BEC3-5694-BA1B-834B-CCAD94612E67}"/>
              </a:ext>
            </a:extLst>
          </p:cNvPr>
          <p:cNvGrpSpPr/>
          <p:nvPr/>
        </p:nvGrpSpPr>
        <p:grpSpPr>
          <a:xfrm>
            <a:off x="566995" y="4137206"/>
            <a:ext cx="7094194" cy="612510"/>
            <a:chOff x="566995" y="4137206"/>
            <a:chExt cx="7094194" cy="612510"/>
          </a:xfrm>
        </p:grpSpPr>
        <p:sp>
          <p:nvSpPr>
            <p:cNvPr id="28" name="Content Placeholder 1">
              <a:extLst>
                <a:ext uri="{FF2B5EF4-FFF2-40B4-BE49-F238E27FC236}">
                  <a16:creationId xmlns:a16="http://schemas.microsoft.com/office/drawing/2014/main" id="{F87C51A6-DCE6-0E60-108C-8A53AD0D8170}"/>
                </a:ext>
              </a:extLst>
            </p:cNvPr>
            <p:cNvSpPr txBox="1">
              <a:spLocks/>
            </p:cNvSpPr>
            <p:nvPr/>
          </p:nvSpPr>
          <p:spPr>
            <a:xfrm>
              <a:off x="962821" y="4384851"/>
              <a:ext cx="6698368" cy="364865"/>
            </a:xfrm>
            <a:prstGeom prst="rect">
              <a:avLst/>
            </a:prstGeom>
          </p:spPr>
          <p:txBody>
            <a:bodyPr>
              <a:normAutofit fontScale="92500"/>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dirty="0">
                  <a:latin typeface="Tw Cen MT" panose="020B0602020104020603" pitchFamily="34" charset="0"/>
                </a:rPr>
                <a:t>Results in improved electrical performance to </a:t>
              </a:r>
              <a:r>
                <a:rPr lang="en-AU" sz="1800" u="sng" dirty="0">
                  <a:latin typeface="Tw Cen MT" panose="020B0602020104020603" pitchFamily="34" charset="0"/>
                </a:rPr>
                <a:t>detect ionizing radiation </a:t>
              </a:r>
            </a:p>
          </p:txBody>
        </p:sp>
        <p:sp>
          <p:nvSpPr>
            <p:cNvPr id="29" name="Arrow: Bent-Up 28">
              <a:extLst>
                <a:ext uri="{FF2B5EF4-FFF2-40B4-BE49-F238E27FC236}">
                  <a16:creationId xmlns:a16="http://schemas.microsoft.com/office/drawing/2014/main" id="{58AA2641-78DA-90B0-288E-2A1775350966}"/>
                </a:ext>
              </a:extLst>
            </p:cNvPr>
            <p:cNvSpPr/>
            <p:nvPr/>
          </p:nvSpPr>
          <p:spPr>
            <a:xfrm rot="5400000">
              <a:off x="495622" y="4208579"/>
              <a:ext cx="518983" cy="376237"/>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pSp>
      <p:pic>
        <p:nvPicPr>
          <p:cNvPr id="31" name="Picture 30">
            <a:extLst>
              <a:ext uri="{FF2B5EF4-FFF2-40B4-BE49-F238E27FC236}">
                <a16:creationId xmlns:a16="http://schemas.microsoft.com/office/drawing/2014/main" id="{80AD90EA-5448-5DD9-2B7B-DA259C517A36}"/>
              </a:ext>
            </a:extLst>
          </p:cNvPr>
          <p:cNvPicPr>
            <a:picLocks noChangeAspect="1"/>
          </p:cNvPicPr>
          <p:nvPr/>
        </p:nvPicPr>
        <p:blipFill>
          <a:blip r:embed="rId5"/>
          <a:stretch>
            <a:fillRect/>
          </a:stretch>
        </p:blipFill>
        <p:spPr>
          <a:xfrm>
            <a:off x="6269012" y="893180"/>
            <a:ext cx="2831195" cy="1583951"/>
          </a:xfrm>
          <a:prstGeom prst="rect">
            <a:avLst/>
          </a:prstGeom>
        </p:spPr>
      </p:pic>
    </p:spTree>
    <p:extLst>
      <p:ext uri="{BB962C8B-B14F-4D97-AF65-F5344CB8AC3E}">
        <p14:creationId xmlns:p14="http://schemas.microsoft.com/office/powerpoint/2010/main" val="23888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A9B43-04F4-8396-D1BA-612007224924}"/>
              </a:ext>
            </a:extLst>
          </p:cNvPr>
          <p:cNvSpPr>
            <a:spLocks noGrp="1"/>
          </p:cNvSpPr>
          <p:nvPr>
            <p:ph type="title"/>
          </p:nvPr>
        </p:nvSpPr>
        <p:spPr/>
        <p:txBody>
          <a:bodyPr/>
          <a:lstStyle/>
          <a:p>
            <a:r>
              <a:rPr lang="en-AU" dirty="0"/>
              <a:t>Organic Semiconductors</a:t>
            </a:r>
          </a:p>
        </p:txBody>
      </p:sp>
      <p:sp>
        <p:nvSpPr>
          <p:cNvPr id="5" name="Text Placeholder 3">
            <a:extLst>
              <a:ext uri="{FF2B5EF4-FFF2-40B4-BE49-F238E27FC236}">
                <a16:creationId xmlns:a16="http://schemas.microsoft.com/office/drawing/2014/main" id="{6528BBD9-4287-8A31-DC3D-BE9A8A19D261}"/>
              </a:ext>
            </a:extLst>
          </p:cNvPr>
          <p:cNvSpPr>
            <a:spLocks noGrp="1"/>
          </p:cNvSpPr>
          <p:nvPr>
            <p:ph type="body" sz="quarter" idx="11"/>
          </p:nvPr>
        </p:nvSpPr>
        <p:spPr>
          <a:xfrm>
            <a:off x="366942" y="2463114"/>
            <a:ext cx="3963817" cy="1396105"/>
          </a:xfrm>
        </p:spPr>
        <p:txBody>
          <a:bodyPr/>
          <a:lstStyle/>
          <a:p>
            <a:r>
              <a:rPr lang="en-AU" sz="2000" dirty="0">
                <a:latin typeface="Tw Cen MT" panose="020B0602020104020603" pitchFamily="34" charset="0"/>
              </a:rPr>
              <a:t>New Frontiers in Radiation Detection</a:t>
            </a:r>
          </a:p>
        </p:txBody>
      </p:sp>
      <p:sp>
        <p:nvSpPr>
          <p:cNvPr id="6" name="Rectangle 5">
            <a:extLst>
              <a:ext uri="{FF2B5EF4-FFF2-40B4-BE49-F238E27FC236}">
                <a16:creationId xmlns:a16="http://schemas.microsoft.com/office/drawing/2014/main" id="{2C3EDDE7-5282-D341-9C51-AD0BEA4B969D}"/>
              </a:ext>
            </a:extLst>
          </p:cNvPr>
          <p:cNvSpPr/>
          <p:nvPr/>
        </p:nvSpPr>
        <p:spPr>
          <a:xfrm>
            <a:off x="4572000" y="313766"/>
            <a:ext cx="4166234" cy="4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a:extLst>
              <a:ext uri="{FF2B5EF4-FFF2-40B4-BE49-F238E27FC236}">
                <a16:creationId xmlns:a16="http://schemas.microsoft.com/office/drawing/2014/main" id="{65E0C216-DAF6-C636-549E-BC04090224D5}"/>
              </a:ext>
            </a:extLst>
          </p:cNvPr>
          <p:cNvPicPr>
            <a:picLocks noChangeAspect="1"/>
          </p:cNvPicPr>
          <p:nvPr/>
        </p:nvPicPr>
        <p:blipFill rotWithShape="1">
          <a:blip r:embed="rId2"/>
          <a:srcRect r="59434" b="55076"/>
          <a:stretch/>
        </p:blipFill>
        <p:spPr>
          <a:xfrm>
            <a:off x="4600351" y="454496"/>
            <a:ext cx="2152412" cy="1430702"/>
          </a:xfrm>
          <a:prstGeom prst="rect">
            <a:avLst/>
          </a:prstGeom>
        </p:spPr>
      </p:pic>
      <p:pic>
        <p:nvPicPr>
          <p:cNvPr id="9" name="Picture 8">
            <a:extLst>
              <a:ext uri="{FF2B5EF4-FFF2-40B4-BE49-F238E27FC236}">
                <a16:creationId xmlns:a16="http://schemas.microsoft.com/office/drawing/2014/main" id="{BC58FC74-AB71-4B18-1565-887D80A2EDE6}"/>
              </a:ext>
            </a:extLst>
          </p:cNvPr>
          <p:cNvPicPr>
            <a:picLocks noChangeAspect="1"/>
          </p:cNvPicPr>
          <p:nvPr/>
        </p:nvPicPr>
        <p:blipFill rotWithShape="1">
          <a:blip r:embed="rId2"/>
          <a:srcRect l="59561" b="50778"/>
          <a:stretch/>
        </p:blipFill>
        <p:spPr>
          <a:xfrm>
            <a:off x="6738587" y="447407"/>
            <a:ext cx="1958234" cy="1430702"/>
          </a:xfrm>
          <a:prstGeom prst="rect">
            <a:avLst/>
          </a:prstGeom>
        </p:spPr>
      </p:pic>
      <p:pic>
        <p:nvPicPr>
          <p:cNvPr id="10" name="Picture 9">
            <a:extLst>
              <a:ext uri="{FF2B5EF4-FFF2-40B4-BE49-F238E27FC236}">
                <a16:creationId xmlns:a16="http://schemas.microsoft.com/office/drawing/2014/main" id="{927D2F9F-E697-FA83-EC63-804E17DA3E65}"/>
              </a:ext>
            </a:extLst>
          </p:cNvPr>
          <p:cNvPicPr>
            <a:picLocks noChangeAspect="1"/>
          </p:cNvPicPr>
          <p:nvPr/>
        </p:nvPicPr>
        <p:blipFill rotWithShape="1">
          <a:blip r:embed="rId2"/>
          <a:srcRect l="7204" t="50778" r="11131"/>
          <a:stretch/>
        </p:blipFill>
        <p:spPr>
          <a:xfrm>
            <a:off x="4665315" y="3284362"/>
            <a:ext cx="3963076" cy="1433766"/>
          </a:xfrm>
          <a:prstGeom prst="rect">
            <a:avLst/>
          </a:prstGeom>
        </p:spPr>
      </p:pic>
      <p:pic>
        <p:nvPicPr>
          <p:cNvPr id="11" name="Picture 10" descr="UON research team to provide… | Energy &amp; Resources Knowledge Hub">
            <a:extLst>
              <a:ext uri="{FF2B5EF4-FFF2-40B4-BE49-F238E27FC236}">
                <a16:creationId xmlns:a16="http://schemas.microsoft.com/office/drawing/2014/main" id="{0F0A7DF1-CC46-9228-BAC0-07D58DD628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8" r="6038"/>
          <a:stretch/>
        </p:blipFill>
        <p:spPr bwMode="auto">
          <a:xfrm>
            <a:off x="4665315" y="1973882"/>
            <a:ext cx="1976490" cy="1188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A596F59-1AF7-D645-F741-8183DD7AA78F}"/>
              </a:ext>
            </a:extLst>
          </p:cNvPr>
          <p:cNvPicPr>
            <a:picLocks noChangeAspect="1"/>
          </p:cNvPicPr>
          <p:nvPr/>
        </p:nvPicPr>
        <p:blipFill rotWithShape="1">
          <a:blip r:embed="rId4"/>
          <a:srcRect l="33986"/>
          <a:stretch/>
        </p:blipFill>
        <p:spPr>
          <a:xfrm>
            <a:off x="6735120" y="1949312"/>
            <a:ext cx="1898266" cy="1256757"/>
          </a:xfrm>
          <a:prstGeom prst="rect">
            <a:avLst/>
          </a:prstGeom>
        </p:spPr>
      </p:pic>
    </p:spTree>
    <p:extLst>
      <p:ext uri="{BB962C8B-B14F-4D97-AF65-F5344CB8AC3E}">
        <p14:creationId xmlns:p14="http://schemas.microsoft.com/office/powerpoint/2010/main" val="19539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8E1AE0-60DA-9063-A35A-ED2E93252999}"/>
              </a:ext>
            </a:extLst>
          </p:cNvPr>
          <p:cNvSpPr>
            <a:spLocks noGrp="1"/>
          </p:cNvSpPr>
          <p:nvPr>
            <p:ph type="body" sz="quarter" idx="10"/>
          </p:nvPr>
        </p:nvSpPr>
        <p:spPr>
          <a:xfrm>
            <a:off x="335797" y="993599"/>
            <a:ext cx="3877401" cy="4053321"/>
          </a:xfrm>
        </p:spPr>
        <p:txBody>
          <a:bodyPr/>
          <a:lstStyle/>
          <a:p>
            <a:pPr marL="285750" indent="-285750">
              <a:buFont typeface="Arial" panose="020B0604020202020204" pitchFamily="34" charset="0"/>
              <a:buChar char="•"/>
            </a:pPr>
            <a:r>
              <a:rPr lang="en-AU" sz="1800" b="0" dirty="0">
                <a:latin typeface="Tw Cen MT" panose="020B0602020104020603" pitchFamily="34" charset="0"/>
              </a:rPr>
              <a:t>Illawarra Cancer Care Centre, Wollongong Hospital</a:t>
            </a:r>
          </a:p>
          <a:p>
            <a:pPr marL="285750" indent="-285750">
              <a:buFont typeface="Arial" panose="020B0604020202020204" pitchFamily="34" charset="0"/>
              <a:buChar char="•"/>
            </a:pPr>
            <a:r>
              <a:rPr lang="en-AU" sz="1800" b="0" dirty="0">
                <a:latin typeface="Tw Cen MT" panose="020B0602020104020603" pitchFamily="34" charset="0"/>
              </a:rPr>
              <a:t>Linear accelerator (LINAC):</a:t>
            </a:r>
          </a:p>
          <a:p>
            <a:pPr marL="1028700" lvl="1">
              <a:buFont typeface="Arial" panose="020B0604020202020204" pitchFamily="34" charset="0"/>
              <a:buChar char="•"/>
            </a:pPr>
            <a:r>
              <a:rPr lang="en-AU" sz="1600" b="0" dirty="0">
                <a:latin typeface="Tw Cen MT" panose="020B0602020104020603" pitchFamily="34" charset="0"/>
              </a:rPr>
              <a:t>6 MV pulsed x-rays (3.6 </a:t>
            </a:r>
            <a:r>
              <a:rPr lang="en-AU" sz="1400" b="0" dirty="0">
                <a:latin typeface="Tw Cen MT" panose="020B0602020104020603" pitchFamily="34" charset="0"/>
              </a:rPr>
              <a:t>µ</a:t>
            </a:r>
            <a:r>
              <a:rPr lang="en-AU" sz="1600" b="0" dirty="0">
                <a:latin typeface="Tw Cen MT" panose="020B0602020104020603" pitchFamily="34" charset="0"/>
              </a:rPr>
              <a:t>s)</a:t>
            </a:r>
            <a:endParaRPr lang="en-AU" sz="1600" b="0" dirty="0">
              <a:latin typeface="+mn-lt"/>
            </a:endParaRPr>
          </a:p>
          <a:p>
            <a:pPr marL="1028700" lvl="1">
              <a:buFont typeface="Arial" panose="020B0604020202020204" pitchFamily="34" charset="0"/>
              <a:buChar char="•"/>
            </a:pPr>
            <a:r>
              <a:rPr lang="en-AU" sz="1600" dirty="0">
                <a:latin typeface="Tw Cen MT" panose="020B0602020104020603" pitchFamily="34" charset="0"/>
              </a:rPr>
              <a:t>Rotates around the patient to treat all body sites with specific techniques such as I/VMRT, IGRT or SBRT</a:t>
            </a:r>
            <a:endParaRPr lang="en-AU" sz="1800" b="0" dirty="0">
              <a:latin typeface="Tw Cen MT" panose="020B0602020104020603" pitchFamily="34" charset="0"/>
            </a:endParaRPr>
          </a:p>
          <a:p>
            <a:pPr marL="285750" indent="-285750">
              <a:buFont typeface="Arial" panose="020B0604020202020204" pitchFamily="34" charset="0"/>
              <a:buChar char="•"/>
            </a:pPr>
            <a:r>
              <a:rPr lang="en-AU" sz="1800" b="0" dirty="0">
                <a:latin typeface="Tw Cen MT" panose="020B0602020104020603" pitchFamily="34" charset="0"/>
              </a:rPr>
              <a:t>Orthovoltage:</a:t>
            </a:r>
          </a:p>
          <a:p>
            <a:pPr marL="1028700" lvl="1">
              <a:buFont typeface="Arial" panose="020B0604020202020204" pitchFamily="34" charset="0"/>
              <a:buChar char="•"/>
            </a:pPr>
            <a:r>
              <a:rPr lang="en-AU" sz="1600" b="0" dirty="0">
                <a:latin typeface="Tw Cen MT" panose="020B0602020104020603" pitchFamily="34" charset="0"/>
              </a:rPr>
              <a:t>50 to 200 keV x-rays</a:t>
            </a:r>
          </a:p>
          <a:p>
            <a:pPr marL="1028700" lvl="1">
              <a:buFont typeface="Arial" panose="020B0604020202020204" pitchFamily="34" charset="0"/>
              <a:buChar char="•"/>
            </a:pPr>
            <a:r>
              <a:rPr lang="en-AU" sz="1600" dirty="0">
                <a:latin typeface="Tw Cen MT" panose="020B0602020104020603" pitchFamily="34" charset="0"/>
              </a:rPr>
              <a:t>Treat</a:t>
            </a:r>
            <a:r>
              <a:rPr lang="en-AU" sz="1600" b="0" dirty="0">
                <a:latin typeface="Tw Cen MT" panose="020B0602020104020603" pitchFamily="34" charset="0"/>
              </a:rPr>
              <a:t> skin cancers in sensitive locations, nose, eyelids or ears</a:t>
            </a:r>
          </a:p>
        </p:txBody>
      </p:sp>
      <p:sp>
        <p:nvSpPr>
          <p:cNvPr id="3" name="Title 2">
            <a:extLst>
              <a:ext uri="{FF2B5EF4-FFF2-40B4-BE49-F238E27FC236}">
                <a16:creationId xmlns:a16="http://schemas.microsoft.com/office/drawing/2014/main" id="{6EE48EA4-F8AD-C78C-E2EF-D205D4FD45AA}"/>
              </a:ext>
            </a:extLst>
          </p:cNvPr>
          <p:cNvSpPr>
            <a:spLocks noGrp="1"/>
          </p:cNvSpPr>
          <p:nvPr>
            <p:ph type="title"/>
          </p:nvPr>
        </p:nvSpPr>
        <p:spPr>
          <a:xfrm>
            <a:off x="358775" y="376238"/>
            <a:ext cx="8426450" cy="485387"/>
          </a:xfrm>
        </p:spPr>
        <p:txBody>
          <a:bodyPr/>
          <a:lstStyle/>
          <a:p>
            <a:r>
              <a:rPr lang="en-AU" dirty="0"/>
              <a:t>Clinical Measurements</a:t>
            </a:r>
          </a:p>
        </p:txBody>
      </p:sp>
      <p:pic>
        <p:nvPicPr>
          <p:cNvPr id="11" name="Picture 10">
            <a:extLst>
              <a:ext uri="{FF2B5EF4-FFF2-40B4-BE49-F238E27FC236}">
                <a16:creationId xmlns:a16="http://schemas.microsoft.com/office/drawing/2014/main" id="{AA09BFF1-E737-8554-45DD-AC950E6B2C07}"/>
              </a:ext>
            </a:extLst>
          </p:cNvPr>
          <p:cNvPicPr>
            <a:picLocks noChangeAspect="1"/>
          </p:cNvPicPr>
          <p:nvPr/>
        </p:nvPicPr>
        <p:blipFill>
          <a:blip r:embed="rId3"/>
          <a:stretch>
            <a:fillRect/>
          </a:stretch>
        </p:blipFill>
        <p:spPr>
          <a:xfrm>
            <a:off x="5299738" y="104775"/>
            <a:ext cx="3705225" cy="2466975"/>
          </a:xfrm>
          <a:prstGeom prst="rect">
            <a:avLst/>
          </a:prstGeom>
        </p:spPr>
      </p:pic>
      <p:pic>
        <p:nvPicPr>
          <p:cNvPr id="9218" name="Picture 2">
            <a:extLst>
              <a:ext uri="{FF2B5EF4-FFF2-40B4-BE49-F238E27FC236}">
                <a16:creationId xmlns:a16="http://schemas.microsoft.com/office/drawing/2014/main" id="{B63B6B0A-CA39-7958-4594-E082EA787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17" b="15310"/>
          <a:stretch/>
        </p:blipFill>
        <p:spPr bwMode="auto">
          <a:xfrm>
            <a:off x="4362400" y="2635545"/>
            <a:ext cx="2319672" cy="23518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2166329-43F2-F13B-40AA-564439E66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692"/>
          <a:stretch/>
        </p:blipFill>
        <p:spPr bwMode="auto">
          <a:xfrm>
            <a:off x="6778986" y="2635546"/>
            <a:ext cx="2225019" cy="23518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AFD3A06-44DB-8A61-00F0-9590E44E5643}"/>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1818486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718C9-FC24-CF25-7CDA-A8940138CFE2}"/>
              </a:ext>
            </a:extLst>
          </p:cNvPr>
          <p:cNvSpPr>
            <a:spLocks noGrp="1"/>
          </p:cNvSpPr>
          <p:nvPr>
            <p:ph type="title"/>
          </p:nvPr>
        </p:nvSpPr>
        <p:spPr/>
        <p:txBody>
          <a:bodyPr/>
          <a:lstStyle/>
          <a:p>
            <a:r>
              <a:rPr lang="en-US" dirty="0"/>
              <a:t>Direct and Indirect Detection</a:t>
            </a:r>
            <a:endParaRPr lang="en-AU" dirty="0"/>
          </a:p>
        </p:txBody>
      </p:sp>
      <p:sp>
        <p:nvSpPr>
          <p:cNvPr id="6" name="Content Placeholder 7">
            <a:extLst>
              <a:ext uri="{FF2B5EF4-FFF2-40B4-BE49-F238E27FC236}">
                <a16:creationId xmlns:a16="http://schemas.microsoft.com/office/drawing/2014/main" id="{14A4F693-AAC7-58FC-ABF0-D3E957F86230}"/>
              </a:ext>
            </a:extLst>
          </p:cNvPr>
          <p:cNvSpPr txBox="1">
            <a:spLocks/>
          </p:cNvSpPr>
          <p:nvPr/>
        </p:nvSpPr>
        <p:spPr>
          <a:xfrm>
            <a:off x="403224" y="1005986"/>
            <a:ext cx="3372940" cy="3761276"/>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dirty="0">
                <a:solidFill>
                  <a:prstClr val="black"/>
                </a:solidFill>
              </a:rPr>
              <a:t>Direct Detection</a:t>
            </a:r>
          </a:p>
          <a:p>
            <a:r>
              <a:rPr lang="en-US" sz="1600" b="0" dirty="0">
                <a:solidFill>
                  <a:prstClr val="black"/>
                </a:solidFill>
              </a:rPr>
              <a:t>Requires a material with both a strong x-ray absorption and high electrical performance</a:t>
            </a:r>
          </a:p>
          <a:p>
            <a:pPr marL="0" indent="0">
              <a:buNone/>
            </a:pPr>
            <a:endParaRPr lang="en-US" sz="1000" b="0" dirty="0">
              <a:solidFill>
                <a:prstClr val="black"/>
              </a:solidFill>
            </a:endParaRPr>
          </a:p>
          <a:p>
            <a:pPr marL="0" indent="0">
              <a:buNone/>
            </a:pPr>
            <a:r>
              <a:rPr lang="en-US" sz="1600" dirty="0">
                <a:solidFill>
                  <a:prstClr val="black"/>
                </a:solidFill>
              </a:rPr>
              <a:t>Indirect Detection:</a:t>
            </a:r>
          </a:p>
          <a:p>
            <a:r>
              <a:rPr lang="en-US" sz="1600" b="0" dirty="0">
                <a:solidFill>
                  <a:prstClr val="black"/>
                </a:solidFill>
              </a:rPr>
              <a:t>Range of scintillator materials with different shapes/sizes/forms, efficiencies, optical wavelengths emission, decay times to match the application</a:t>
            </a:r>
          </a:p>
          <a:p>
            <a:r>
              <a:rPr lang="en-US" sz="1600" b="0" dirty="0">
                <a:solidFill>
                  <a:prstClr val="black"/>
                </a:solidFill>
              </a:rPr>
              <a:t>Known transport mechanism for </a:t>
            </a:r>
            <a:r>
              <a:rPr lang="en-US" sz="1600" dirty="0">
                <a:solidFill>
                  <a:prstClr val="black"/>
                </a:solidFill>
              </a:rPr>
              <a:t>optical</a:t>
            </a:r>
            <a:r>
              <a:rPr lang="en-US" sz="1600" b="0" dirty="0">
                <a:solidFill>
                  <a:prstClr val="black"/>
                </a:solidFill>
              </a:rPr>
              <a:t> excitation in organic semiconductors</a:t>
            </a:r>
            <a:endParaRPr kumimoji="0" lang="en-US" sz="1600" b="0" i="0" u="none" strike="noStrike" kern="1200" cap="none" spc="0" normalizeH="0" baseline="0" noProof="0" dirty="0">
              <a:ln>
                <a:noFill/>
              </a:ln>
              <a:solidFill>
                <a:prstClr val="black"/>
              </a:solidFill>
              <a:effectLst/>
              <a:uLnTx/>
              <a:uFillTx/>
              <a:latin typeface="Tw Cen MT"/>
              <a:ea typeface="ＭＳ Ｐゴシック" charset="0"/>
            </a:endParaRPr>
          </a:p>
        </p:txBody>
      </p:sp>
      <p:grpSp>
        <p:nvGrpSpPr>
          <p:cNvPr id="16" name="Group 15">
            <a:extLst>
              <a:ext uri="{FF2B5EF4-FFF2-40B4-BE49-F238E27FC236}">
                <a16:creationId xmlns:a16="http://schemas.microsoft.com/office/drawing/2014/main" id="{B9F20A10-2695-3D14-3E6A-21D79C724CC9}"/>
              </a:ext>
            </a:extLst>
          </p:cNvPr>
          <p:cNvGrpSpPr/>
          <p:nvPr/>
        </p:nvGrpSpPr>
        <p:grpSpPr>
          <a:xfrm>
            <a:off x="3832823" y="861625"/>
            <a:ext cx="5245864" cy="4195923"/>
            <a:chOff x="3539361" y="861625"/>
            <a:chExt cx="5245864" cy="4195923"/>
          </a:xfrm>
        </p:grpSpPr>
        <p:pic>
          <p:nvPicPr>
            <p:cNvPr id="5" name="Picture 4">
              <a:extLst>
                <a:ext uri="{FF2B5EF4-FFF2-40B4-BE49-F238E27FC236}">
                  <a16:creationId xmlns:a16="http://schemas.microsoft.com/office/drawing/2014/main" id="{34502262-BE01-9D9B-49B9-D2F7816FC9FB}"/>
                </a:ext>
              </a:extLst>
            </p:cNvPr>
            <p:cNvPicPr>
              <a:picLocks noChangeAspect="1"/>
            </p:cNvPicPr>
            <p:nvPr/>
          </p:nvPicPr>
          <p:blipFill>
            <a:blip r:embed="rId3"/>
            <a:stretch>
              <a:fillRect/>
            </a:stretch>
          </p:blipFill>
          <p:spPr>
            <a:xfrm>
              <a:off x="3539361" y="1338465"/>
              <a:ext cx="5245864" cy="3719083"/>
            </a:xfrm>
            <a:prstGeom prst="rect">
              <a:avLst/>
            </a:prstGeom>
          </p:spPr>
        </p:pic>
        <p:sp>
          <p:nvSpPr>
            <p:cNvPr id="7" name="Content Placeholder 7">
              <a:extLst>
                <a:ext uri="{FF2B5EF4-FFF2-40B4-BE49-F238E27FC236}">
                  <a16:creationId xmlns:a16="http://schemas.microsoft.com/office/drawing/2014/main" id="{D9D84758-3955-7DC7-8E01-3C8A3365C38E}"/>
                </a:ext>
              </a:extLst>
            </p:cNvPr>
            <p:cNvSpPr txBox="1">
              <a:spLocks/>
            </p:cNvSpPr>
            <p:nvPr/>
          </p:nvSpPr>
          <p:spPr>
            <a:xfrm>
              <a:off x="7478033" y="861625"/>
              <a:ext cx="903968" cy="387387"/>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dirty="0">
                  <a:solidFill>
                    <a:prstClr val="black"/>
                  </a:solidFill>
                </a:rPr>
                <a:t>Direct</a:t>
              </a:r>
            </a:p>
          </p:txBody>
        </p:sp>
        <p:sp>
          <p:nvSpPr>
            <p:cNvPr id="8" name="Content Placeholder 7">
              <a:extLst>
                <a:ext uri="{FF2B5EF4-FFF2-40B4-BE49-F238E27FC236}">
                  <a16:creationId xmlns:a16="http://schemas.microsoft.com/office/drawing/2014/main" id="{0D91D843-28AE-6436-E58E-509708823816}"/>
                </a:ext>
              </a:extLst>
            </p:cNvPr>
            <p:cNvSpPr txBox="1">
              <a:spLocks/>
            </p:cNvSpPr>
            <p:nvPr/>
          </p:nvSpPr>
          <p:spPr>
            <a:xfrm>
              <a:off x="4043816" y="906351"/>
              <a:ext cx="1056367" cy="387387"/>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dirty="0">
                  <a:solidFill>
                    <a:prstClr val="black"/>
                  </a:solidFill>
                </a:rPr>
                <a:t>Indirect</a:t>
              </a:r>
            </a:p>
          </p:txBody>
        </p:sp>
      </p:grpSp>
    </p:spTree>
    <p:extLst>
      <p:ext uri="{BB962C8B-B14F-4D97-AF65-F5344CB8AC3E}">
        <p14:creationId xmlns:p14="http://schemas.microsoft.com/office/powerpoint/2010/main" val="3814132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718C9-FC24-CF25-7CDA-A8940138CFE2}"/>
              </a:ext>
            </a:extLst>
          </p:cNvPr>
          <p:cNvSpPr>
            <a:spLocks noGrp="1"/>
          </p:cNvSpPr>
          <p:nvPr>
            <p:ph type="title"/>
          </p:nvPr>
        </p:nvSpPr>
        <p:spPr/>
        <p:txBody>
          <a:bodyPr/>
          <a:lstStyle/>
          <a:p>
            <a:r>
              <a:rPr lang="en-US" dirty="0"/>
              <a:t>Indirect Detection with Organic Materials</a:t>
            </a:r>
            <a:endParaRPr lang="en-AU" dirty="0"/>
          </a:p>
        </p:txBody>
      </p:sp>
      <p:grpSp>
        <p:nvGrpSpPr>
          <p:cNvPr id="10" name="Group 9">
            <a:extLst>
              <a:ext uri="{FF2B5EF4-FFF2-40B4-BE49-F238E27FC236}">
                <a16:creationId xmlns:a16="http://schemas.microsoft.com/office/drawing/2014/main" id="{6502C0DB-E0A0-B4F5-6EC0-874301496A5E}"/>
              </a:ext>
            </a:extLst>
          </p:cNvPr>
          <p:cNvGrpSpPr/>
          <p:nvPr/>
        </p:nvGrpSpPr>
        <p:grpSpPr>
          <a:xfrm>
            <a:off x="2667195" y="929434"/>
            <a:ext cx="2893533" cy="3072681"/>
            <a:chOff x="6125011" y="228826"/>
            <a:chExt cx="2574856" cy="2734274"/>
          </a:xfrm>
        </p:grpSpPr>
        <p:grpSp>
          <p:nvGrpSpPr>
            <p:cNvPr id="11" name="Group 10">
              <a:extLst>
                <a:ext uri="{FF2B5EF4-FFF2-40B4-BE49-F238E27FC236}">
                  <a16:creationId xmlns:a16="http://schemas.microsoft.com/office/drawing/2014/main" id="{2D714D81-4BAE-AC3C-25E4-D85F82C69136}"/>
                </a:ext>
              </a:extLst>
            </p:cNvPr>
            <p:cNvGrpSpPr/>
            <p:nvPr/>
          </p:nvGrpSpPr>
          <p:grpSpPr>
            <a:xfrm>
              <a:off x="6733663" y="228826"/>
              <a:ext cx="1966204" cy="2734274"/>
              <a:chOff x="6625062" y="228825"/>
              <a:chExt cx="1966204" cy="2734274"/>
            </a:xfrm>
          </p:grpSpPr>
          <p:pic>
            <p:nvPicPr>
              <p:cNvPr id="13" name="Picture 12">
                <a:extLst>
                  <a:ext uri="{FF2B5EF4-FFF2-40B4-BE49-F238E27FC236}">
                    <a16:creationId xmlns:a16="http://schemas.microsoft.com/office/drawing/2014/main" id="{4B2F6EC8-2D73-4021-8786-30283FFFCB15}"/>
                  </a:ext>
                </a:extLst>
              </p:cNvPr>
              <p:cNvPicPr>
                <a:picLocks noChangeAspect="1"/>
              </p:cNvPicPr>
              <p:nvPr/>
            </p:nvPicPr>
            <p:blipFill rotWithShape="1">
              <a:blip r:embed="rId3"/>
              <a:srcRect t="19683" r="30145"/>
              <a:stretch/>
            </p:blipFill>
            <p:spPr>
              <a:xfrm>
                <a:off x="6634749" y="368570"/>
                <a:ext cx="1956517" cy="2594529"/>
              </a:xfrm>
              <a:prstGeom prst="rect">
                <a:avLst/>
              </a:prstGeom>
            </p:spPr>
          </p:pic>
          <p:sp>
            <p:nvSpPr>
              <p:cNvPr id="14" name="TextBox 13">
                <a:extLst>
                  <a:ext uri="{FF2B5EF4-FFF2-40B4-BE49-F238E27FC236}">
                    <a16:creationId xmlns:a16="http://schemas.microsoft.com/office/drawing/2014/main" id="{6D439E7C-7CE9-5CA1-059F-B798FB13E903}"/>
                  </a:ext>
                </a:extLst>
              </p:cNvPr>
              <p:cNvSpPr txBox="1"/>
              <p:nvPr/>
            </p:nvSpPr>
            <p:spPr>
              <a:xfrm>
                <a:off x="6625062" y="228825"/>
                <a:ext cx="61587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Montserrat"/>
                    <a:ea typeface="+mn-ea"/>
                    <a:cs typeface="+mn-cs"/>
                  </a:rPr>
                  <a:t>X-rays</a:t>
                </a:r>
              </a:p>
            </p:txBody>
          </p:sp>
        </p:grpSp>
        <p:sp>
          <p:nvSpPr>
            <p:cNvPr id="12" name="TextBox 11">
              <a:extLst>
                <a:ext uri="{FF2B5EF4-FFF2-40B4-BE49-F238E27FC236}">
                  <a16:creationId xmlns:a16="http://schemas.microsoft.com/office/drawing/2014/main" id="{CB0D176F-7880-E419-CF8C-E248DA15FF1D}"/>
                </a:ext>
              </a:extLst>
            </p:cNvPr>
            <p:cNvSpPr txBox="1"/>
            <p:nvPr/>
          </p:nvSpPr>
          <p:spPr>
            <a:xfrm>
              <a:off x="6125011" y="974619"/>
              <a:ext cx="1217304" cy="3834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Montserrat"/>
                  <a:ea typeface="+mn-ea"/>
                  <a:cs typeface="+mn-cs"/>
                </a:rPr>
                <a:t>Visible luminescence </a:t>
              </a:r>
            </a:p>
          </p:txBody>
        </p:sp>
      </p:grpSp>
      <p:sp>
        <p:nvSpPr>
          <p:cNvPr id="15" name="Content Placeholder 2">
            <a:extLst>
              <a:ext uri="{FF2B5EF4-FFF2-40B4-BE49-F238E27FC236}">
                <a16:creationId xmlns:a16="http://schemas.microsoft.com/office/drawing/2014/main" id="{24A3465E-664D-CDB5-7BDF-0DA4A4D71C54}"/>
              </a:ext>
            </a:extLst>
          </p:cNvPr>
          <p:cNvSpPr txBox="1">
            <a:spLocks/>
          </p:cNvSpPr>
          <p:nvPr/>
        </p:nvSpPr>
        <p:spPr>
          <a:xfrm>
            <a:off x="293759" y="1974677"/>
            <a:ext cx="2315380" cy="1682922"/>
          </a:xfrm>
          <a:prstGeom prst="rect">
            <a:avLst/>
          </a:prstGeom>
        </p:spPr>
        <p:txBody>
          <a:bodyPr>
            <a:noAutofit/>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0" dirty="0">
                <a:latin typeface="Tw Cen MT" panose="020B0602020104020603" pitchFamily="34" charset="0"/>
              </a:rPr>
              <a:t>Tissue equivalent</a:t>
            </a:r>
            <a:endParaRPr lang="en-AU" sz="600" b="0" dirty="0">
              <a:latin typeface="Tw Cen MT" panose="020B0602020104020603" pitchFamily="34" charset="0"/>
            </a:endParaRPr>
          </a:p>
          <a:p>
            <a:r>
              <a:rPr lang="en-AU" sz="1600" b="0" dirty="0">
                <a:latin typeface="Tw Cen MT" panose="020B0602020104020603" pitchFamily="34" charset="0"/>
              </a:rPr>
              <a:t>Low x-ray attenuation</a:t>
            </a:r>
            <a:endParaRPr lang="en-AU" sz="600" b="0" dirty="0">
              <a:latin typeface="Tw Cen MT" panose="020B0602020104020603" pitchFamily="34" charset="0"/>
            </a:endParaRPr>
          </a:p>
          <a:p>
            <a:r>
              <a:rPr lang="en-AU" sz="1600" b="0" dirty="0">
                <a:latin typeface="Tw Cen MT" panose="020B0602020104020603" pitchFamily="34" charset="0"/>
              </a:rPr>
              <a:t>High visible absorption with </a:t>
            </a:r>
            <a:r>
              <a:rPr lang="en-AU" sz="1600" dirty="0">
                <a:latin typeface="Tw Cen MT" panose="020B0602020104020603" pitchFamily="34" charset="0"/>
              </a:rPr>
              <a:t>known </a:t>
            </a:r>
            <a:r>
              <a:rPr lang="en-AU" sz="1600" dirty="0" err="1">
                <a:latin typeface="Tw Cen MT" panose="020B0602020104020603" pitchFamily="34" charset="0"/>
              </a:rPr>
              <a:t>photophysics</a:t>
            </a:r>
            <a:endParaRPr lang="en-AU" sz="600" dirty="0">
              <a:latin typeface="Tw Cen MT" panose="020B0602020104020603" pitchFamily="34" charset="0"/>
            </a:endParaRPr>
          </a:p>
          <a:p>
            <a:r>
              <a:rPr lang="en-AU" sz="1600" dirty="0">
                <a:latin typeface="Tw Cen MT" panose="020B0602020104020603" pitchFamily="34" charset="0"/>
              </a:rPr>
              <a:t>Unknown</a:t>
            </a:r>
            <a:r>
              <a:rPr lang="en-AU" sz="1600" b="0" dirty="0">
                <a:latin typeface="Tw Cen MT" panose="020B0602020104020603" pitchFamily="34" charset="0"/>
              </a:rPr>
              <a:t> radiation tolerance</a:t>
            </a:r>
          </a:p>
        </p:txBody>
      </p:sp>
      <p:sp>
        <p:nvSpPr>
          <p:cNvPr id="20" name="Oval 19">
            <a:extLst>
              <a:ext uri="{FF2B5EF4-FFF2-40B4-BE49-F238E27FC236}">
                <a16:creationId xmlns:a16="http://schemas.microsoft.com/office/drawing/2014/main" id="{D157DECF-69D8-4E5E-DA57-356F681AECB6}"/>
              </a:ext>
            </a:extLst>
          </p:cNvPr>
          <p:cNvSpPr/>
          <p:nvPr/>
        </p:nvSpPr>
        <p:spPr>
          <a:xfrm>
            <a:off x="3373015" y="2419853"/>
            <a:ext cx="220467" cy="22176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31F6FC7A-D43A-FC73-B85B-369BA6C5E2B4}"/>
              </a:ext>
            </a:extLst>
          </p:cNvPr>
          <p:cNvSpPr/>
          <p:nvPr/>
        </p:nvSpPr>
        <p:spPr>
          <a:xfrm>
            <a:off x="192428" y="1914441"/>
            <a:ext cx="2419968" cy="1864513"/>
          </a:xfrm>
          <a:prstGeom prst="rect">
            <a:avLst/>
          </a:prstGeom>
          <a:noFill/>
          <a:ln w="38100">
            <a:solidFill>
              <a:srgbClr val="FF06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Tw Cen MT" panose="020B0602020104020603" pitchFamily="34" charset="0"/>
            </a:endParaRPr>
          </a:p>
        </p:txBody>
      </p:sp>
      <p:cxnSp>
        <p:nvCxnSpPr>
          <p:cNvPr id="23" name="Straight Connector 22">
            <a:extLst>
              <a:ext uri="{FF2B5EF4-FFF2-40B4-BE49-F238E27FC236}">
                <a16:creationId xmlns:a16="http://schemas.microsoft.com/office/drawing/2014/main" id="{2E040F7A-3A95-D46A-4555-69A3868A9701}"/>
              </a:ext>
            </a:extLst>
          </p:cNvPr>
          <p:cNvCxnSpPr>
            <a:cxnSpLocks/>
            <a:stCxn id="20" idx="2"/>
          </p:cNvCxnSpPr>
          <p:nvPr/>
        </p:nvCxnSpPr>
        <p:spPr>
          <a:xfrm flipH="1" flipV="1">
            <a:off x="2595256" y="2255787"/>
            <a:ext cx="777759" cy="27494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B19B76D-7F3B-DF58-948C-E8527346AE8F}"/>
              </a:ext>
            </a:extLst>
          </p:cNvPr>
          <p:cNvSpPr txBox="1"/>
          <p:nvPr/>
        </p:nvSpPr>
        <p:spPr>
          <a:xfrm>
            <a:off x="192428" y="1420546"/>
            <a:ext cx="2962472" cy="416011"/>
          </a:xfrm>
          <a:prstGeom prst="rect">
            <a:avLst/>
          </a:prstGeom>
          <a:noFill/>
        </p:spPr>
        <p:txBody>
          <a:bodyPr wrap="square"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mn-lt"/>
                <a:ea typeface="+mn-ea"/>
                <a:cs typeface="+mn-cs"/>
              </a:rPr>
              <a:t>Organic Semiconductors</a:t>
            </a:r>
            <a:endParaRPr kumimoji="0" lang="en-AU" sz="1400" b="1" i="0" u="none" strike="noStrike" kern="1200" cap="none" spc="0" normalizeH="0" baseline="0" noProof="0" dirty="0">
              <a:ln>
                <a:noFill/>
              </a:ln>
              <a:solidFill>
                <a:prstClr val="black"/>
              </a:solidFill>
              <a:effectLst/>
              <a:uLnTx/>
              <a:uFillTx/>
              <a:latin typeface="+mn-lt"/>
              <a:ea typeface="+mn-ea"/>
              <a:cs typeface="+mn-cs"/>
            </a:endParaRPr>
          </a:p>
        </p:txBody>
      </p:sp>
      <p:grpSp>
        <p:nvGrpSpPr>
          <p:cNvPr id="24" name="Group 23">
            <a:extLst>
              <a:ext uri="{FF2B5EF4-FFF2-40B4-BE49-F238E27FC236}">
                <a16:creationId xmlns:a16="http://schemas.microsoft.com/office/drawing/2014/main" id="{9C511E21-4A5F-C923-1BCE-C5D28A6D01C8}"/>
              </a:ext>
            </a:extLst>
          </p:cNvPr>
          <p:cNvGrpSpPr/>
          <p:nvPr/>
        </p:nvGrpSpPr>
        <p:grpSpPr>
          <a:xfrm>
            <a:off x="5339231" y="1141385"/>
            <a:ext cx="4021040" cy="2331567"/>
            <a:chOff x="5339231" y="1447387"/>
            <a:chExt cx="4021040" cy="2331567"/>
          </a:xfrm>
        </p:grpSpPr>
        <p:sp>
          <p:nvSpPr>
            <p:cNvPr id="2" name="TextBox 1">
              <a:extLst>
                <a:ext uri="{FF2B5EF4-FFF2-40B4-BE49-F238E27FC236}">
                  <a16:creationId xmlns:a16="http://schemas.microsoft.com/office/drawing/2014/main" id="{743FCD5F-ECB3-8CDB-FB7E-8E08855155BD}"/>
                </a:ext>
              </a:extLst>
            </p:cNvPr>
            <p:cNvSpPr txBox="1"/>
            <p:nvPr/>
          </p:nvSpPr>
          <p:spPr>
            <a:xfrm>
              <a:off x="6397799" y="1447387"/>
              <a:ext cx="2962472" cy="416011"/>
            </a:xfrm>
            <a:prstGeom prst="rect">
              <a:avLst/>
            </a:prstGeom>
            <a:noFill/>
          </p:spPr>
          <p:txBody>
            <a:bodyPr wrap="square"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mn-lt"/>
                  <a:ea typeface="+mn-ea"/>
                  <a:cs typeface="+mn-cs"/>
                </a:rPr>
                <a:t>Organic Scintillators</a:t>
              </a:r>
            </a:p>
          </p:txBody>
        </p:sp>
        <p:grpSp>
          <p:nvGrpSpPr>
            <p:cNvPr id="37" name="Group 36">
              <a:extLst>
                <a:ext uri="{FF2B5EF4-FFF2-40B4-BE49-F238E27FC236}">
                  <a16:creationId xmlns:a16="http://schemas.microsoft.com/office/drawing/2014/main" id="{EC2AF052-5A18-8150-7375-9328E7416296}"/>
                </a:ext>
              </a:extLst>
            </p:cNvPr>
            <p:cNvGrpSpPr/>
            <p:nvPr/>
          </p:nvGrpSpPr>
          <p:grpSpPr>
            <a:xfrm>
              <a:off x="6361557" y="1921932"/>
              <a:ext cx="2397747" cy="1857022"/>
              <a:chOff x="6541876" y="2250477"/>
              <a:chExt cx="2397747" cy="1857022"/>
            </a:xfrm>
          </p:grpSpPr>
          <p:sp>
            <p:nvSpPr>
              <p:cNvPr id="30" name="Content Placeholder 2">
                <a:extLst>
                  <a:ext uri="{FF2B5EF4-FFF2-40B4-BE49-F238E27FC236}">
                    <a16:creationId xmlns:a16="http://schemas.microsoft.com/office/drawing/2014/main" id="{E16CC33F-E2EA-3578-B4E0-42E82BE09F5D}"/>
                  </a:ext>
                </a:extLst>
              </p:cNvPr>
              <p:cNvSpPr txBox="1">
                <a:spLocks/>
              </p:cNvSpPr>
              <p:nvPr/>
            </p:nvSpPr>
            <p:spPr>
              <a:xfrm>
                <a:off x="6589005" y="2396562"/>
                <a:ext cx="2350618" cy="1480197"/>
              </a:xfrm>
              <a:prstGeom prst="rect">
                <a:avLst/>
              </a:prstGeom>
            </p:spPr>
            <p:txBody>
              <a:bodyPr>
                <a:normAutofit lnSpcReduction="10000"/>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500" b="0" dirty="0">
                  <a:latin typeface="Tw Cen MT" panose="020B0602020104020603" pitchFamily="34" charset="0"/>
                </a:endParaRPr>
              </a:p>
              <a:p>
                <a:r>
                  <a:rPr lang="en-AU" sz="1600" b="0" dirty="0">
                    <a:latin typeface="Tw Cen MT" panose="020B0602020104020603" pitchFamily="34" charset="0"/>
                  </a:rPr>
                  <a:t>Transfer x-ray to visible</a:t>
                </a:r>
                <a:endParaRPr lang="en-AU" sz="700" b="0" dirty="0">
                  <a:latin typeface="Tw Cen MT" panose="020B0602020104020603" pitchFamily="34" charset="0"/>
                </a:endParaRPr>
              </a:p>
              <a:p>
                <a:r>
                  <a:rPr lang="en-AU" sz="1600" b="0" dirty="0">
                    <a:latin typeface="Tw Cen MT" panose="020B0602020104020603" pitchFamily="34" charset="0"/>
                  </a:rPr>
                  <a:t>Tissue equivalent</a:t>
                </a:r>
                <a:endParaRPr lang="en-AU" sz="600" b="0" dirty="0">
                  <a:latin typeface="Tw Cen MT" panose="020B0602020104020603" pitchFamily="34" charset="0"/>
                </a:endParaRPr>
              </a:p>
              <a:p>
                <a:r>
                  <a:rPr lang="en-AU" sz="1600" b="0" dirty="0">
                    <a:latin typeface="Tw Cen MT" panose="020B0602020104020603" pitchFamily="34" charset="0"/>
                  </a:rPr>
                  <a:t>Used to profile radiation treatment fields</a:t>
                </a:r>
                <a:endParaRPr lang="en-AU" sz="700" b="0" dirty="0">
                  <a:latin typeface="Tw Cen MT" panose="020B0602020104020603" pitchFamily="34" charset="0"/>
                </a:endParaRPr>
              </a:p>
              <a:p>
                <a:r>
                  <a:rPr lang="en-AU" sz="1600" b="0" dirty="0">
                    <a:latin typeface="Tw Cen MT" panose="020B0602020104020603" pitchFamily="34" charset="0"/>
                  </a:rPr>
                  <a:t>High radiation tolerance</a:t>
                </a:r>
              </a:p>
            </p:txBody>
          </p:sp>
          <p:sp>
            <p:nvSpPr>
              <p:cNvPr id="31" name="Rectangle 30">
                <a:extLst>
                  <a:ext uri="{FF2B5EF4-FFF2-40B4-BE49-F238E27FC236}">
                    <a16:creationId xmlns:a16="http://schemas.microsoft.com/office/drawing/2014/main" id="{8705A308-4531-9454-4FF2-0361DC8B50F5}"/>
                  </a:ext>
                </a:extLst>
              </p:cNvPr>
              <p:cNvSpPr/>
              <p:nvPr/>
            </p:nvSpPr>
            <p:spPr>
              <a:xfrm>
                <a:off x="6541876" y="2250477"/>
                <a:ext cx="2350617" cy="1857022"/>
              </a:xfrm>
              <a:prstGeom prst="rect">
                <a:avLst/>
              </a:prstGeom>
              <a:noFill/>
              <a:ln w="38100">
                <a:solidFill>
                  <a:srgbClr val="FF06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a:ea typeface="+mn-ea"/>
                  <a:cs typeface="+mn-cs"/>
                </a:endParaRPr>
              </a:p>
            </p:txBody>
          </p:sp>
        </p:grpSp>
        <p:cxnSp>
          <p:nvCxnSpPr>
            <p:cNvPr id="32" name="Straight Connector 31">
              <a:extLst>
                <a:ext uri="{FF2B5EF4-FFF2-40B4-BE49-F238E27FC236}">
                  <a16:creationId xmlns:a16="http://schemas.microsoft.com/office/drawing/2014/main" id="{48DF7376-D662-959B-8C2E-8254026AB205}"/>
                </a:ext>
              </a:extLst>
            </p:cNvPr>
            <p:cNvCxnSpPr>
              <a:cxnSpLocks/>
            </p:cNvCxnSpPr>
            <p:nvPr/>
          </p:nvCxnSpPr>
          <p:spPr>
            <a:xfrm flipH="1" flipV="1">
              <a:off x="5559698" y="1759290"/>
              <a:ext cx="801859" cy="33173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B75183F7-C3A9-5D3F-0DC9-2838A7286A4D}"/>
                </a:ext>
              </a:extLst>
            </p:cNvPr>
            <p:cNvSpPr/>
            <p:nvPr/>
          </p:nvSpPr>
          <p:spPr>
            <a:xfrm>
              <a:off x="5339231" y="1648408"/>
              <a:ext cx="220467" cy="22176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43" name="Content Placeholder 1">
            <a:extLst>
              <a:ext uri="{FF2B5EF4-FFF2-40B4-BE49-F238E27FC236}">
                <a16:creationId xmlns:a16="http://schemas.microsoft.com/office/drawing/2014/main" id="{691BC6A2-1610-D1D9-A987-2A8669E02AAF}"/>
              </a:ext>
            </a:extLst>
          </p:cNvPr>
          <p:cNvSpPr txBox="1">
            <a:spLocks/>
          </p:cNvSpPr>
          <p:nvPr/>
        </p:nvSpPr>
        <p:spPr bwMode="auto">
          <a:xfrm>
            <a:off x="-3760" y="4810619"/>
            <a:ext cx="3354937" cy="33288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base" latinLnBrk="0" hangingPunct="1">
              <a:lnSpc>
                <a:spcPct val="90000"/>
              </a:lnSpc>
              <a:spcBef>
                <a:spcPct val="20000"/>
              </a:spcBef>
              <a:spcAft>
                <a:spcPct val="0"/>
              </a:spcAft>
              <a:buClrTx/>
              <a:buSzTx/>
              <a:tabLst/>
              <a:defRPr/>
            </a:pPr>
            <a:endParaRPr kumimoji="0" lang="en-AU" sz="600" b="0" strike="noStrike" kern="1200" cap="none" spc="0" normalizeH="0" baseline="0" noProof="0" dirty="0">
              <a:ln>
                <a:noFill/>
              </a:ln>
              <a:effectLst/>
              <a:uLnTx/>
              <a:uFillTx/>
              <a:latin typeface="+mn-lt"/>
              <a:ea typeface="ＭＳ Ｐゴシック" charset="0"/>
              <a:cs typeface="Arial" panose="020B0604020202020204" pitchFamily="34" charset="0"/>
            </a:endParaRPr>
          </a:p>
          <a:p>
            <a:pPr marR="0" lvl="0" algn="l" defTabSz="457200" rtl="0" eaLnBrk="1" fontAlgn="base" latinLnBrk="0" hangingPunct="1">
              <a:lnSpc>
                <a:spcPct val="90000"/>
              </a:lnSpc>
              <a:spcBef>
                <a:spcPct val="20000"/>
              </a:spcBef>
              <a:spcAft>
                <a:spcPct val="0"/>
              </a:spcAft>
              <a:buClrTx/>
              <a:buSzTx/>
              <a:tabLst/>
              <a:defRPr/>
            </a:pPr>
            <a:r>
              <a:rPr kumimoji="0" lang="en-AU" sz="1000" strike="noStrike" kern="1200" cap="none" spc="0" normalizeH="0" baseline="0" noProof="0" dirty="0">
                <a:ln>
                  <a:noFill/>
                </a:ln>
                <a:effectLst/>
                <a:uLnTx/>
                <a:uFillTx/>
                <a:latin typeface="+mn-lt"/>
                <a:ea typeface="ＭＳ Ｐゴシック" charset="0"/>
                <a:cs typeface="Arial" panose="020B0604020202020204" pitchFamily="34" charset="0"/>
              </a:rPr>
              <a:t>J.A. Posar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et. al. </a:t>
            </a:r>
            <a:r>
              <a:rPr kumimoji="0" lang="en-AU" sz="1000" b="0" i="1" u="none" strike="noStrike" kern="1200" cap="none" spc="0" normalizeH="0" baseline="0" noProof="0" dirty="0">
                <a:ln>
                  <a:noFill/>
                </a:ln>
                <a:effectLst/>
                <a:uLnTx/>
                <a:uFillTx/>
                <a:latin typeface="+mn-lt"/>
                <a:ea typeface="ＭＳ Ｐゴシック" charset="0"/>
                <a:cs typeface="Arial" panose="020B0604020202020204" pitchFamily="34" charset="0"/>
              </a:rPr>
              <a:t>Flex. Print. Electron. </a:t>
            </a:r>
            <a:r>
              <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rPr>
              <a:t>6</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 (2021) 043005 </a:t>
            </a:r>
            <a:endPar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endParaRPr>
          </a:p>
        </p:txBody>
      </p:sp>
      <p:graphicFrame>
        <p:nvGraphicFramePr>
          <p:cNvPr id="5" name="Table 6">
            <a:extLst>
              <a:ext uri="{FF2B5EF4-FFF2-40B4-BE49-F238E27FC236}">
                <a16:creationId xmlns:a16="http://schemas.microsoft.com/office/drawing/2014/main" id="{9EE15054-CDC1-F2F3-6D44-27EF0CEA68C5}"/>
              </a:ext>
            </a:extLst>
          </p:cNvPr>
          <p:cNvGraphicFramePr>
            <a:graphicFrameLocks noGrp="1"/>
          </p:cNvGraphicFramePr>
          <p:nvPr>
            <p:extLst>
              <p:ext uri="{D42A27DB-BD31-4B8C-83A1-F6EECF244321}">
                <p14:modId xmlns:p14="http://schemas.microsoft.com/office/powerpoint/2010/main" val="458012762"/>
              </p:ext>
            </p:extLst>
          </p:nvPr>
        </p:nvGraphicFramePr>
        <p:xfrm>
          <a:off x="4572000" y="4071169"/>
          <a:ext cx="4084460" cy="1005840"/>
        </p:xfrm>
        <a:graphic>
          <a:graphicData uri="http://schemas.openxmlformats.org/drawingml/2006/table">
            <a:tbl>
              <a:tblPr firstRow="1" bandRow="1">
                <a:tableStyleId>{073A0DAA-6AF3-43AB-8588-CEC1D06C72B9}</a:tableStyleId>
              </a:tblPr>
              <a:tblGrid>
                <a:gridCol w="1021115">
                  <a:extLst>
                    <a:ext uri="{9D8B030D-6E8A-4147-A177-3AD203B41FA5}">
                      <a16:colId xmlns:a16="http://schemas.microsoft.com/office/drawing/2014/main" val="1077570808"/>
                    </a:ext>
                  </a:extLst>
                </a:gridCol>
                <a:gridCol w="1021115">
                  <a:extLst>
                    <a:ext uri="{9D8B030D-6E8A-4147-A177-3AD203B41FA5}">
                      <a16:colId xmlns:a16="http://schemas.microsoft.com/office/drawing/2014/main" val="2962835392"/>
                    </a:ext>
                  </a:extLst>
                </a:gridCol>
                <a:gridCol w="1021115">
                  <a:extLst>
                    <a:ext uri="{9D8B030D-6E8A-4147-A177-3AD203B41FA5}">
                      <a16:colId xmlns:a16="http://schemas.microsoft.com/office/drawing/2014/main" val="1162501160"/>
                    </a:ext>
                  </a:extLst>
                </a:gridCol>
                <a:gridCol w="1021115">
                  <a:extLst>
                    <a:ext uri="{9D8B030D-6E8A-4147-A177-3AD203B41FA5}">
                      <a16:colId xmlns:a16="http://schemas.microsoft.com/office/drawing/2014/main" val="3998463117"/>
                    </a:ext>
                  </a:extLst>
                </a:gridCol>
              </a:tblGrid>
              <a:tr h="422710">
                <a:tc>
                  <a:txBody>
                    <a:bodyPr/>
                    <a:lstStyle/>
                    <a:p>
                      <a:pPr algn="ctr"/>
                      <a:r>
                        <a:rPr lang="en-AU" sz="1200" dirty="0"/>
                        <a:t>Scintillator</a:t>
                      </a:r>
                    </a:p>
                  </a:txBody>
                  <a:tcPr anchor="ctr"/>
                </a:tc>
                <a:tc>
                  <a:txBody>
                    <a:bodyPr/>
                    <a:lstStyle/>
                    <a:p>
                      <a:pPr algn="ctr"/>
                      <a:r>
                        <a:rPr lang="en-AU" sz="1200" dirty="0"/>
                        <a:t>Yield (</a:t>
                      </a:r>
                      <a:r>
                        <a:rPr lang="en-AU" sz="1200" dirty="0" err="1"/>
                        <a:t>ph</a:t>
                      </a:r>
                      <a:r>
                        <a:rPr lang="en-AU" sz="1200" dirty="0"/>
                        <a:t>/MeV)</a:t>
                      </a:r>
                    </a:p>
                  </a:txBody>
                  <a:tcPr anchor="ctr"/>
                </a:tc>
                <a:tc>
                  <a:txBody>
                    <a:bodyPr/>
                    <a:lstStyle/>
                    <a:p>
                      <a:pPr algn="ctr"/>
                      <a:r>
                        <a:rPr lang="en-AU" sz="1200" dirty="0"/>
                        <a:t>Sensitivity (</a:t>
                      </a:r>
                      <a:r>
                        <a:rPr lang="en-AU" sz="1200" dirty="0" err="1"/>
                        <a:t>pC</a:t>
                      </a:r>
                      <a:r>
                        <a:rPr lang="en-AU" sz="1200" dirty="0"/>
                        <a:t>/</a:t>
                      </a:r>
                      <a:r>
                        <a:rPr lang="en-AU" sz="1200" dirty="0" err="1"/>
                        <a:t>cGy</a:t>
                      </a:r>
                      <a:r>
                        <a:rPr lang="en-AU" sz="1200" dirty="0"/>
                        <a:t>)</a:t>
                      </a:r>
                    </a:p>
                  </a:txBody>
                  <a:tcPr anchor="ctr"/>
                </a:tc>
                <a:tc>
                  <a:txBody>
                    <a:bodyPr/>
                    <a:lstStyle/>
                    <a:p>
                      <a:pPr algn="ctr"/>
                      <a:r>
                        <a:rPr lang="en-US" sz="1200" dirty="0"/>
                        <a:t>Tissue Equivalent</a:t>
                      </a:r>
                      <a:endParaRPr lang="en-AU" sz="1200" dirty="0"/>
                    </a:p>
                  </a:txBody>
                  <a:tcPr anchor="ctr"/>
                </a:tc>
                <a:extLst>
                  <a:ext uri="{0D108BD9-81ED-4DB2-BD59-A6C34878D82A}">
                    <a16:rowId xmlns:a16="http://schemas.microsoft.com/office/drawing/2014/main" val="1079881335"/>
                  </a:ext>
                </a:extLst>
              </a:tr>
              <a:tr h="256645">
                <a:tc>
                  <a:txBody>
                    <a:bodyPr/>
                    <a:lstStyle/>
                    <a:p>
                      <a:pPr algn="ctr"/>
                      <a:r>
                        <a:rPr lang="en-AU" sz="1200" b="1" dirty="0">
                          <a:solidFill>
                            <a:srgbClr val="9C33FF"/>
                          </a:solidFill>
                        </a:rPr>
                        <a:t>Organic</a:t>
                      </a:r>
                    </a:p>
                  </a:txBody>
                  <a:tcPr anchor="ctr"/>
                </a:tc>
                <a:tc>
                  <a:txBody>
                    <a:bodyPr/>
                    <a:lstStyle/>
                    <a:p>
                      <a:pPr algn="ctr"/>
                      <a:r>
                        <a:rPr lang="en-AU" sz="1200" dirty="0"/>
                        <a:t>10,150</a:t>
                      </a:r>
                    </a:p>
                  </a:txBody>
                  <a:tcPr anchor="ctr"/>
                </a:tc>
                <a:tc>
                  <a:txBody>
                    <a:bodyPr/>
                    <a:lstStyle/>
                    <a:p>
                      <a:pPr algn="ctr"/>
                      <a:r>
                        <a:rPr lang="en-AU" sz="1200" dirty="0"/>
                        <a:t>51</a:t>
                      </a:r>
                    </a:p>
                  </a:txBody>
                  <a:tcPr anchor="ctr"/>
                </a:tc>
                <a:tc>
                  <a:txBody>
                    <a:bodyPr/>
                    <a:lstStyle/>
                    <a:p>
                      <a:pPr algn="ctr"/>
                      <a:r>
                        <a:rPr lang="en-US" sz="1200" dirty="0"/>
                        <a:t>Yes</a:t>
                      </a:r>
                      <a:endParaRPr lang="en-AU" sz="1200" dirty="0"/>
                    </a:p>
                  </a:txBody>
                  <a:tcPr anchor="ctr"/>
                </a:tc>
                <a:extLst>
                  <a:ext uri="{0D108BD9-81ED-4DB2-BD59-A6C34878D82A}">
                    <a16:rowId xmlns:a16="http://schemas.microsoft.com/office/drawing/2014/main" val="4239285531"/>
                  </a:ext>
                </a:extLst>
              </a:tr>
              <a:tr h="256645">
                <a:tc>
                  <a:txBody>
                    <a:bodyPr/>
                    <a:lstStyle/>
                    <a:p>
                      <a:pPr algn="ctr"/>
                      <a:r>
                        <a:rPr lang="en-AU" sz="1200" dirty="0"/>
                        <a:t>Inorganic</a:t>
                      </a:r>
                    </a:p>
                  </a:txBody>
                  <a:tcPr anchor="ctr"/>
                </a:tc>
                <a:tc>
                  <a:txBody>
                    <a:bodyPr/>
                    <a:lstStyle/>
                    <a:p>
                      <a:pPr algn="ctr"/>
                      <a:r>
                        <a:rPr lang="en-AU" sz="1200" dirty="0"/>
                        <a:t>33,200</a:t>
                      </a:r>
                    </a:p>
                  </a:txBody>
                  <a:tcPr anchor="ctr"/>
                </a:tc>
                <a:tc>
                  <a:txBody>
                    <a:bodyPr/>
                    <a:lstStyle/>
                    <a:p>
                      <a:pPr algn="ctr"/>
                      <a:r>
                        <a:rPr lang="en-AU" sz="1200" dirty="0"/>
                        <a:t>22x10</a:t>
                      </a:r>
                      <a:r>
                        <a:rPr lang="en-AU" sz="1200" baseline="30000" dirty="0"/>
                        <a:t>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a:t>
                      </a:r>
                      <a:endParaRPr lang="en-AU" sz="1200" dirty="0"/>
                    </a:p>
                  </a:txBody>
                  <a:tcPr anchor="ctr"/>
                </a:tc>
                <a:extLst>
                  <a:ext uri="{0D108BD9-81ED-4DB2-BD59-A6C34878D82A}">
                    <a16:rowId xmlns:a16="http://schemas.microsoft.com/office/drawing/2014/main" val="4094279993"/>
                  </a:ext>
                </a:extLst>
              </a:tr>
            </a:tbl>
          </a:graphicData>
        </a:graphic>
      </p:graphicFrame>
      <p:sp>
        <p:nvSpPr>
          <p:cNvPr id="6" name="Content Placeholder 1">
            <a:extLst>
              <a:ext uri="{FF2B5EF4-FFF2-40B4-BE49-F238E27FC236}">
                <a16:creationId xmlns:a16="http://schemas.microsoft.com/office/drawing/2014/main" id="{085209D0-8EAF-9F8D-0819-9E586389046F}"/>
              </a:ext>
            </a:extLst>
          </p:cNvPr>
          <p:cNvSpPr txBox="1">
            <a:spLocks/>
          </p:cNvSpPr>
          <p:nvPr/>
        </p:nvSpPr>
        <p:spPr bwMode="auto">
          <a:xfrm>
            <a:off x="2998517" y="4407275"/>
            <a:ext cx="1838128" cy="330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AU" sz="1200" b="0" dirty="0">
                <a:latin typeface="Tw Cen MT" panose="020B0602020104020603" pitchFamily="34" charset="0"/>
              </a:rPr>
              <a:t>50 keV X-ray Source</a:t>
            </a:r>
            <a:endParaRPr lang="en-AU" sz="300" b="0" dirty="0">
              <a:latin typeface="Tw Cen MT" panose="020B0602020104020603" pitchFamily="34" charset="0"/>
            </a:endParaRPr>
          </a:p>
          <a:p>
            <a:endParaRPr lang="en-AU" sz="300" b="0" dirty="0">
              <a:latin typeface="Tw Cen MT" panose="020B0602020104020603" pitchFamily="34" charset="0"/>
            </a:endParaRPr>
          </a:p>
        </p:txBody>
      </p:sp>
      <p:sp>
        <p:nvSpPr>
          <p:cNvPr id="7" name="TextBox 6">
            <a:extLst>
              <a:ext uri="{FF2B5EF4-FFF2-40B4-BE49-F238E27FC236}">
                <a16:creationId xmlns:a16="http://schemas.microsoft.com/office/drawing/2014/main" id="{568D4BD9-9F4E-302C-6240-E976AD40F222}"/>
              </a:ext>
            </a:extLst>
          </p:cNvPr>
          <p:cNvSpPr txBox="1"/>
          <p:nvPr/>
        </p:nvSpPr>
        <p:spPr>
          <a:xfrm>
            <a:off x="3108750" y="4029448"/>
            <a:ext cx="1330814" cy="369332"/>
          </a:xfrm>
          <a:prstGeom prst="rect">
            <a:avLst/>
          </a:prstGeom>
          <a:noFill/>
        </p:spPr>
        <p:txBody>
          <a:bodyPr wrap="none" rtlCol="0">
            <a:spAutoFit/>
          </a:bodyPr>
          <a:lstStyle/>
          <a:p>
            <a:pPr algn="ctr"/>
            <a:r>
              <a:rPr lang="en-AU" dirty="0">
                <a:latin typeface="Tw Cen MT" panose="020B0602020104020603" pitchFamily="34" charset="0"/>
              </a:rPr>
              <a:t>2. Sensitivity</a:t>
            </a:r>
            <a:endParaRPr lang="en-AU" sz="1400" dirty="0">
              <a:latin typeface="Tw Cen MT" panose="020B0602020104020603" pitchFamily="34" charset="0"/>
            </a:endParaRPr>
          </a:p>
        </p:txBody>
      </p:sp>
    </p:spTree>
    <p:extLst>
      <p:ext uri="{BB962C8B-B14F-4D97-AF65-F5344CB8AC3E}">
        <p14:creationId xmlns:p14="http://schemas.microsoft.com/office/powerpoint/2010/main" val="564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57314-BD37-DD51-6C4C-2605EB008EA3}"/>
              </a:ext>
            </a:extLst>
          </p:cNvPr>
          <p:cNvSpPr>
            <a:spLocks noGrp="1"/>
          </p:cNvSpPr>
          <p:nvPr>
            <p:ph type="title"/>
          </p:nvPr>
        </p:nvSpPr>
        <p:spPr/>
        <p:txBody>
          <a:bodyPr/>
          <a:lstStyle/>
          <a:p>
            <a:r>
              <a:rPr lang="en-AU" dirty="0"/>
              <a:t>Overview</a:t>
            </a:r>
          </a:p>
        </p:txBody>
      </p:sp>
      <p:sp>
        <p:nvSpPr>
          <p:cNvPr id="4" name="Text Placeholder 3">
            <a:extLst>
              <a:ext uri="{FF2B5EF4-FFF2-40B4-BE49-F238E27FC236}">
                <a16:creationId xmlns:a16="http://schemas.microsoft.com/office/drawing/2014/main" id="{CCC3D23F-137A-20BC-32D3-A9502D356A70}"/>
              </a:ext>
            </a:extLst>
          </p:cNvPr>
          <p:cNvSpPr txBox="1">
            <a:spLocks/>
          </p:cNvSpPr>
          <p:nvPr/>
        </p:nvSpPr>
        <p:spPr>
          <a:xfrm>
            <a:off x="572506" y="1396089"/>
            <a:ext cx="6678900" cy="2029282"/>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57200" indent="-457200">
              <a:buFont typeface="+mj-lt"/>
              <a:buAutoNum type="arabicPeriod"/>
            </a:pPr>
            <a:r>
              <a:rPr lang="en-US" sz="2000" b="0" dirty="0"/>
              <a:t>Early Use of Ionizing Radiation and ‘Safety’</a:t>
            </a:r>
            <a:endParaRPr lang="en-AU" sz="400" b="0" dirty="0"/>
          </a:p>
          <a:p>
            <a:pPr marL="457200" indent="-457200">
              <a:buFont typeface="+mj-lt"/>
              <a:buAutoNum type="arabicPeriod"/>
            </a:pPr>
            <a:r>
              <a:rPr lang="en-AU" sz="2000" b="0" dirty="0"/>
              <a:t>Introduction to Radiation Dosimetry</a:t>
            </a:r>
            <a:endParaRPr lang="en-AU" sz="400" b="0" dirty="0"/>
          </a:p>
          <a:p>
            <a:pPr marL="457200" indent="-457200">
              <a:buFont typeface="+mj-lt"/>
              <a:buAutoNum type="arabicPeriod"/>
            </a:pPr>
            <a:r>
              <a:rPr lang="en-US" sz="2000" b="0" dirty="0"/>
              <a:t>Basic Operation of Organic Semiconductors</a:t>
            </a:r>
            <a:endParaRPr lang="en-AU" sz="400" b="0" dirty="0"/>
          </a:p>
          <a:p>
            <a:pPr marL="457200" indent="-457200">
              <a:buFont typeface="+mj-lt"/>
              <a:buAutoNum type="arabicPeriod"/>
            </a:pPr>
            <a:r>
              <a:rPr lang="en-US" sz="2000" b="0" dirty="0"/>
              <a:t>New Frontiers in Radiation Detection with Organic Semiconductors</a:t>
            </a:r>
          </a:p>
          <a:p>
            <a:pPr marL="457200" indent="-457200">
              <a:buFont typeface="+mj-lt"/>
              <a:buAutoNum type="arabicPeriod"/>
            </a:pPr>
            <a:endParaRPr lang="en-AU" sz="400" b="0" dirty="0"/>
          </a:p>
        </p:txBody>
      </p:sp>
    </p:spTree>
    <p:extLst>
      <p:ext uri="{BB962C8B-B14F-4D97-AF65-F5344CB8AC3E}">
        <p14:creationId xmlns:p14="http://schemas.microsoft.com/office/powerpoint/2010/main" val="423401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718C9-FC24-CF25-7CDA-A8940138CFE2}"/>
              </a:ext>
            </a:extLst>
          </p:cNvPr>
          <p:cNvSpPr>
            <a:spLocks noGrp="1"/>
          </p:cNvSpPr>
          <p:nvPr>
            <p:ph type="title"/>
          </p:nvPr>
        </p:nvSpPr>
        <p:spPr/>
        <p:txBody>
          <a:bodyPr/>
          <a:lstStyle/>
          <a:p>
            <a:r>
              <a:rPr lang="en-US" dirty="0"/>
              <a:t>Indirect Detection with Organic Materials</a:t>
            </a:r>
            <a:endParaRPr lang="en-AU" dirty="0"/>
          </a:p>
        </p:txBody>
      </p:sp>
      <p:sp>
        <p:nvSpPr>
          <p:cNvPr id="43" name="Content Placeholder 1">
            <a:extLst>
              <a:ext uri="{FF2B5EF4-FFF2-40B4-BE49-F238E27FC236}">
                <a16:creationId xmlns:a16="http://schemas.microsoft.com/office/drawing/2014/main" id="{691BC6A2-1610-D1D9-A987-2A8669E02AAF}"/>
              </a:ext>
            </a:extLst>
          </p:cNvPr>
          <p:cNvSpPr txBox="1">
            <a:spLocks/>
          </p:cNvSpPr>
          <p:nvPr/>
        </p:nvSpPr>
        <p:spPr bwMode="auto">
          <a:xfrm>
            <a:off x="-3760" y="4810619"/>
            <a:ext cx="3354937" cy="33288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base" latinLnBrk="0" hangingPunct="1">
              <a:lnSpc>
                <a:spcPct val="90000"/>
              </a:lnSpc>
              <a:spcBef>
                <a:spcPct val="20000"/>
              </a:spcBef>
              <a:spcAft>
                <a:spcPct val="0"/>
              </a:spcAft>
              <a:buClrTx/>
              <a:buSzTx/>
              <a:tabLst/>
              <a:defRPr/>
            </a:pPr>
            <a:endParaRPr kumimoji="0" lang="en-AU" sz="600" b="0" strike="noStrike" kern="1200" cap="none" spc="0" normalizeH="0" baseline="0" noProof="0" dirty="0">
              <a:ln>
                <a:noFill/>
              </a:ln>
              <a:effectLst/>
              <a:uLnTx/>
              <a:uFillTx/>
              <a:latin typeface="+mn-lt"/>
              <a:ea typeface="ＭＳ Ｐゴシック" charset="0"/>
              <a:cs typeface="Arial" panose="020B0604020202020204" pitchFamily="34" charset="0"/>
            </a:endParaRPr>
          </a:p>
          <a:p>
            <a:pPr marR="0" lvl="0" algn="l" defTabSz="457200" rtl="0" eaLnBrk="1" fontAlgn="base" latinLnBrk="0" hangingPunct="1">
              <a:lnSpc>
                <a:spcPct val="90000"/>
              </a:lnSpc>
              <a:spcBef>
                <a:spcPct val="20000"/>
              </a:spcBef>
              <a:spcAft>
                <a:spcPct val="0"/>
              </a:spcAft>
              <a:buClrTx/>
              <a:buSzTx/>
              <a:tabLst/>
              <a:defRPr/>
            </a:pPr>
            <a:r>
              <a:rPr kumimoji="0" lang="en-AU" sz="1000" strike="noStrike" kern="1200" cap="none" spc="0" normalizeH="0" baseline="0" noProof="0" dirty="0">
                <a:ln>
                  <a:noFill/>
                </a:ln>
                <a:effectLst/>
                <a:uLnTx/>
                <a:uFillTx/>
                <a:latin typeface="+mn-lt"/>
                <a:ea typeface="ＭＳ Ｐゴシック" charset="0"/>
                <a:cs typeface="Arial" panose="020B0604020202020204" pitchFamily="34" charset="0"/>
              </a:rPr>
              <a:t>J.A. Posar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et. al. </a:t>
            </a:r>
            <a:r>
              <a:rPr kumimoji="0" lang="en-AU" sz="1000" b="0" i="1" u="none" strike="noStrike" kern="1200" cap="none" spc="0" normalizeH="0" baseline="0" noProof="0" dirty="0">
                <a:ln>
                  <a:noFill/>
                </a:ln>
                <a:effectLst/>
                <a:uLnTx/>
                <a:uFillTx/>
                <a:latin typeface="+mn-lt"/>
                <a:ea typeface="ＭＳ Ｐゴシック" charset="0"/>
                <a:cs typeface="Arial" panose="020B0604020202020204" pitchFamily="34" charset="0"/>
              </a:rPr>
              <a:t>Flex. Print. Electron. </a:t>
            </a:r>
            <a:r>
              <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rPr>
              <a:t>6</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 (2021) 043005 </a:t>
            </a:r>
            <a:endPar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endParaRPr>
          </a:p>
        </p:txBody>
      </p:sp>
      <p:pic>
        <p:nvPicPr>
          <p:cNvPr id="5" name="Picture 4" descr="Chart&#10;&#10;Description automatically generated">
            <a:extLst>
              <a:ext uri="{FF2B5EF4-FFF2-40B4-BE49-F238E27FC236}">
                <a16:creationId xmlns:a16="http://schemas.microsoft.com/office/drawing/2014/main" id="{72413442-2016-498A-5529-7D42D697D490}"/>
              </a:ext>
            </a:extLst>
          </p:cNvPr>
          <p:cNvPicPr>
            <a:picLocks noChangeAspect="1"/>
          </p:cNvPicPr>
          <p:nvPr/>
        </p:nvPicPr>
        <p:blipFill rotWithShape="1">
          <a:blip r:embed="rId3"/>
          <a:srcRect l="4759" t="10622"/>
          <a:stretch/>
        </p:blipFill>
        <p:spPr>
          <a:xfrm>
            <a:off x="4852087" y="1971707"/>
            <a:ext cx="4007126" cy="2878806"/>
          </a:xfrm>
          <a:prstGeom prst="rect">
            <a:avLst/>
          </a:prstGeom>
        </p:spPr>
      </p:pic>
      <p:pic>
        <p:nvPicPr>
          <p:cNvPr id="7" name="Picture 6" descr="A graph of different colored lines&#10;&#10;Description automatically generated with low confidence">
            <a:extLst>
              <a:ext uri="{FF2B5EF4-FFF2-40B4-BE49-F238E27FC236}">
                <a16:creationId xmlns:a16="http://schemas.microsoft.com/office/drawing/2014/main" id="{461D5A45-7C6A-0B46-17AE-3C94F5B2509E}"/>
              </a:ext>
            </a:extLst>
          </p:cNvPr>
          <p:cNvPicPr>
            <a:picLocks noChangeAspect="1"/>
          </p:cNvPicPr>
          <p:nvPr/>
        </p:nvPicPr>
        <p:blipFill>
          <a:blip r:embed="rId4"/>
          <a:stretch>
            <a:fillRect/>
          </a:stretch>
        </p:blipFill>
        <p:spPr>
          <a:xfrm>
            <a:off x="224107" y="1625091"/>
            <a:ext cx="4213225" cy="3225422"/>
          </a:xfrm>
          <a:prstGeom prst="rect">
            <a:avLst/>
          </a:prstGeom>
        </p:spPr>
      </p:pic>
      <p:sp>
        <p:nvSpPr>
          <p:cNvPr id="9" name="Content Placeholder 1">
            <a:extLst>
              <a:ext uri="{FF2B5EF4-FFF2-40B4-BE49-F238E27FC236}">
                <a16:creationId xmlns:a16="http://schemas.microsoft.com/office/drawing/2014/main" id="{BEB5CC3D-7BFB-5DF2-1CEB-132F906A5017}"/>
              </a:ext>
            </a:extLst>
          </p:cNvPr>
          <p:cNvSpPr txBox="1">
            <a:spLocks/>
          </p:cNvSpPr>
          <p:nvPr/>
        </p:nvSpPr>
        <p:spPr>
          <a:xfrm>
            <a:off x="503110" y="1086597"/>
            <a:ext cx="3457509" cy="660138"/>
          </a:xfrm>
          <a:prstGeom prst="rect">
            <a:avLst/>
          </a:prstGeom>
        </p:spPr>
        <p:txBody>
          <a:bodyPr>
            <a:normAutofit fontScale="92500"/>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b="0" dirty="0">
                <a:latin typeface="Tw Cen MT" panose="020B0602020104020603" pitchFamily="34" charset="0"/>
              </a:rPr>
              <a:t>Organic semiconductors can be tuned to absorb specific visible wavelengths</a:t>
            </a:r>
          </a:p>
        </p:txBody>
      </p:sp>
      <p:sp>
        <p:nvSpPr>
          <p:cNvPr id="16" name="Content Placeholder 1">
            <a:extLst>
              <a:ext uri="{FF2B5EF4-FFF2-40B4-BE49-F238E27FC236}">
                <a16:creationId xmlns:a16="http://schemas.microsoft.com/office/drawing/2014/main" id="{2E680A2C-2177-939F-B6CD-14DB33EFD100}"/>
              </a:ext>
            </a:extLst>
          </p:cNvPr>
          <p:cNvSpPr txBox="1">
            <a:spLocks/>
          </p:cNvSpPr>
          <p:nvPr/>
        </p:nvSpPr>
        <p:spPr>
          <a:xfrm>
            <a:off x="5126895" y="1086597"/>
            <a:ext cx="3457509" cy="660138"/>
          </a:xfrm>
          <a:prstGeom prst="rect">
            <a:avLst/>
          </a:prstGeom>
        </p:spPr>
        <p:txBody>
          <a:bodyPr>
            <a:normAutofit/>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b="0" dirty="0">
                <a:latin typeface="Tw Cen MT" panose="020B0602020104020603" pitchFamily="34" charset="0"/>
              </a:rPr>
              <a:t>Comparison to a red emitting scintillator </a:t>
            </a:r>
          </a:p>
        </p:txBody>
      </p:sp>
    </p:spTree>
    <p:extLst>
      <p:ext uri="{BB962C8B-B14F-4D97-AF65-F5344CB8AC3E}">
        <p14:creationId xmlns:p14="http://schemas.microsoft.com/office/powerpoint/2010/main" val="1186274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56DCFC2-6A07-2210-0221-CD81ABC1EE03}"/>
              </a:ext>
            </a:extLst>
          </p:cNvPr>
          <p:cNvGrpSpPr/>
          <p:nvPr/>
        </p:nvGrpSpPr>
        <p:grpSpPr>
          <a:xfrm>
            <a:off x="5087067" y="816280"/>
            <a:ext cx="3816642" cy="3058090"/>
            <a:chOff x="4627199" y="1139734"/>
            <a:chExt cx="3816642" cy="3058090"/>
          </a:xfrm>
        </p:grpSpPr>
        <p:grpSp>
          <p:nvGrpSpPr>
            <p:cNvPr id="25" name="Group 24">
              <a:extLst>
                <a:ext uri="{FF2B5EF4-FFF2-40B4-BE49-F238E27FC236}">
                  <a16:creationId xmlns:a16="http://schemas.microsoft.com/office/drawing/2014/main" id="{99A46A5F-9757-59B0-EF4C-EDE62F6E5FEC}"/>
                </a:ext>
              </a:extLst>
            </p:cNvPr>
            <p:cNvGrpSpPr/>
            <p:nvPr/>
          </p:nvGrpSpPr>
          <p:grpSpPr>
            <a:xfrm>
              <a:off x="4627199" y="1139734"/>
              <a:ext cx="3430401" cy="3058090"/>
              <a:chOff x="112710" y="1543772"/>
              <a:chExt cx="3863381" cy="3351231"/>
            </a:xfrm>
          </p:grpSpPr>
          <p:pic>
            <p:nvPicPr>
              <p:cNvPr id="23" name="Picture 22" descr="Chart, scatter chart&#10;&#10;Description automatically generated">
                <a:extLst>
                  <a:ext uri="{FF2B5EF4-FFF2-40B4-BE49-F238E27FC236}">
                    <a16:creationId xmlns:a16="http://schemas.microsoft.com/office/drawing/2014/main" id="{57D7E0F2-B247-F7C2-34B8-13E535B30DA6}"/>
                  </a:ext>
                </a:extLst>
              </p:cNvPr>
              <p:cNvPicPr>
                <a:picLocks noChangeAspect="1"/>
              </p:cNvPicPr>
              <p:nvPr/>
            </p:nvPicPr>
            <p:blipFill rotWithShape="1">
              <a:blip r:embed="rId3"/>
              <a:srcRect l="5709" r="10696"/>
              <a:stretch/>
            </p:blipFill>
            <p:spPr>
              <a:xfrm>
                <a:off x="112710" y="1543772"/>
                <a:ext cx="3863381" cy="3351231"/>
              </a:xfrm>
              <a:prstGeom prst="rect">
                <a:avLst/>
              </a:prstGeom>
            </p:spPr>
          </p:pic>
          <p:sp>
            <p:nvSpPr>
              <p:cNvPr id="24" name="Rectangle 23">
                <a:extLst>
                  <a:ext uri="{FF2B5EF4-FFF2-40B4-BE49-F238E27FC236}">
                    <a16:creationId xmlns:a16="http://schemas.microsoft.com/office/drawing/2014/main" id="{93C4646D-074B-9AD5-7C43-3E2D9B3427F1}"/>
                  </a:ext>
                </a:extLst>
              </p:cNvPr>
              <p:cNvSpPr/>
              <p:nvPr/>
            </p:nvSpPr>
            <p:spPr>
              <a:xfrm>
                <a:off x="1510835" y="2046850"/>
                <a:ext cx="2137433" cy="47552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grpSp>
        <p:grpSp>
          <p:nvGrpSpPr>
            <p:cNvPr id="34" name="Group 33">
              <a:extLst>
                <a:ext uri="{FF2B5EF4-FFF2-40B4-BE49-F238E27FC236}">
                  <a16:creationId xmlns:a16="http://schemas.microsoft.com/office/drawing/2014/main" id="{29009FEE-4855-11CA-15B8-8EA43F0E44ED}"/>
                </a:ext>
              </a:extLst>
            </p:cNvPr>
            <p:cNvGrpSpPr/>
            <p:nvPr/>
          </p:nvGrpSpPr>
          <p:grpSpPr>
            <a:xfrm>
              <a:off x="6121037" y="1677768"/>
              <a:ext cx="2322804" cy="633077"/>
              <a:chOff x="7170867" y="1802386"/>
              <a:chExt cx="2322804" cy="633077"/>
            </a:xfrm>
          </p:grpSpPr>
          <p:pic>
            <p:nvPicPr>
              <p:cNvPr id="22" name="Picture 21" descr="Chart, line chart&#10;&#10;Description automatically generated">
                <a:extLst>
                  <a:ext uri="{FF2B5EF4-FFF2-40B4-BE49-F238E27FC236}">
                    <a16:creationId xmlns:a16="http://schemas.microsoft.com/office/drawing/2014/main" id="{9937E104-8238-27E3-C9AD-B91857AF9B8B}"/>
                  </a:ext>
                </a:extLst>
              </p:cNvPr>
              <p:cNvPicPr>
                <a:picLocks noChangeAspect="1"/>
              </p:cNvPicPr>
              <p:nvPr/>
            </p:nvPicPr>
            <p:blipFill rotWithShape="1">
              <a:blip r:embed="rId4"/>
              <a:srcRect l="45708" t="50780" r="46825" b="45212"/>
              <a:stretch/>
            </p:blipFill>
            <p:spPr>
              <a:xfrm>
                <a:off x="7170867" y="1860017"/>
                <a:ext cx="420163" cy="179517"/>
              </a:xfrm>
              <a:prstGeom prst="rect">
                <a:avLst/>
              </a:prstGeom>
            </p:spPr>
          </p:pic>
          <p:pic>
            <p:nvPicPr>
              <p:cNvPr id="26" name="Picture 25" descr="Chart, line chart&#10;&#10;Description automatically generated">
                <a:extLst>
                  <a:ext uri="{FF2B5EF4-FFF2-40B4-BE49-F238E27FC236}">
                    <a16:creationId xmlns:a16="http://schemas.microsoft.com/office/drawing/2014/main" id="{B396121A-8C37-917D-54AB-673910C385BC}"/>
                  </a:ext>
                </a:extLst>
              </p:cNvPr>
              <p:cNvPicPr>
                <a:picLocks noChangeAspect="1"/>
              </p:cNvPicPr>
              <p:nvPr/>
            </p:nvPicPr>
            <p:blipFill rotWithShape="1">
              <a:blip r:embed="rId4"/>
              <a:srcRect l="47527" t="54892" r="48875" b="41210"/>
              <a:stretch/>
            </p:blipFill>
            <p:spPr>
              <a:xfrm>
                <a:off x="7276827" y="2150756"/>
                <a:ext cx="208217" cy="179517"/>
              </a:xfrm>
              <a:prstGeom prst="rect">
                <a:avLst/>
              </a:prstGeom>
            </p:spPr>
          </p:pic>
          <p:sp>
            <p:nvSpPr>
              <p:cNvPr id="29" name="TextBox 28">
                <a:extLst>
                  <a:ext uri="{FF2B5EF4-FFF2-40B4-BE49-F238E27FC236}">
                    <a16:creationId xmlns:a16="http://schemas.microsoft.com/office/drawing/2014/main" id="{ABA9B7C8-28E4-CB84-3DAE-B8EC84AA0677}"/>
                  </a:ext>
                </a:extLst>
              </p:cNvPr>
              <p:cNvSpPr txBox="1"/>
              <p:nvPr/>
            </p:nvSpPr>
            <p:spPr>
              <a:xfrm>
                <a:off x="7507050" y="2054914"/>
                <a:ext cx="1986621" cy="307777"/>
              </a:xfrm>
              <a:prstGeom prst="rect">
                <a:avLst/>
              </a:prstGeom>
              <a:noFill/>
            </p:spPr>
            <p:txBody>
              <a:bodyPr wrap="square" rtlCol="0">
                <a:spAutoFit/>
              </a:bodyPr>
              <a:lstStyle/>
              <a:p>
                <a:r>
                  <a:rPr lang="en-US" sz="1400" dirty="0">
                    <a:latin typeface="Tw Cen MT" panose="020B0602020104020603" pitchFamily="34" charset="0"/>
                  </a:rPr>
                  <a:t>Indirect detection</a:t>
                </a:r>
                <a:endParaRPr lang="en-AU" sz="1400" dirty="0">
                  <a:latin typeface="Tw Cen MT" panose="020B0602020104020603" pitchFamily="34" charset="0"/>
                </a:endParaRPr>
              </a:p>
            </p:txBody>
          </p:sp>
          <p:sp>
            <p:nvSpPr>
              <p:cNvPr id="30" name="TextBox 29">
                <a:extLst>
                  <a:ext uri="{FF2B5EF4-FFF2-40B4-BE49-F238E27FC236}">
                    <a16:creationId xmlns:a16="http://schemas.microsoft.com/office/drawing/2014/main" id="{26841BFA-8841-CDF0-C0B0-3C64A5D9552A}"/>
                  </a:ext>
                </a:extLst>
              </p:cNvPr>
              <p:cNvSpPr txBox="1"/>
              <p:nvPr/>
            </p:nvSpPr>
            <p:spPr>
              <a:xfrm>
                <a:off x="7536439" y="1821051"/>
                <a:ext cx="1663096" cy="307777"/>
              </a:xfrm>
              <a:prstGeom prst="rect">
                <a:avLst/>
              </a:prstGeom>
              <a:noFill/>
            </p:spPr>
            <p:txBody>
              <a:bodyPr wrap="square" rtlCol="0">
                <a:spAutoFit/>
              </a:bodyPr>
              <a:lstStyle/>
              <a:p>
                <a:r>
                  <a:rPr lang="en-US" sz="1400" dirty="0">
                    <a:latin typeface="Tw Cen MT" panose="020B0602020104020603" pitchFamily="34" charset="0"/>
                  </a:rPr>
                  <a:t>Direct detection</a:t>
                </a:r>
                <a:endParaRPr lang="en-AU" sz="1400" dirty="0">
                  <a:latin typeface="Tw Cen MT" panose="020B0602020104020603" pitchFamily="34" charset="0"/>
                </a:endParaRPr>
              </a:p>
            </p:txBody>
          </p:sp>
          <p:sp>
            <p:nvSpPr>
              <p:cNvPr id="31" name="Rectangle 30">
                <a:extLst>
                  <a:ext uri="{FF2B5EF4-FFF2-40B4-BE49-F238E27FC236}">
                    <a16:creationId xmlns:a16="http://schemas.microsoft.com/office/drawing/2014/main" id="{682736D2-971B-83B3-43C6-CBC481287581}"/>
                  </a:ext>
                </a:extLst>
              </p:cNvPr>
              <p:cNvSpPr/>
              <p:nvPr/>
            </p:nvSpPr>
            <p:spPr>
              <a:xfrm>
                <a:off x="7206308" y="1802386"/>
                <a:ext cx="1659006" cy="633077"/>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gr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a:xfrm>
            <a:off x="358775" y="376238"/>
            <a:ext cx="8426450" cy="485387"/>
          </a:xfrm>
        </p:spPr>
        <p:txBody>
          <a:bodyPr/>
          <a:lstStyle/>
          <a:p>
            <a:r>
              <a:rPr lang="en-US" dirty="0"/>
              <a:t>Dose-Rate Dependence </a:t>
            </a:r>
            <a:r>
              <a:rPr lang="en-US" sz="2000" dirty="0"/>
              <a:t>(Direct vs Indirect Detection)</a:t>
            </a:r>
            <a:endParaRPr lang="en-AU" dirty="0"/>
          </a:p>
        </p:txBody>
      </p:sp>
      <p:sp>
        <p:nvSpPr>
          <p:cNvPr id="7" name="Content Placeholder 1">
            <a:extLst>
              <a:ext uri="{FF2B5EF4-FFF2-40B4-BE49-F238E27FC236}">
                <a16:creationId xmlns:a16="http://schemas.microsoft.com/office/drawing/2014/main" id="{AF4CB45D-73A6-37F0-0930-F7CDA6082997}"/>
              </a:ext>
            </a:extLst>
          </p:cNvPr>
          <p:cNvSpPr txBox="1">
            <a:spLocks/>
          </p:cNvSpPr>
          <p:nvPr/>
        </p:nvSpPr>
        <p:spPr bwMode="auto">
          <a:xfrm>
            <a:off x="-3760" y="4810619"/>
            <a:ext cx="3354937" cy="33288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base" latinLnBrk="0" hangingPunct="1">
              <a:lnSpc>
                <a:spcPct val="90000"/>
              </a:lnSpc>
              <a:spcBef>
                <a:spcPct val="20000"/>
              </a:spcBef>
              <a:spcAft>
                <a:spcPct val="0"/>
              </a:spcAft>
              <a:buClrTx/>
              <a:buSzTx/>
              <a:tabLst/>
              <a:defRPr/>
            </a:pPr>
            <a:endParaRPr kumimoji="0" lang="en-AU" sz="600" b="0" strike="noStrike" kern="1200" cap="none" spc="0" normalizeH="0" baseline="0" noProof="0" dirty="0">
              <a:ln>
                <a:noFill/>
              </a:ln>
              <a:effectLst/>
              <a:uLnTx/>
              <a:uFillTx/>
              <a:latin typeface="+mn-lt"/>
              <a:ea typeface="ＭＳ Ｐゴシック" charset="0"/>
              <a:cs typeface="Arial" panose="020B0604020202020204" pitchFamily="34" charset="0"/>
            </a:endParaRPr>
          </a:p>
          <a:p>
            <a:pPr marR="0" lvl="0" algn="l" defTabSz="457200" rtl="0" eaLnBrk="1" fontAlgn="base" latinLnBrk="0" hangingPunct="1">
              <a:lnSpc>
                <a:spcPct val="90000"/>
              </a:lnSpc>
              <a:spcBef>
                <a:spcPct val="20000"/>
              </a:spcBef>
              <a:spcAft>
                <a:spcPct val="0"/>
              </a:spcAft>
              <a:buClrTx/>
              <a:buSzTx/>
              <a:tabLst/>
              <a:defRPr/>
            </a:pPr>
            <a:r>
              <a:rPr kumimoji="0" lang="en-AU" sz="1000" strike="noStrike" kern="1200" cap="none" spc="0" normalizeH="0" baseline="0" noProof="0" dirty="0">
                <a:ln>
                  <a:noFill/>
                </a:ln>
                <a:effectLst/>
                <a:uLnTx/>
                <a:uFillTx/>
                <a:latin typeface="+mn-lt"/>
                <a:ea typeface="ＭＳ Ｐゴシック" charset="0"/>
                <a:cs typeface="Arial" panose="020B0604020202020204" pitchFamily="34" charset="0"/>
              </a:rPr>
              <a:t>J.A. Posar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et. al. </a:t>
            </a:r>
            <a:r>
              <a:rPr kumimoji="0" lang="en-AU" sz="1000" b="0" i="1" u="none" strike="noStrike" kern="1200" cap="none" spc="0" normalizeH="0" baseline="0" noProof="0" dirty="0">
                <a:ln>
                  <a:noFill/>
                </a:ln>
                <a:effectLst/>
                <a:uLnTx/>
                <a:uFillTx/>
                <a:latin typeface="+mn-lt"/>
                <a:ea typeface="ＭＳ Ｐゴシック" charset="0"/>
                <a:cs typeface="Arial" panose="020B0604020202020204" pitchFamily="34" charset="0"/>
              </a:rPr>
              <a:t>Med. Phys.</a:t>
            </a:r>
            <a:r>
              <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rPr>
              <a:t>47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(8) (2020) 3658-3668 </a:t>
            </a:r>
            <a:endPar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endParaRPr>
          </a:p>
        </p:txBody>
      </p:sp>
      <p:sp>
        <p:nvSpPr>
          <p:cNvPr id="8" name="Content Placeholder 7">
            <a:extLst>
              <a:ext uri="{FF2B5EF4-FFF2-40B4-BE49-F238E27FC236}">
                <a16:creationId xmlns:a16="http://schemas.microsoft.com/office/drawing/2014/main" id="{60D921CE-E28F-E582-5BA8-57A77716E016}"/>
              </a:ext>
            </a:extLst>
          </p:cNvPr>
          <p:cNvSpPr txBox="1">
            <a:spLocks/>
          </p:cNvSpPr>
          <p:nvPr/>
        </p:nvSpPr>
        <p:spPr>
          <a:xfrm>
            <a:off x="403224" y="1005986"/>
            <a:ext cx="4030890" cy="3566014"/>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dirty="0">
                <a:solidFill>
                  <a:prstClr val="black"/>
                </a:solidFill>
              </a:rPr>
              <a:t>Dose rate [</a:t>
            </a:r>
            <a:r>
              <a:rPr lang="en-US" sz="1600" dirty="0" err="1">
                <a:solidFill>
                  <a:prstClr val="black"/>
                </a:solidFill>
              </a:rPr>
              <a:t>Gy</a:t>
            </a:r>
            <a:r>
              <a:rPr lang="en-US" sz="1600" dirty="0">
                <a:solidFill>
                  <a:prstClr val="black"/>
                </a:solidFill>
              </a:rPr>
              <a:t>/s]:</a:t>
            </a:r>
          </a:p>
          <a:p>
            <a:r>
              <a:rPr lang="en-US" sz="1600" b="0" dirty="0">
                <a:solidFill>
                  <a:prstClr val="black"/>
                </a:solidFill>
              </a:rPr>
              <a:t>how quickly the radiation dose is deposited in a given area/volume</a:t>
            </a:r>
          </a:p>
          <a:p>
            <a:r>
              <a:rPr lang="en-US" sz="1600" b="0" dirty="0">
                <a:solidFill>
                  <a:prstClr val="black"/>
                </a:solidFill>
              </a:rPr>
              <a:t>Can vary during treatment/across the treatment volume</a:t>
            </a:r>
          </a:p>
          <a:p>
            <a:r>
              <a:rPr lang="en-US" sz="1600" b="0" dirty="0">
                <a:solidFill>
                  <a:prstClr val="black"/>
                </a:solidFill>
              </a:rPr>
              <a:t>Impacts treatment time and has radiobiological effects</a:t>
            </a:r>
          </a:p>
          <a:p>
            <a:pPr marL="0" indent="0">
              <a:buNone/>
            </a:pPr>
            <a:endParaRPr lang="en-US" sz="600" b="0" dirty="0">
              <a:solidFill>
                <a:prstClr val="black"/>
              </a:solidFill>
            </a:endParaRPr>
          </a:p>
          <a:p>
            <a:pPr marL="0" indent="0">
              <a:buNone/>
            </a:pPr>
            <a:r>
              <a:rPr kumimoji="0" lang="en-US" sz="1600" b="0" i="0" u="none" strike="noStrike" kern="1200" cap="none" spc="0" normalizeH="0" baseline="0" noProof="0" dirty="0">
                <a:ln>
                  <a:noFill/>
                </a:ln>
                <a:solidFill>
                  <a:prstClr val="black"/>
                </a:solidFill>
                <a:effectLst/>
                <a:uLnTx/>
                <a:uFillTx/>
                <a:latin typeface="Tw Cen MT"/>
                <a:ea typeface="ＭＳ Ｐゴシック" charset="0"/>
              </a:rPr>
              <a:t>A </a:t>
            </a:r>
            <a:r>
              <a:rPr lang="en-US" sz="1600" b="0" dirty="0">
                <a:solidFill>
                  <a:prstClr val="black"/>
                </a:solidFill>
              </a:rPr>
              <a:t>dose-rate dependent detector will </a:t>
            </a:r>
            <a:r>
              <a:rPr lang="en-US" sz="1600" dirty="0">
                <a:solidFill>
                  <a:prstClr val="black"/>
                </a:solidFill>
              </a:rPr>
              <a:t>under/over-estimate the dose deposited</a:t>
            </a:r>
            <a:r>
              <a:rPr lang="en-US" sz="1600" b="0" dirty="0">
                <a:solidFill>
                  <a:prstClr val="black"/>
                </a:solidFill>
              </a:rPr>
              <a:t> impacting:</a:t>
            </a:r>
          </a:p>
          <a:p>
            <a:r>
              <a:rPr kumimoji="0" lang="en-US" sz="1600" b="0" i="0" u="none" strike="noStrike" kern="1200" cap="none" spc="0" normalizeH="0" baseline="0" noProof="0" dirty="0">
                <a:ln>
                  <a:noFill/>
                </a:ln>
                <a:solidFill>
                  <a:prstClr val="black"/>
                </a:solidFill>
                <a:effectLst/>
                <a:uLnTx/>
                <a:uFillTx/>
                <a:latin typeface="Tw Cen MT"/>
                <a:ea typeface="ＭＳ Ｐゴシック" charset="0"/>
              </a:rPr>
              <a:t>Dosimetry of treatment volume in </a:t>
            </a:r>
            <a:r>
              <a:rPr lang="en-US" sz="1600" b="0" dirty="0">
                <a:solidFill>
                  <a:prstClr val="black"/>
                </a:solidFill>
              </a:rPr>
              <a:t>RT</a:t>
            </a:r>
          </a:p>
          <a:p>
            <a:r>
              <a:rPr kumimoji="0" lang="en-US" sz="1600" b="0" i="0" u="none" strike="noStrike" kern="1200" cap="none" spc="0" normalizeH="0" baseline="0" noProof="0" dirty="0">
                <a:ln>
                  <a:noFill/>
                </a:ln>
                <a:solidFill>
                  <a:prstClr val="black"/>
                </a:solidFill>
                <a:effectLst/>
                <a:uLnTx/>
                <a:uFillTx/>
                <a:latin typeface="Tw Cen MT"/>
                <a:ea typeface="ＭＳ Ｐゴシック" charset="0"/>
              </a:rPr>
              <a:t>Contract in x-ray imaging</a:t>
            </a:r>
          </a:p>
        </p:txBody>
      </p:sp>
      <p:sp>
        <p:nvSpPr>
          <p:cNvPr id="10" name="Content Placeholder 7">
            <a:extLst>
              <a:ext uri="{FF2B5EF4-FFF2-40B4-BE49-F238E27FC236}">
                <a16:creationId xmlns:a16="http://schemas.microsoft.com/office/drawing/2014/main" id="{EE414392-F8DF-69B9-FADD-DDBBFC23068A}"/>
              </a:ext>
            </a:extLst>
          </p:cNvPr>
          <p:cNvSpPr txBox="1">
            <a:spLocks/>
          </p:cNvSpPr>
          <p:nvPr/>
        </p:nvSpPr>
        <p:spPr>
          <a:xfrm>
            <a:off x="4872819" y="4004970"/>
            <a:ext cx="4030890" cy="828011"/>
          </a:xfrm>
          <a:prstGeom prst="rect">
            <a:avLst/>
          </a:prstGeom>
        </p:spPr>
        <p:style>
          <a:lnRef idx="2">
            <a:schemeClr val="accent1"/>
          </a:lnRef>
          <a:fillRef idx="1">
            <a:schemeClr val="lt1"/>
          </a:fillRef>
          <a:effectRef idx="0">
            <a:schemeClr val="accent1"/>
          </a:effectRef>
          <a:fontRef idx="minor">
            <a:schemeClr val="dk1"/>
          </a:fontRef>
        </p:style>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None/>
            </a:pPr>
            <a:r>
              <a:rPr lang="en-US" sz="1600" b="0" dirty="0">
                <a:solidFill>
                  <a:prstClr val="black"/>
                </a:solidFill>
              </a:rPr>
              <a:t>Dose-rate dependence is observed in organic semiconductors </a:t>
            </a:r>
            <a:r>
              <a:rPr lang="en-US" sz="1600" dirty="0">
                <a:solidFill>
                  <a:prstClr val="black"/>
                </a:solidFill>
              </a:rPr>
              <a:t>only when used as direct radiation detectors</a:t>
            </a:r>
            <a:endParaRPr kumimoji="0" lang="en-US" sz="1600" i="0" u="none" strike="noStrike" kern="1200" cap="none" spc="0" normalizeH="0" baseline="0" noProof="0" dirty="0">
              <a:ln>
                <a:noFill/>
              </a:ln>
              <a:solidFill>
                <a:prstClr val="black"/>
              </a:solidFill>
              <a:effectLst/>
              <a:uLnTx/>
              <a:uFillTx/>
              <a:latin typeface="Tw Cen MT"/>
              <a:ea typeface="ＭＳ Ｐゴシック" charset="0"/>
            </a:endParaRPr>
          </a:p>
        </p:txBody>
      </p:sp>
    </p:spTree>
    <p:extLst>
      <p:ext uri="{BB962C8B-B14F-4D97-AF65-F5344CB8AC3E}">
        <p14:creationId xmlns:p14="http://schemas.microsoft.com/office/powerpoint/2010/main" val="4122558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10E751-9B0D-5C6B-7018-F87CAC134A62}"/>
              </a:ext>
            </a:extLst>
          </p:cNvPr>
          <p:cNvGrpSpPr/>
          <p:nvPr/>
        </p:nvGrpSpPr>
        <p:grpSpPr>
          <a:xfrm>
            <a:off x="4937031" y="1209553"/>
            <a:ext cx="4120048" cy="3409325"/>
            <a:chOff x="3213689" y="1586099"/>
            <a:chExt cx="3817523" cy="3038312"/>
          </a:xfrm>
        </p:grpSpPr>
        <p:pic>
          <p:nvPicPr>
            <p:cNvPr id="5" name="Picture 4" descr="Chart, line chart&#10;&#10;Description automatically generated">
              <a:extLst>
                <a:ext uri="{FF2B5EF4-FFF2-40B4-BE49-F238E27FC236}">
                  <a16:creationId xmlns:a16="http://schemas.microsoft.com/office/drawing/2014/main" id="{FEC0B8AE-237B-15E8-1B53-DC5ABE87BA46}"/>
                </a:ext>
              </a:extLst>
            </p:cNvPr>
            <p:cNvPicPr>
              <a:picLocks noChangeAspect="1"/>
            </p:cNvPicPr>
            <p:nvPr/>
          </p:nvPicPr>
          <p:blipFill>
            <a:blip r:embed="rId3"/>
            <a:stretch>
              <a:fillRect/>
            </a:stretch>
          </p:blipFill>
          <p:spPr>
            <a:xfrm>
              <a:off x="3213689" y="1586099"/>
              <a:ext cx="3817523" cy="3038312"/>
            </a:xfrm>
            <a:prstGeom prst="rect">
              <a:avLst/>
            </a:prstGeom>
          </p:spPr>
        </p:pic>
        <p:sp>
          <p:nvSpPr>
            <p:cNvPr id="6" name="Rectangle 5">
              <a:extLst>
                <a:ext uri="{FF2B5EF4-FFF2-40B4-BE49-F238E27FC236}">
                  <a16:creationId xmlns:a16="http://schemas.microsoft.com/office/drawing/2014/main" id="{B1FAF0E5-756B-A3A0-D48F-0D0A4A87128B}"/>
                </a:ext>
              </a:extLst>
            </p:cNvPr>
            <p:cNvSpPr/>
            <p:nvPr/>
          </p:nvSpPr>
          <p:spPr>
            <a:xfrm>
              <a:off x="4909177" y="2947546"/>
              <a:ext cx="1555543" cy="46463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gr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a:xfrm>
            <a:off x="358775" y="376238"/>
            <a:ext cx="8426450" cy="485387"/>
          </a:xfrm>
        </p:spPr>
        <p:txBody>
          <a:bodyPr/>
          <a:lstStyle/>
          <a:p>
            <a:r>
              <a:rPr lang="en-US" dirty="0"/>
              <a:t>Dose Deposited in Depth</a:t>
            </a:r>
            <a:endParaRPr lang="en-AU" dirty="0"/>
          </a:p>
        </p:txBody>
      </p:sp>
      <p:sp>
        <p:nvSpPr>
          <p:cNvPr id="7" name="Content Placeholder 1">
            <a:extLst>
              <a:ext uri="{FF2B5EF4-FFF2-40B4-BE49-F238E27FC236}">
                <a16:creationId xmlns:a16="http://schemas.microsoft.com/office/drawing/2014/main" id="{AF4CB45D-73A6-37F0-0930-F7CDA6082997}"/>
              </a:ext>
            </a:extLst>
          </p:cNvPr>
          <p:cNvSpPr txBox="1">
            <a:spLocks/>
          </p:cNvSpPr>
          <p:nvPr/>
        </p:nvSpPr>
        <p:spPr bwMode="auto">
          <a:xfrm>
            <a:off x="-3760" y="4810619"/>
            <a:ext cx="3354937" cy="332882"/>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base" latinLnBrk="0" hangingPunct="1">
              <a:lnSpc>
                <a:spcPct val="90000"/>
              </a:lnSpc>
              <a:spcBef>
                <a:spcPct val="20000"/>
              </a:spcBef>
              <a:spcAft>
                <a:spcPct val="0"/>
              </a:spcAft>
              <a:buClrTx/>
              <a:buSzTx/>
              <a:tabLst/>
              <a:defRPr/>
            </a:pPr>
            <a:endParaRPr kumimoji="0" lang="en-AU" sz="600" b="0" strike="noStrike" kern="1200" cap="none" spc="0" normalizeH="0" baseline="0" noProof="0" dirty="0">
              <a:ln>
                <a:noFill/>
              </a:ln>
              <a:effectLst/>
              <a:uLnTx/>
              <a:uFillTx/>
              <a:latin typeface="+mn-lt"/>
              <a:ea typeface="ＭＳ Ｐゴシック" charset="0"/>
              <a:cs typeface="Arial" panose="020B0604020202020204" pitchFamily="34" charset="0"/>
            </a:endParaRPr>
          </a:p>
          <a:p>
            <a:pPr marR="0" lvl="0" algn="l" defTabSz="457200" rtl="0" eaLnBrk="1" fontAlgn="base" latinLnBrk="0" hangingPunct="1">
              <a:lnSpc>
                <a:spcPct val="90000"/>
              </a:lnSpc>
              <a:spcBef>
                <a:spcPct val="20000"/>
              </a:spcBef>
              <a:spcAft>
                <a:spcPct val="0"/>
              </a:spcAft>
              <a:buClrTx/>
              <a:buSzTx/>
              <a:tabLst/>
              <a:defRPr/>
            </a:pPr>
            <a:r>
              <a:rPr kumimoji="0" lang="en-AU" sz="1000" strike="noStrike" kern="1200" cap="none" spc="0" normalizeH="0" baseline="0" noProof="0" dirty="0">
                <a:ln>
                  <a:noFill/>
                </a:ln>
                <a:effectLst/>
                <a:uLnTx/>
                <a:uFillTx/>
                <a:latin typeface="+mn-lt"/>
                <a:ea typeface="ＭＳ Ｐゴシック" charset="0"/>
                <a:cs typeface="Arial" panose="020B0604020202020204" pitchFamily="34" charset="0"/>
              </a:rPr>
              <a:t>J.A. Posar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et. al. </a:t>
            </a:r>
            <a:r>
              <a:rPr kumimoji="0" lang="en-AU" sz="1000" b="0" i="1" u="none" strike="noStrike" kern="1200" cap="none" spc="0" normalizeH="0" baseline="0" noProof="0" dirty="0">
                <a:ln>
                  <a:noFill/>
                </a:ln>
                <a:effectLst/>
                <a:uLnTx/>
                <a:uFillTx/>
                <a:latin typeface="+mn-lt"/>
                <a:ea typeface="ＭＳ Ｐゴシック" charset="0"/>
                <a:cs typeface="Arial" panose="020B0604020202020204" pitchFamily="34" charset="0"/>
              </a:rPr>
              <a:t>Med. Phys.</a:t>
            </a:r>
            <a:r>
              <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rPr>
              <a:t>47 </a:t>
            </a:r>
            <a:r>
              <a:rPr kumimoji="0" lang="en-AU" sz="1000" b="0" i="0" u="none" strike="noStrike" kern="1200" cap="none" spc="0" normalizeH="0" baseline="0" noProof="0" dirty="0">
                <a:ln>
                  <a:noFill/>
                </a:ln>
                <a:effectLst/>
                <a:uLnTx/>
                <a:uFillTx/>
                <a:latin typeface="+mn-lt"/>
                <a:ea typeface="ＭＳ Ｐゴシック" charset="0"/>
                <a:cs typeface="Arial" panose="020B0604020202020204" pitchFamily="34" charset="0"/>
              </a:rPr>
              <a:t>(8) (2020) 3658-3668 </a:t>
            </a:r>
            <a:endParaRPr kumimoji="0" lang="en-AU" sz="1000" b="1" i="0" u="none" strike="noStrike" kern="1200" cap="none" spc="0" normalizeH="0" baseline="0" noProof="0" dirty="0">
              <a:ln>
                <a:noFill/>
              </a:ln>
              <a:effectLst/>
              <a:uLnTx/>
              <a:uFillTx/>
              <a:latin typeface="+mn-lt"/>
              <a:ea typeface="ＭＳ Ｐゴシック" charset="0"/>
              <a:cs typeface="Arial" panose="020B0604020202020204" pitchFamily="34" charset="0"/>
            </a:endParaRPr>
          </a:p>
        </p:txBody>
      </p:sp>
      <p:grpSp>
        <p:nvGrpSpPr>
          <p:cNvPr id="34" name="Group 33">
            <a:extLst>
              <a:ext uri="{FF2B5EF4-FFF2-40B4-BE49-F238E27FC236}">
                <a16:creationId xmlns:a16="http://schemas.microsoft.com/office/drawing/2014/main" id="{29009FEE-4855-11CA-15B8-8EA43F0E44ED}"/>
              </a:ext>
            </a:extLst>
          </p:cNvPr>
          <p:cNvGrpSpPr/>
          <p:nvPr/>
        </p:nvGrpSpPr>
        <p:grpSpPr>
          <a:xfrm>
            <a:off x="6817017" y="524622"/>
            <a:ext cx="2322804" cy="837185"/>
            <a:chOff x="7170867" y="1802386"/>
            <a:chExt cx="2322804" cy="837185"/>
          </a:xfrm>
        </p:grpSpPr>
        <p:pic>
          <p:nvPicPr>
            <p:cNvPr id="22" name="Picture 21" descr="Chart, line chart&#10;&#10;Description automatically generated">
              <a:extLst>
                <a:ext uri="{FF2B5EF4-FFF2-40B4-BE49-F238E27FC236}">
                  <a16:creationId xmlns:a16="http://schemas.microsoft.com/office/drawing/2014/main" id="{9937E104-8238-27E3-C9AD-B91857AF9B8B}"/>
                </a:ext>
              </a:extLst>
            </p:cNvPr>
            <p:cNvPicPr>
              <a:picLocks noChangeAspect="1"/>
            </p:cNvPicPr>
            <p:nvPr/>
          </p:nvPicPr>
          <p:blipFill rotWithShape="1">
            <a:blip r:embed="rId3"/>
            <a:srcRect l="45708" t="50780" r="46825" b="45212"/>
            <a:stretch/>
          </p:blipFill>
          <p:spPr>
            <a:xfrm>
              <a:off x="7170867" y="1860017"/>
              <a:ext cx="420163" cy="179517"/>
            </a:xfrm>
            <a:prstGeom prst="rect">
              <a:avLst/>
            </a:prstGeom>
          </p:spPr>
        </p:pic>
        <p:pic>
          <p:nvPicPr>
            <p:cNvPr id="26" name="Picture 25" descr="Chart, line chart&#10;&#10;Description automatically generated">
              <a:extLst>
                <a:ext uri="{FF2B5EF4-FFF2-40B4-BE49-F238E27FC236}">
                  <a16:creationId xmlns:a16="http://schemas.microsoft.com/office/drawing/2014/main" id="{B396121A-8C37-917D-54AB-673910C385BC}"/>
                </a:ext>
              </a:extLst>
            </p:cNvPr>
            <p:cNvPicPr>
              <a:picLocks noChangeAspect="1"/>
            </p:cNvPicPr>
            <p:nvPr/>
          </p:nvPicPr>
          <p:blipFill rotWithShape="1">
            <a:blip r:embed="rId3"/>
            <a:srcRect l="47527" t="54892" r="48875" b="41210"/>
            <a:stretch/>
          </p:blipFill>
          <p:spPr>
            <a:xfrm>
              <a:off x="7276827" y="2150756"/>
              <a:ext cx="208217" cy="179517"/>
            </a:xfrm>
            <a:prstGeom prst="rect">
              <a:avLst/>
            </a:prstGeom>
          </p:spPr>
        </p:pic>
        <p:pic>
          <p:nvPicPr>
            <p:cNvPr id="27" name="Picture 26" descr="Chart, line chart&#10;&#10;Description automatically generated">
              <a:extLst>
                <a:ext uri="{FF2B5EF4-FFF2-40B4-BE49-F238E27FC236}">
                  <a16:creationId xmlns:a16="http://schemas.microsoft.com/office/drawing/2014/main" id="{34E317B8-651A-E0D2-C5E8-F7E0BB3C2036}"/>
                </a:ext>
              </a:extLst>
            </p:cNvPr>
            <p:cNvPicPr>
              <a:picLocks noChangeAspect="1"/>
            </p:cNvPicPr>
            <p:nvPr/>
          </p:nvPicPr>
          <p:blipFill rotWithShape="1">
            <a:blip r:embed="rId3"/>
            <a:srcRect l="45983" t="46706" r="46549" b="49396"/>
            <a:stretch/>
          </p:blipFill>
          <p:spPr>
            <a:xfrm>
              <a:off x="7350905" y="2394533"/>
              <a:ext cx="208217" cy="179517"/>
            </a:xfrm>
            <a:prstGeom prst="rect">
              <a:avLst/>
            </a:prstGeom>
          </p:spPr>
        </p:pic>
        <p:sp>
          <p:nvSpPr>
            <p:cNvPr id="28" name="TextBox 27">
              <a:extLst>
                <a:ext uri="{FF2B5EF4-FFF2-40B4-BE49-F238E27FC236}">
                  <a16:creationId xmlns:a16="http://schemas.microsoft.com/office/drawing/2014/main" id="{6FC1AB30-AD45-C1AA-3576-55A026746298}"/>
                </a:ext>
              </a:extLst>
            </p:cNvPr>
            <p:cNvSpPr txBox="1"/>
            <p:nvPr/>
          </p:nvSpPr>
          <p:spPr>
            <a:xfrm>
              <a:off x="7518172" y="2331796"/>
              <a:ext cx="848309" cy="307775"/>
            </a:xfrm>
            <a:prstGeom prst="rect">
              <a:avLst/>
            </a:prstGeom>
            <a:noFill/>
          </p:spPr>
          <p:txBody>
            <a:bodyPr wrap="none" rtlCol="0">
              <a:spAutoFit/>
            </a:bodyPr>
            <a:lstStyle/>
            <a:p>
              <a:r>
                <a:rPr lang="en-US" sz="1400" dirty="0">
                  <a:solidFill>
                    <a:srgbClr val="FF0000"/>
                  </a:solidFill>
                  <a:latin typeface="Tw Cen MT" panose="020B0602020104020603" pitchFamily="34" charset="0"/>
                </a:rPr>
                <a:t>Expected</a:t>
              </a:r>
              <a:endParaRPr lang="en-AU" sz="1400" dirty="0">
                <a:solidFill>
                  <a:srgbClr val="FF0000"/>
                </a:solidFill>
                <a:latin typeface="Tw Cen MT" panose="020B0602020104020603" pitchFamily="34" charset="0"/>
              </a:endParaRPr>
            </a:p>
          </p:txBody>
        </p:sp>
        <p:sp>
          <p:nvSpPr>
            <p:cNvPr id="29" name="TextBox 28">
              <a:extLst>
                <a:ext uri="{FF2B5EF4-FFF2-40B4-BE49-F238E27FC236}">
                  <a16:creationId xmlns:a16="http://schemas.microsoft.com/office/drawing/2014/main" id="{ABA9B7C8-28E4-CB84-3DAE-B8EC84AA0677}"/>
                </a:ext>
              </a:extLst>
            </p:cNvPr>
            <p:cNvSpPr txBox="1"/>
            <p:nvPr/>
          </p:nvSpPr>
          <p:spPr>
            <a:xfrm>
              <a:off x="7507050" y="2054914"/>
              <a:ext cx="1986621" cy="307777"/>
            </a:xfrm>
            <a:prstGeom prst="rect">
              <a:avLst/>
            </a:prstGeom>
            <a:noFill/>
          </p:spPr>
          <p:txBody>
            <a:bodyPr wrap="square" rtlCol="0">
              <a:spAutoFit/>
            </a:bodyPr>
            <a:lstStyle/>
            <a:p>
              <a:r>
                <a:rPr lang="en-US" sz="1400" dirty="0">
                  <a:latin typeface="Tw Cen MT" panose="020B0602020104020603" pitchFamily="34" charset="0"/>
                </a:rPr>
                <a:t>Indirect detection</a:t>
              </a:r>
              <a:endParaRPr lang="en-AU" sz="1400" dirty="0">
                <a:latin typeface="Tw Cen MT" panose="020B0602020104020603" pitchFamily="34" charset="0"/>
              </a:endParaRPr>
            </a:p>
          </p:txBody>
        </p:sp>
        <p:sp>
          <p:nvSpPr>
            <p:cNvPr id="30" name="TextBox 29">
              <a:extLst>
                <a:ext uri="{FF2B5EF4-FFF2-40B4-BE49-F238E27FC236}">
                  <a16:creationId xmlns:a16="http://schemas.microsoft.com/office/drawing/2014/main" id="{26841BFA-8841-CDF0-C0B0-3C64A5D9552A}"/>
                </a:ext>
              </a:extLst>
            </p:cNvPr>
            <p:cNvSpPr txBox="1"/>
            <p:nvPr/>
          </p:nvSpPr>
          <p:spPr>
            <a:xfrm>
              <a:off x="7536439" y="1821051"/>
              <a:ext cx="1663096" cy="307777"/>
            </a:xfrm>
            <a:prstGeom prst="rect">
              <a:avLst/>
            </a:prstGeom>
            <a:noFill/>
          </p:spPr>
          <p:txBody>
            <a:bodyPr wrap="square" rtlCol="0">
              <a:spAutoFit/>
            </a:bodyPr>
            <a:lstStyle/>
            <a:p>
              <a:r>
                <a:rPr lang="en-US" sz="1400" dirty="0">
                  <a:latin typeface="Tw Cen MT" panose="020B0602020104020603" pitchFamily="34" charset="0"/>
                </a:rPr>
                <a:t>Direct detection</a:t>
              </a:r>
              <a:endParaRPr lang="en-AU" sz="1400" dirty="0">
                <a:latin typeface="Tw Cen MT" panose="020B0602020104020603" pitchFamily="34" charset="0"/>
              </a:endParaRPr>
            </a:p>
          </p:txBody>
        </p:sp>
        <p:sp>
          <p:nvSpPr>
            <p:cNvPr id="31" name="Rectangle 30">
              <a:extLst>
                <a:ext uri="{FF2B5EF4-FFF2-40B4-BE49-F238E27FC236}">
                  <a16:creationId xmlns:a16="http://schemas.microsoft.com/office/drawing/2014/main" id="{682736D2-971B-83B3-43C6-CBC481287581}"/>
                </a:ext>
              </a:extLst>
            </p:cNvPr>
            <p:cNvSpPr/>
            <p:nvPr/>
          </p:nvSpPr>
          <p:spPr>
            <a:xfrm>
              <a:off x="7206308" y="1802386"/>
              <a:ext cx="1659006" cy="837185"/>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sp>
        <p:nvSpPr>
          <p:cNvPr id="8" name="Content Placeholder 7">
            <a:extLst>
              <a:ext uri="{FF2B5EF4-FFF2-40B4-BE49-F238E27FC236}">
                <a16:creationId xmlns:a16="http://schemas.microsoft.com/office/drawing/2014/main" id="{04906DDB-DBEF-6005-B047-E29A065F5482}"/>
              </a:ext>
            </a:extLst>
          </p:cNvPr>
          <p:cNvSpPr txBox="1">
            <a:spLocks/>
          </p:cNvSpPr>
          <p:nvPr/>
        </p:nvSpPr>
        <p:spPr>
          <a:xfrm>
            <a:off x="410157" y="1306627"/>
            <a:ext cx="4399816" cy="3009960"/>
          </a:xfrm>
          <a:prstGeom prst="rect">
            <a:avLst/>
          </a:prstGeom>
        </p:spPr>
        <p:txBody>
          <a:bodyPr/>
          <a:lstStyle>
            <a:lvl1pPr marL="257175" indent="-257175" algn="l" defTabSz="342900" rtl="0" eaLnBrk="1" fontAlgn="base" hangingPunct="1">
              <a:spcBef>
                <a:spcPct val="20000"/>
              </a:spcBef>
              <a:spcAft>
                <a:spcPct val="0"/>
              </a:spcAft>
              <a:buFont typeface="Lucida Grande" charset="0"/>
              <a:buChar char="–"/>
              <a:defRPr sz="2400" b="1" kern="1200">
                <a:solidFill>
                  <a:schemeClr val="tx1"/>
                </a:solidFill>
                <a:latin typeface="Tw Cen MT"/>
                <a:ea typeface="ＭＳ Ｐゴシック" charset="0"/>
                <a:cs typeface="Tw Cen MT"/>
              </a:defRPr>
            </a:lvl1pPr>
            <a:lvl2pPr marL="557213" indent="-214313"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2pPr>
            <a:lvl3pPr marL="8572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1600" dirty="0">
                <a:solidFill>
                  <a:prstClr val="black"/>
                </a:solidFill>
              </a:rPr>
              <a:t>Percentage Depth Dose Curve (PDD):</a:t>
            </a:r>
          </a:p>
          <a:p>
            <a:r>
              <a:rPr lang="en-US" sz="1600" b="0" dirty="0">
                <a:solidFill>
                  <a:prstClr val="black"/>
                </a:solidFill>
              </a:rPr>
              <a:t>Provides valuable information about the radiation dose delivered by a treatment beam as a function of depth in a patient's body</a:t>
            </a:r>
          </a:p>
          <a:p>
            <a:r>
              <a:rPr lang="en-US" sz="1600" b="0" dirty="0">
                <a:solidFill>
                  <a:prstClr val="black"/>
                </a:solidFill>
              </a:rPr>
              <a:t>PDD decreases with depth due to the inverse square law and attenuation of the radiation beam (solid red line in plot)</a:t>
            </a:r>
          </a:p>
          <a:p>
            <a:pPr marL="0" indent="0">
              <a:buNone/>
            </a:pPr>
            <a:endParaRPr lang="en-US" sz="1600" b="0" dirty="0">
              <a:solidFill>
                <a:prstClr val="black"/>
              </a:solidFill>
            </a:endParaRPr>
          </a:p>
          <a:p>
            <a:pPr marL="0" indent="0">
              <a:buNone/>
            </a:pPr>
            <a:r>
              <a:rPr kumimoji="0" lang="en-US" sz="1600" b="0" i="0" u="none" strike="noStrike" kern="1200" cap="none" spc="0" normalizeH="0" baseline="0" noProof="0" dirty="0">
                <a:ln>
                  <a:noFill/>
                </a:ln>
                <a:solidFill>
                  <a:prstClr val="black"/>
                </a:solidFill>
                <a:effectLst/>
                <a:uLnTx/>
                <a:uFillTx/>
                <a:latin typeface="Tw Cen MT"/>
                <a:ea typeface="ＭＳ Ｐゴシック" charset="0"/>
              </a:rPr>
              <a:t>A </a:t>
            </a:r>
            <a:r>
              <a:rPr lang="en-US" sz="1600" b="0" dirty="0">
                <a:solidFill>
                  <a:prstClr val="black"/>
                </a:solidFill>
              </a:rPr>
              <a:t>dose-rate dependent detector will </a:t>
            </a:r>
            <a:r>
              <a:rPr lang="en-US" sz="1600" dirty="0">
                <a:solidFill>
                  <a:prstClr val="black"/>
                </a:solidFill>
              </a:rPr>
              <a:t>under/over-estimate the dose deposited</a:t>
            </a:r>
            <a:r>
              <a:rPr lang="en-US" sz="1600" b="0" dirty="0">
                <a:solidFill>
                  <a:prstClr val="black"/>
                </a:solidFill>
              </a:rPr>
              <a:t> as a function of depth within the patient where the tumor is located</a:t>
            </a:r>
            <a:endParaRPr kumimoji="0" lang="en-US" sz="1600" b="0" i="0" u="none" strike="noStrike" kern="1200" cap="none" spc="0" normalizeH="0" baseline="0" noProof="0" dirty="0">
              <a:ln>
                <a:noFill/>
              </a:ln>
              <a:solidFill>
                <a:prstClr val="black"/>
              </a:solidFill>
              <a:effectLst/>
              <a:uLnTx/>
              <a:uFillTx/>
              <a:latin typeface="Tw Cen MT"/>
              <a:ea typeface="ＭＳ Ｐゴシック" charset="0"/>
            </a:endParaRPr>
          </a:p>
        </p:txBody>
      </p:sp>
    </p:spTree>
    <p:extLst>
      <p:ext uri="{BB962C8B-B14F-4D97-AF65-F5344CB8AC3E}">
        <p14:creationId xmlns:p14="http://schemas.microsoft.com/office/powerpoint/2010/main" val="1386542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FCEC9AA5-2B84-44D8-87F8-EB9581502FB9}"/>
              </a:ext>
            </a:extLst>
          </p:cNvPr>
          <p:cNvPicPr>
            <a:picLocks noChangeAspect="1"/>
          </p:cNvPicPr>
          <p:nvPr/>
        </p:nvPicPr>
        <p:blipFill rotWithShape="1">
          <a:blip r:embed="rId3"/>
          <a:srcRect t="8586" r="12067"/>
          <a:stretch/>
        </p:blipFill>
        <p:spPr>
          <a:xfrm>
            <a:off x="4302190" y="2278117"/>
            <a:ext cx="3347366" cy="2663997"/>
          </a:xfrm>
          <a:prstGeom prst="rect">
            <a:avLst/>
          </a:prstGeom>
        </p:spPr>
      </p:pic>
      <p:grpSp>
        <p:nvGrpSpPr>
          <p:cNvPr id="22" name="Group 21">
            <a:extLst>
              <a:ext uri="{FF2B5EF4-FFF2-40B4-BE49-F238E27FC236}">
                <a16:creationId xmlns:a16="http://schemas.microsoft.com/office/drawing/2014/main" id="{6E14F0CD-7D5A-EBD5-7FF6-CF48F7C21684}"/>
              </a:ext>
            </a:extLst>
          </p:cNvPr>
          <p:cNvGrpSpPr/>
          <p:nvPr/>
        </p:nvGrpSpPr>
        <p:grpSpPr>
          <a:xfrm>
            <a:off x="6557490" y="375112"/>
            <a:ext cx="2341228" cy="2326468"/>
            <a:chOff x="6557490" y="367855"/>
            <a:chExt cx="2341228" cy="2326468"/>
          </a:xfrm>
        </p:grpSpPr>
        <p:pic>
          <p:nvPicPr>
            <p:cNvPr id="19" name="Picture 18" descr="Chart&#10;&#10;Description automatically generated with medium confidence">
              <a:extLst>
                <a:ext uri="{FF2B5EF4-FFF2-40B4-BE49-F238E27FC236}">
                  <a16:creationId xmlns:a16="http://schemas.microsoft.com/office/drawing/2014/main" id="{A19DFA60-7B4B-4C88-8E39-A8113CC1D2E5}"/>
                </a:ext>
              </a:extLst>
            </p:cNvPr>
            <p:cNvPicPr>
              <a:picLocks noChangeAspect="1"/>
            </p:cNvPicPr>
            <p:nvPr/>
          </p:nvPicPr>
          <p:blipFill rotWithShape="1">
            <a:blip r:embed="rId4"/>
            <a:srcRect r="8460"/>
            <a:stretch/>
          </p:blipFill>
          <p:spPr>
            <a:xfrm>
              <a:off x="6557490" y="367855"/>
              <a:ext cx="2341228" cy="1957954"/>
            </a:xfrm>
            <a:prstGeom prst="rect">
              <a:avLst/>
            </a:prstGeom>
          </p:spPr>
        </p:pic>
        <p:sp>
          <p:nvSpPr>
            <p:cNvPr id="9" name="Oval 8">
              <a:extLst>
                <a:ext uri="{FF2B5EF4-FFF2-40B4-BE49-F238E27FC236}">
                  <a16:creationId xmlns:a16="http://schemas.microsoft.com/office/drawing/2014/main" id="{257F2456-2128-4131-A5FA-A998F3FB01DF}"/>
                </a:ext>
              </a:extLst>
            </p:cNvPr>
            <p:cNvSpPr/>
            <p:nvPr/>
          </p:nvSpPr>
          <p:spPr>
            <a:xfrm>
              <a:off x="7331513" y="2431916"/>
              <a:ext cx="266972" cy="262407"/>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AU"/>
            </a:p>
          </p:txBody>
        </p:sp>
        <p:cxnSp>
          <p:nvCxnSpPr>
            <p:cNvPr id="11" name="Straight Arrow Connector 10">
              <a:extLst>
                <a:ext uri="{FF2B5EF4-FFF2-40B4-BE49-F238E27FC236}">
                  <a16:creationId xmlns:a16="http://schemas.microsoft.com/office/drawing/2014/main" id="{F6DF29AA-0B7A-45E0-BC25-EA3DAF73FE67}"/>
                </a:ext>
              </a:extLst>
            </p:cNvPr>
            <p:cNvCxnSpPr>
              <a:cxnSpLocks/>
            </p:cNvCxnSpPr>
            <p:nvPr/>
          </p:nvCxnSpPr>
          <p:spPr>
            <a:xfrm flipV="1">
              <a:off x="7464999" y="2032000"/>
              <a:ext cx="0" cy="3999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5" name="Content Placeholder 1">
            <a:extLst>
              <a:ext uri="{FF2B5EF4-FFF2-40B4-BE49-F238E27FC236}">
                <a16:creationId xmlns:a16="http://schemas.microsoft.com/office/drawing/2014/main" id="{6B033F54-A357-4B63-849C-82DA9C09AC82}"/>
              </a:ext>
            </a:extLst>
          </p:cNvPr>
          <p:cNvSpPr txBox="1">
            <a:spLocks/>
          </p:cNvSpPr>
          <p:nvPr/>
        </p:nvSpPr>
        <p:spPr bwMode="auto">
          <a:xfrm>
            <a:off x="358775" y="1490780"/>
            <a:ext cx="3690711" cy="3404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AU" sz="1800" dirty="0">
                <a:latin typeface="Tw Cen MT" panose="020B0602020104020603" pitchFamily="34" charset="0"/>
              </a:rPr>
              <a:t>In-vivo dosimetry </a:t>
            </a:r>
            <a:r>
              <a:rPr lang="en-AU" sz="1800" b="0" dirty="0">
                <a:latin typeface="Tw Cen MT" panose="020B0602020104020603" pitchFamily="34" charset="0"/>
              </a:rPr>
              <a:t>requires a detector to sit on the patient during treatment:</a:t>
            </a:r>
          </a:p>
          <a:p>
            <a:pPr marL="285750" indent="-285750">
              <a:lnSpc>
                <a:spcPct val="100000"/>
              </a:lnSpc>
              <a:buFont typeface="Arial" panose="020B0604020202020204" pitchFamily="34" charset="0"/>
              <a:buChar char="•"/>
            </a:pPr>
            <a:r>
              <a:rPr lang="en-AU" sz="1700" b="0" dirty="0">
                <a:latin typeface="Tw Cen MT" panose="020B0602020104020603" pitchFamily="34" charset="0"/>
              </a:rPr>
              <a:t>X-ray sensitivity vs transparency</a:t>
            </a:r>
          </a:p>
          <a:p>
            <a:pPr>
              <a:lnSpc>
                <a:spcPct val="100000"/>
              </a:lnSpc>
            </a:pPr>
            <a:endParaRPr lang="en-AU" sz="1000" b="0" dirty="0">
              <a:latin typeface="Tw Cen MT" panose="020B0602020104020603" pitchFamily="34" charset="0"/>
            </a:endParaRPr>
          </a:p>
          <a:p>
            <a:pPr>
              <a:lnSpc>
                <a:spcPct val="100000"/>
              </a:lnSpc>
            </a:pPr>
            <a:r>
              <a:rPr lang="en-AU" sz="1700" dirty="0">
                <a:latin typeface="Tw Cen MT" panose="020B0602020104020603" pitchFamily="34" charset="0"/>
              </a:rPr>
              <a:t>Organic Detector:</a:t>
            </a:r>
          </a:p>
          <a:p>
            <a:pPr marL="285750" indent="-285750">
              <a:lnSpc>
                <a:spcPct val="100000"/>
              </a:lnSpc>
              <a:buFont typeface="Arial" panose="020B0604020202020204" pitchFamily="34" charset="0"/>
              <a:buChar char="•"/>
            </a:pPr>
            <a:r>
              <a:rPr lang="en-AU" sz="1700" b="0" dirty="0">
                <a:latin typeface="Tw Cen MT" panose="020B0602020104020603" pitchFamily="34" charset="0"/>
              </a:rPr>
              <a:t>X-ray transmission is </a:t>
            </a:r>
            <a:r>
              <a:rPr lang="en-AU" sz="1700" dirty="0">
                <a:solidFill>
                  <a:srgbClr val="FF0000"/>
                </a:solidFill>
                <a:latin typeface="Tw Cen MT" panose="020B0602020104020603" pitchFamily="34" charset="0"/>
              </a:rPr>
              <a:t>99.6%</a:t>
            </a:r>
            <a:endParaRPr lang="en-AU" sz="1700" b="0" dirty="0">
              <a:latin typeface="Tw Cen MT" panose="020B0602020104020603" pitchFamily="34" charset="0"/>
            </a:endParaRPr>
          </a:p>
          <a:p>
            <a:pPr marL="285750" indent="-285750">
              <a:lnSpc>
                <a:spcPct val="100000"/>
              </a:lnSpc>
              <a:buFont typeface="Arial" panose="020B0604020202020204" pitchFamily="34" charset="0"/>
              <a:buChar char="•"/>
            </a:pPr>
            <a:r>
              <a:rPr lang="en-AU" sz="1700" b="0" dirty="0">
                <a:latin typeface="Tw Cen MT" panose="020B0602020104020603" pitchFamily="34" charset="0"/>
              </a:rPr>
              <a:t>Sensitivity is </a:t>
            </a:r>
            <a:r>
              <a:rPr lang="en-AU" sz="1700" dirty="0">
                <a:solidFill>
                  <a:srgbClr val="FF0000"/>
                </a:solidFill>
                <a:latin typeface="Tw Cen MT" panose="020B0602020104020603" pitchFamily="34" charset="0"/>
              </a:rPr>
              <a:t>linear with dose</a:t>
            </a:r>
            <a:r>
              <a:rPr lang="en-AU" sz="1700" b="0" dirty="0">
                <a:solidFill>
                  <a:srgbClr val="FF0000"/>
                </a:solidFill>
                <a:latin typeface="Tw Cen MT" panose="020B0602020104020603" pitchFamily="34" charset="0"/>
              </a:rPr>
              <a:t>        </a:t>
            </a:r>
            <a:r>
              <a:rPr lang="en-AU" sz="1700" b="0" dirty="0">
                <a:latin typeface="Tw Cen MT" panose="020B0602020104020603" pitchFamily="34" charset="0"/>
              </a:rPr>
              <a:t>(114 </a:t>
            </a:r>
            <a:r>
              <a:rPr lang="en-AU" sz="1700" b="0" dirty="0" err="1">
                <a:latin typeface="Tw Cen MT" panose="020B0602020104020603" pitchFamily="34" charset="0"/>
              </a:rPr>
              <a:t>pC</a:t>
            </a:r>
            <a:r>
              <a:rPr lang="en-AU" sz="1700" b="0" dirty="0">
                <a:latin typeface="Tw Cen MT" panose="020B0602020104020603" pitchFamily="34" charset="0"/>
              </a:rPr>
              <a:t>/</a:t>
            </a:r>
            <a:r>
              <a:rPr lang="en-AU" sz="1700" b="0" dirty="0" err="1">
                <a:latin typeface="Tw Cen MT" panose="020B0602020104020603" pitchFamily="34" charset="0"/>
              </a:rPr>
              <a:t>cGy</a:t>
            </a:r>
            <a:r>
              <a:rPr lang="en-AU" sz="1700" b="0" dirty="0">
                <a:latin typeface="Tw Cen MT" panose="020B0602020104020603" pitchFamily="34" charset="0"/>
              </a:rPr>
              <a:t>)</a:t>
            </a:r>
          </a:p>
          <a:p>
            <a:pPr marL="285750" indent="-285750">
              <a:lnSpc>
                <a:spcPct val="100000"/>
              </a:lnSpc>
              <a:buFont typeface="Arial" panose="020B0604020202020204" pitchFamily="34" charset="0"/>
              <a:buChar char="•"/>
            </a:pPr>
            <a:r>
              <a:rPr lang="en-AU" sz="1700" b="0" dirty="0">
                <a:latin typeface="Tw Cen MT" panose="020B0602020104020603" pitchFamily="34" charset="0"/>
              </a:rPr>
              <a:t>Fast temporal resolution to resolve the </a:t>
            </a:r>
            <a:r>
              <a:rPr lang="en-AU" sz="1700" dirty="0">
                <a:latin typeface="Tw Cen MT" panose="020B0602020104020603" pitchFamily="34" charset="0"/>
              </a:rPr>
              <a:t>LINACs pulsed output </a:t>
            </a:r>
            <a:r>
              <a:rPr lang="en-AU" sz="1700" b="0" dirty="0">
                <a:latin typeface="Tw Cen MT" panose="020B0602020104020603" pitchFamily="34" charset="0"/>
              </a:rPr>
              <a:t>matching Silicon</a:t>
            </a:r>
          </a:p>
          <a:p>
            <a:endParaRPr lang="en-AU" sz="600" b="0" dirty="0">
              <a:latin typeface="Tw Cen MT" panose="020B0602020104020603" pitchFamily="34" charset="0"/>
            </a:endParaRPr>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a:xfrm>
            <a:off x="358775" y="376238"/>
            <a:ext cx="5584825" cy="485387"/>
          </a:xfrm>
        </p:spPr>
        <p:txBody>
          <a:bodyPr/>
          <a:lstStyle/>
          <a:p>
            <a:r>
              <a:rPr lang="en-US" dirty="0"/>
              <a:t>A Flexible X-ray Detector for In-vivo Dosimetry</a:t>
            </a:r>
            <a:endParaRPr lang="en-AU" dirty="0"/>
          </a:p>
        </p:txBody>
      </p:sp>
      <p:sp>
        <p:nvSpPr>
          <p:cNvPr id="16" name="TextBox 15">
            <a:extLst>
              <a:ext uri="{FF2B5EF4-FFF2-40B4-BE49-F238E27FC236}">
                <a16:creationId xmlns:a16="http://schemas.microsoft.com/office/drawing/2014/main" id="{1A436AB4-DFF6-D896-CBF4-53A0664A419A}"/>
              </a:ext>
            </a:extLst>
          </p:cNvPr>
          <p:cNvSpPr txBox="1"/>
          <p:nvPr/>
        </p:nvSpPr>
        <p:spPr>
          <a:xfrm>
            <a:off x="4862622" y="1142206"/>
            <a:ext cx="1393105" cy="830997"/>
          </a:xfrm>
          <a:prstGeom prst="rect">
            <a:avLst/>
          </a:prstGeom>
          <a:noFill/>
        </p:spPr>
        <p:txBody>
          <a:bodyPr wrap="square" rtlCol="0">
            <a:spAutoFit/>
          </a:bodyPr>
          <a:lstStyle/>
          <a:p>
            <a:pPr algn="ctr"/>
            <a:r>
              <a:rPr lang="en-AU" sz="2400" b="1" i="1" dirty="0">
                <a:latin typeface="Tw Cen MT" panose="020B0602020104020603" pitchFamily="34" charset="0"/>
              </a:rPr>
              <a:t>No bias applied</a:t>
            </a:r>
          </a:p>
        </p:txBody>
      </p:sp>
      <p:sp>
        <p:nvSpPr>
          <p:cNvPr id="4" name="Content Placeholder 1">
            <a:extLst>
              <a:ext uri="{FF2B5EF4-FFF2-40B4-BE49-F238E27FC236}">
                <a16:creationId xmlns:a16="http://schemas.microsoft.com/office/drawing/2014/main" id="{935F6EBB-4F2F-A28A-28DE-771D1EB86673}"/>
              </a:ext>
            </a:extLst>
          </p:cNvPr>
          <p:cNvSpPr txBox="1">
            <a:spLocks/>
          </p:cNvSpPr>
          <p:nvPr/>
        </p:nvSpPr>
        <p:spPr bwMode="auto">
          <a:xfrm>
            <a:off x="-1" y="4760022"/>
            <a:ext cx="4862623" cy="38347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00" b="0" dirty="0">
              <a:latin typeface="+mn-lt"/>
              <a:cs typeface="Arial" panose="020B0604020202020204" pitchFamily="34" charset="0"/>
            </a:endParaRPr>
          </a:p>
          <a:p>
            <a:r>
              <a:rPr lang="sv-SE" sz="1000" b="0" dirty="0">
                <a:latin typeface="+mn-lt"/>
                <a:cs typeface="Arial" panose="020B0604020202020204" pitchFamily="34" charset="0"/>
              </a:rPr>
              <a:t>M.J. Large, </a:t>
            </a:r>
            <a:r>
              <a:rPr lang="sv-SE" sz="1000" dirty="0">
                <a:latin typeface="+mn-lt"/>
                <a:cs typeface="Arial" panose="020B0604020202020204" pitchFamily="34" charset="0"/>
              </a:rPr>
              <a:t>J.A. Posar </a:t>
            </a:r>
            <a:r>
              <a:rPr lang="sv-SE" sz="1000" b="0" dirty="0">
                <a:latin typeface="+mn-lt"/>
                <a:cs typeface="Arial" panose="020B0604020202020204" pitchFamily="34" charset="0"/>
              </a:rPr>
              <a:t>et. al. </a:t>
            </a:r>
            <a:r>
              <a:rPr lang="nl-NL" sz="1000" b="0" i="1" dirty="0">
                <a:latin typeface="+mn-lt"/>
              </a:rPr>
              <a:t>ACS Appl. Mater. Interfaces </a:t>
            </a:r>
            <a:r>
              <a:rPr lang="nl-NL" sz="1000" b="0" dirty="0">
                <a:latin typeface="+mn-lt"/>
              </a:rPr>
              <a:t>2021, 13(48), p5770</a:t>
            </a:r>
            <a:endParaRPr lang="sv-SE" sz="1000" b="0" dirty="0">
              <a:latin typeface="+mn-lt"/>
              <a:cs typeface="Arial" panose="020B0604020202020204" pitchFamily="34" charset="0"/>
            </a:endParaRPr>
          </a:p>
        </p:txBody>
      </p:sp>
    </p:spTree>
    <p:extLst>
      <p:ext uri="{BB962C8B-B14F-4D97-AF65-F5344CB8AC3E}">
        <p14:creationId xmlns:p14="http://schemas.microsoft.com/office/powerpoint/2010/main" val="43808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BCA92FEB-A07A-4E22-6467-863846C20451}"/>
              </a:ext>
            </a:extLst>
          </p:cNvPr>
          <p:cNvSpPr txBox="1">
            <a:spLocks/>
          </p:cNvSpPr>
          <p:nvPr/>
        </p:nvSpPr>
        <p:spPr bwMode="auto">
          <a:xfrm>
            <a:off x="4550575" y="4764600"/>
            <a:ext cx="4600513" cy="383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00" b="0" dirty="0">
              <a:latin typeface="+mn-lt"/>
              <a:cs typeface="Arial" panose="020B0604020202020204" pitchFamily="34" charset="0"/>
            </a:endParaRPr>
          </a:p>
          <a:p>
            <a:r>
              <a:rPr lang="sv-SE" sz="1000" b="0" dirty="0">
                <a:latin typeface="+mn-lt"/>
                <a:cs typeface="Arial" panose="020B0604020202020204" pitchFamily="34" charset="0"/>
              </a:rPr>
              <a:t>M.J. Large, </a:t>
            </a:r>
            <a:r>
              <a:rPr lang="sv-SE" sz="1000" dirty="0">
                <a:latin typeface="+mn-lt"/>
                <a:cs typeface="Arial" panose="020B0604020202020204" pitchFamily="34" charset="0"/>
              </a:rPr>
              <a:t>J.A. Posar </a:t>
            </a:r>
            <a:r>
              <a:rPr lang="sv-SE" sz="1000" b="0" dirty="0">
                <a:latin typeface="+mn-lt"/>
                <a:cs typeface="Arial" panose="020B0604020202020204" pitchFamily="34" charset="0"/>
              </a:rPr>
              <a:t>et. al. </a:t>
            </a:r>
            <a:r>
              <a:rPr lang="nl-NL" sz="1000" b="0" i="1" dirty="0">
                <a:latin typeface="+mn-lt"/>
              </a:rPr>
              <a:t>ACS Appl. Mater. Interfaces </a:t>
            </a:r>
            <a:r>
              <a:rPr lang="nl-NL" sz="1000" b="0" dirty="0">
                <a:latin typeface="+mn-lt"/>
              </a:rPr>
              <a:t>2021, 13(48), p5770</a:t>
            </a:r>
            <a:endParaRPr lang="sv-SE" sz="1000" b="0" dirty="0">
              <a:latin typeface="+mn-lt"/>
              <a:cs typeface="Arial" panose="020B0604020202020204" pitchFamily="34" charset="0"/>
            </a:endParaRPr>
          </a:p>
        </p:txBody>
      </p:sp>
      <p:grpSp>
        <p:nvGrpSpPr>
          <p:cNvPr id="5" name="Group 4">
            <a:extLst>
              <a:ext uri="{FF2B5EF4-FFF2-40B4-BE49-F238E27FC236}">
                <a16:creationId xmlns:a16="http://schemas.microsoft.com/office/drawing/2014/main" id="{67974830-B7C0-42C9-970B-A70B62250617}"/>
              </a:ext>
            </a:extLst>
          </p:cNvPr>
          <p:cNvGrpSpPr/>
          <p:nvPr/>
        </p:nvGrpSpPr>
        <p:grpSpPr>
          <a:xfrm>
            <a:off x="5036597" y="616726"/>
            <a:ext cx="3748628" cy="2873076"/>
            <a:chOff x="4263704" y="1470515"/>
            <a:chExt cx="3446423" cy="2613091"/>
          </a:xfrm>
        </p:grpSpPr>
        <p:pic>
          <p:nvPicPr>
            <p:cNvPr id="14" name="Picture 13">
              <a:extLst>
                <a:ext uri="{FF2B5EF4-FFF2-40B4-BE49-F238E27FC236}">
                  <a16:creationId xmlns:a16="http://schemas.microsoft.com/office/drawing/2014/main" id="{A3A30BD4-7E2A-4D16-9964-6428AE820C63}"/>
                </a:ext>
              </a:extLst>
            </p:cNvPr>
            <p:cNvPicPr>
              <a:picLocks noChangeAspect="1"/>
            </p:cNvPicPr>
            <p:nvPr/>
          </p:nvPicPr>
          <p:blipFill>
            <a:blip r:embed="rId3"/>
            <a:stretch>
              <a:fillRect/>
            </a:stretch>
          </p:blipFill>
          <p:spPr>
            <a:xfrm>
              <a:off x="4263704" y="1470515"/>
              <a:ext cx="3446423" cy="2613091"/>
            </a:xfrm>
            <a:prstGeom prst="rect">
              <a:avLst/>
            </a:prstGeom>
          </p:spPr>
        </p:pic>
        <p:sp>
          <p:nvSpPr>
            <p:cNvPr id="4" name="Rectangle 3">
              <a:extLst>
                <a:ext uri="{FF2B5EF4-FFF2-40B4-BE49-F238E27FC236}">
                  <a16:creationId xmlns:a16="http://schemas.microsoft.com/office/drawing/2014/main" id="{A760DD26-B19C-4FE1-963A-ED7B75064E1A}"/>
                </a:ext>
              </a:extLst>
            </p:cNvPr>
            <p:cNvSpPr/>
            <p:nvPr/>
          </p:nvSpPr>
          <p:spPr>
            <a:xfrm>
              <a:off x="4970417" y="2997926"/>
              <a:ext cx="308092" cy="267195"/>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gr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Energy Dependence</a:t>
            </a:r>
            <a:endParaRPr lang="en-AU" dirty="0"/>
          </a:p>
        </p:txBody>
      </p:sp>
      <p:sp>
        <p:nvSpPr>
          <p:cNvPr id="13" name="Rectangle 12">
            <a:extLst>
              <a:ext uri="{FF2B5EF4-FFF2-40B4-BE49-F238E27FC236}">
                <a16:creationId xmlns:a16="http://schemas.microsoft.com/office/drawing/2014/main" id="{7A9C6699-35A8-7DEE-0144-BE7B12457D04}"/>
              </a:ext>
            </a:extLst>
          </p:cNvPr>
          <p:cNvSpPr/>
          <p:nvPr/>
        </p:nvSpPr>
        <p:spPr>
          <a:xfrm>
            <a:off x="184298" y="4849656"/>
            <a:ext cx="1679944" cy="27523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sp>
        <p:nvSpPr>
          <p:cNvPr id="11" name="TextBox 10">
            <a:extLst>
              <a:ext uri="{FF2B5EF4-FFF2-40B4-BE49-F238E27FC236}">
                <a16:creationId xmlns:a16="http://schemas.microsoft.com/office/drawing/2014/main" id="{BE901D12-1FCE-5223-1A59-22F837FEFB17}"/>
              </a:ext>
            </a:extLst>
          </p:cNvPr>
          <p:cNvSpPr txBox="1"/>
          <p:nvPr/>
        </p:nvSpPr>
        <p:spPr>
          <a:xfrm>
            <a:off x="4993945" y="3864681"/>
            <a:ext cx="3602532" cy="830997"/>
          </a:xfrm>
          <a:prstGeom prst="rect">
            <a:avLst/>
          </a:prstGeom>
          <a:noFill/>
          <a:ln w="19050">
            <a:solidFill>
              <a:srgbClr val="FE3C0C"/>
            </a:solidFill>
          </a:ln>
        </p:spPr>
        <p:txBody>
          <a:bodyPr wrap="square" rtlCol="0">
            <a:spAutoFit/>
          </a:bodyPr>
          <a:lstStyle/>
          <a:p>
            <a:pPr algn="ctr"/>
            <a:r>
              <a:rPr lang="en-AU" sz="1600" dirty="0">
                <a:latin typeface="Tw Cen MT" panose="020B0602020104020603" pitchFamily="34" charset="0"/>
              </a:rPr>
              <a:t>Energy Dependence impacts detection of </a:t>
            </a:r>
            <a:r>
              <a:rPr lang="en-AU" sz="1600" b="1" dirty="0">
                <a:latin typeface="Tw Cen MT" panose="020B0602020104020603" pitchFamily="34" charset="0"/>
              </a:rPr>
              <a:t>radiation fields with mixed energy </a:t>
            </a:r>
          </a:p>
          <a:p>
            <a:pPr algn="ctr"/>
            <a:r>
              <a:rPr lang="en-AU" sz="1600" dirty="0">
                <a:latin typeface="Tw Cen MT" panose="020B0602020104020603" pitchFamily="34" charset="0"/>
              </a:rPr>
              <a:t>e.g., Image Guided Radiation Therapy</a:t>
            </a:r>
            <a:endParaRPr lang="en-AU" sz="1200" dirty="0">
              <a:latin typeface="Tw Cen MT" panose="020B0602020104020603" pitchFamily="34" charset="0"/>
            </a:endParaRPr>
          </a:p>
        </p:txBody>
      </p:sp>
      <p:sp>
        <p:nvSpPr>
          <p:cNvPr id="15" name="TextBox 14">
            <a:extLst>
              <a:ext uri="{FF2B5EF4-FFF2-40B4-BE49-F238E27FC236}">
                <a16:creationId xmlns:a16="http://schemas.microsoft.com/office/drawing/2014/main" id="{FBD1DED0-EB13-FFE5-7570-2ADF06FA4EAA}"/>
              </a:ext>
            </a:extLst>
          </p:cNvPr>
          <p:cNvSpPr txBox="1"/>
          <p:nvPr/>
        </p:nvSpPr>
        <p:spPr>
          <a:xfrm>
            <a:off x="418255" y="977717"/>
            <a:ext cx="4535166" cy="1323439"/>
          </a:xfrm>
          <a:prstGeom prst="rect">
            <a:avLst/>
          </a:prstGeom>
          <a:noFill/>
          <a:ln w="19050">
            <a:noFill/>
          </a:ln>
        </p:spPr>
        <p:txBody>
          <a:bodyPr wrap="square" rtlCol="0">
            <a:spAutoFit/>
          </a:bodyPr>
          <a:lstStyle/>
          <a:p>
            <a:r>
              <a:rPr lang="en-AU" sz="1600" dirty="0">
                <a:latin typeface="Tw Cen MT" panose="020B0602020104020603" pitchFamily="34" charset="0"/>
              </a:rPr>
              <a:t>A tissue equivalent detector has a response that matches the human body:</a:t>
            </a:r>
          </a:p>
          <a:p>
            <a:pPr marL="285750" indent="-285750">
              <a:buFont typeface="Arial" panose="020B0604020202020204" pitchFamily="34" charset="0"/>
              <a:buChar char="•"/>
            </a:pPr>
            <a:r>
              <a:rPr lang="en-AU" sz="1600" dirty="0">
                <a:latin typeface="Tw Cen MT" panose="020B0602020104020603" pitchFamily="34" charset="0"/>
              </a:rPr>
              <a:t>Example is the response to energy when normalised to soft tissue</a:t>
            </a:r>
          </a:p>
          <a:p>
            <a:pPr marL="285750" indent="-285750">
              <a:buFont typeface="Arial" panose="020B0604020202020204" pitchFamily="34" charset="0"/>
              <a:buChar char="•"/>
            </a:pPr>
            <a:r>
              <a:rPr lang="en-AU" sz="1600" dirty="0">
                <a:latin typeface="Tw Cen MT" panose="020B0602020104020603" pitchFamily="34" charset="0"/>
              </a:rPr>
              <a:t>Plastic scintillators are termed tissue equivalent</a:t>
            </a:r>
            <a:endParaRPr lang="en-AU" sz="1200" dirty="0">
              <a:latin typeface="Tw Cen MT" panose="020B0602020104020603" pitchFamily="34" charset="0"/>
            </a:endParaRPr>
          </a:p>
        </p:txBody>
      </p:sp>
      <p:grpSp>
        <p:nvGrpSpPr>
          <p:cNvPr id="2" name="Group 1">
            <a:extLst>
              <a:ext uri="{FF2B5EF4-FFF2-40B4-BE49-F238E27FC236}">
                <a16:creationId xmlns:a16="http://schemas.microsoft.com/office/drawing/2014/main" id="{40D89008-4816-FEB7-8B78-5EB6CA31DA56}"/>
              </a:ext>
            </a:extLst>
          </p:cNvPr>
          <p:cNvGrpSpPr/>
          <p:nvPr/>
        </p:nvGrpSpPr>
        <p:grpSpPr>
          <a:xfrm>
            <a:off x="612160" y="2421129"/>
            <a:ext cx="3265239" cy="2571889"/>
            <a:chOff x="6363071" y="2963100"/>
            <a:chExt cx="2552080" cy="2031110"/>
          </a:xfrm>
        </p:grpSpPr>
        <p:sp>
          <p:nvSpPr>
            <p:cNvPr id="7" name="Rectangle 6">
              <a:extLst>
                <a:ext uri="{FF2B5EF4-FFF2-40B4-BE49-F238E27FC236}">
                  <a16:creationId xmlns:a16="http://schemas.microsoft.com/office/drawing/2014/main" id="{F81F2623-0BCB-5B95-09F5-6C767C1144FF}"/>
                </a:ext>
              </a:extLst>
            </p:cNvPr>
            <p:cNvSpPr/>
            <p:nvPr/>
          </p:nvSpPr>
          <p:spPr>
            <a:xfrm>
              <a:off x="6363071" y="2963100"/>
              <a:ext cx="2552080" cy="2031110"/>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Montserrat"/>
                <a:ea typeface="+mn-ea"/>
                <a:cs typeface="+mn-cs"/>
              </a:endParaRPr>
            </a:p>
          </p:txBody>
        </p:sp>
        <p:pic>
          <p:nvPicPr>
            <p:cNvPr id="10" name="Picture 9">
              <a:extLst>
                <a:ext uri="{FF2B5EF4-FFF2-40B4-BE49-F238E27FC236}">
                  <a16:creationId xmlns:a16="http://schemas.microsoft.com/office/drawing/2014/main" id="{0C99FA1C-5B2A-FFBF-9ED9-B4479B31A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23" r="7092" b="1"/>
            <a:stretch/>
          </p:blipFill>
          <p:spPr bwMode="auto">
            <a:xfrm>
              <a:off x="6363071" y="2963100"/>
              <a:ext cx="2552080" cy="203111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943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A9B43-04F4-8396-D1BA-612007224924}"/>
              </a:ext>
            </a:extLst>
          </p:cNvPr>
          <p:cNvSpPr>
            <a:spLocks noGrp="1"/>
          </p:cNvSpPr>
          <p:nvPr>
            <p:ph type="title"/>
          </p:nvPr>
        </p:nvSpPr>
        <p:spPr/>
        <p:txBody>
          <a:bodyPr/>
          <a:lstStyle/>
          <a:p>
            <a:r>
              <a:rPr lang="en-AU" dirty="0"/>
              <a:t>Novel Radiation Treatment Modalities</a:t>
            </a:r>
          </a:p>
        </p:txBody>
      </p:sp>
      <p:sp>
        <p:nvSpPr>
          <p:cNvPr id="5" name="Text Placeholder 3">
            <a:extLst>
              <a:ext uri="{FF2B5EF4-FFF2-40B4-BE49-F238E27FC236}">
                <a16:creationId xmlns:a16="http://schemas.microsoft.com/office/drawing/2014/main" id="{6528BBD9-4287-8A31-DC3D-BE9A8A19D261}"/>
              </a:ext>
            </a:extLst>
          </p:cNvPr>
          <p:cNvSpPr>
            <a:spLocks noGrp="1"/>
          </p:cNvSpPr>
          <p:nvPr>
            <p:ph type="body" sz="quarter" idx="11"/>
          </p:nvPr>
        </p:nvSpPr>
        <p:spPr>
          <a:xfrm>
            <a:off x="366942" y="2463114"/>
            <a:ext cx="3963817" cy="1396105"/>
          </a:xfrm>
        </p:spPr>
        <p:txBody>
          <a:bodyPr/>
          <a:lstStyle/>
          <a:p>
            <a:r>
              <a:rPr lang="en-AU" sz="2000" dirty="0">
                <a:latin typeface="Tw Cen MT" panose="020B0602020104020603" pitchFamily="34" charset="0"/>
              </a:rPr>
              <a:t>Using organic semiconductors to safety treat untreatable tumours  </a:t>
            </a:r>
          </a:p>
        </p:txBody>
      </p:sp>
      <p:sp>
        <p:nvSpPr>
          <p:cNvPr id="15" name="Rectangle 14">
            <a:extLst>
              <a:ext uri="{FF2B5EF4-FFF2-40B4-BE49-F238E27FC236}">
                <a16:creationId xmlns:a16="http://schemas.microsoft.com/office/drawing/2014/main" id="{FF0C49AC-A0D6-984E-ED4D-171A0D481ADB}"/>
              </a:ext>
            </a:extLst>
          </p:cNvPr>
          <p:cNvSpPr/>
          <p:nvPr/>
        </p:nvSpPr>
        <p:spPr>
          <a:xfrm>
            <a:off x="4572000" y="313766"/>
            <a:ext cx="4166234" cy="4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5" name="Picture 24">
            <a:extLst>
              <a:ext uri="{FF2B5EF4-FFF2-40B4-BE49-F238E27FC236}">
                <a16:creationId xmlns:a16="http://schemas.microsoft.com/office/drawing/2014/main" id="{EDF4F17B-1537-FD8F-CCC1-B7492316EB2F}"/>
              </a:ext>
            </a:extLst>
          </p:cNvPr>
          <p:cNvPicPr>
            <a:picLocks noChangeAspect="1"/>
          </p:cNvPicPr>
          <p:nvPr/>
        </p:nvPicPr>
        <p:blipFill rotWithShape="1">
          <a:blip r:embed="rId2"/>
          <a:srcRect l="24780" t="2974" r="10103" b="2974"/>
          <a:stretch/>
        </p:blipFill>
        <p:spPr>
          <a:xfrm>
            <a:off x="4604812" y="369106"/>
            <a:ext cx="2055383" cy="2226540"/>
          </a:xfrm>
          <a:prstGeom prst="rect">
            <a:avLst/>
          </a:prstGeom>
        </p:spPr>
      </p:pic>
      <p:pic>
        <p:nvPicPr>
          <p:cNvPr id="26" name="Picture 25">
            <a:extLst>
              <a:ext uri="{FF2B5EF4-FFF2-40B4-BE49-F238E27FC236}">
                <a16:creationId xmlns:a16="http://schemas.microsoft.com/office/drawing/2014/main" id="{74A60D10-19FC-4341-93DD-A49FC432CF46}"/>
              </a:ext>
            </a:extLst>
          </p:cNvPr>
          <p:cNvPicPr>
            <a:picLocks noChangeAspect="1"/>
          </p:cNvPicPr>
          <p:nvPr/>
        </p:nvPicPr>
        <p:blipFill rotWithShape="1">
          <a:blip r:embed="rId3"/>
          <a:srcRect t="33725" r="1326" b="27283"/>
          <a:stretch/>
        </p:blipFill>
        <p:spPr>
          <a:xfrm>
            <a:off x="4600800" y="2631646"/>
            <a:ext cx="4096800" cy="2159286"/>
          </a:xfrm>
          <a:prstGeom prst="rect">
            <a:avLst/>
          </a:prstGeom>
        </p:spPr>
      </p:pic>
      <p:pic>
        <p:nvPicPr>
          <p:cNvPr id="27" name="Picture 26">
            <a:extLst>
              <a:ext uri="{FF2B5EF4-FFF2-40B4-BE49-F238E27FC236}">
                <a16:creationId xmlns:a16="http://schemas.microsoft.com/office/drawing/2014/main" id="{E676E370-854C-AC50-ABD0-AB3C5A447D39}"/>
              </a:ext>
            </a:extLst>
          </p:cNvPr>
          <p:cNvPicPr>
            <a:picLocks noChangeAspect="1"/>
          </p:cNvPicPr>
          <p:nvPr/>
        </p:nvPicPr>
        <p:blipFill>
          <a:blip r:embed="rId4"/>
          <a:stretch>
            <a:fillRect/>
          </a:stretch>
        </p:blipFill>
        <p:spPr>
          <a:xfrm>
            <a:off x="6729007" y="733694"/>
            <a:ext cx="1859275" cy="1521225"/>
          </a:xfrm>
          <a:prstGeom prst="rect">
            <a:avLst/>
          </a:prstGeom>
        </p:spPr>
      </p:pic>
    </p:spTree>
    <p:extLst>
      <p:ext uri="{BB962C8B-B14F-4D97-AF65-F5344CB8AC3E}">
        <p14:creationId xmlns:p14="http://schemas.microsoft.com/office/powerpoint/2010/main" val="357989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C44C9-218D-2F17-5A60-15CF1FFADA3A}"/>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Microbeam Radiation Therapy</a:t>
            </a:r>
            <a:endParaRPr lang="en-AU" dirty="0"/>
          </a:p>
        </p:txBody>
      </p:sp>
      <p:sp>
        <p:nvSpPr>
          <p:cNvPr id="30" name="TextBox 29">
            <a:extLst>
              <a:ext uri="{FF2B5EF4-FFF2-40B4-BE49-F238E27FC236}">
                <a16:creationId xmlns:a16="http://schemas.microsoft.com/office/drawing/2014/main" id="{EF22CD71-53C9-5346-C0E7-86D1E96B5706}"/>
              </a:ext>
            </a:extLst>
          </p:cNvPr>
          <p:cNvSpPr txBox="1"/>
          <p:nvPr/>
        </p:nvSpPr>
        <p:spPr>
          <a:xfrm>
            <a:off x="358775" y="1082986"/>
            <a:ext cx="5512252" cy="3293209"/>
          </a:xfrm>
          <a:prstGeom prst="rect">
            <a:avLst/>
          </a:prstGeom>
          <a:noFill/>
        </p:spPr>
        <p:txBody>
          <a:bodyPr wrap="square" rtlCol="0">
            <a:spAutoFit/>
          </a:bodyPr>
          <a:lstStyle/>
          <a:p>
            <a:r>
              <a:rPr lang="en-US" sz="1600" dirty="0">
                <a:latin typeface="Tw Cen MT" panose="020B0602020104020603" pitchFamily="34" charset="0"/>
              </a:rPr>
              <a:t>RT treats 50% of cancer patients, however the large variety of tumor sizes/locations present a challenge to safely directing external beams to small target volumes while avoiding normal tissue and vital organs:</a:t>
            </a:r>
          </a:p>
          <a:p>
            <a:pPr marL="742950" lvl="1" indent="-285750">
              <a:buFont typeface="Arial" panose="020B0604020202020204" pitchFamily="34" charset="0"/>
              <a:buChar char="•"/>
            </a:pPr>
            <a:r>
              <a:rPr lang="en-US" sz="1600" dirty="0">
                <a:latin typeface="Tw Cen MT" panose="020B0602020104020603" pitchFamily="34" charset="0"/>
              </a:rPr>
              <a:t>Glioblastoma multiforme (brain tumor) is resistance to conventional therapy leading to exceptionally poor prognosis (5% of patients survive 5 years following diagnosis)</a:t>
            </a:r>
          </a:p>
          <a:p>
            <a:pPr lvl="1"/>
            <a:endParaRPr lang="en-US" sz="1600" dirty="0">
              <a:latin typeface="Tw Cen MT" panose="020B0602020104020603" pitchFamily="34" charset="0"/>
            </a:endParaRPr>
          </a:p>
          <a:p>
            <a:r>
              <a:rPr lang="en-US" sz="1600" dirty="0">
                <a:latin typeface="Tw Cen MT" panose="020B0602020104020603" pitchFamily="34" charset="0"/>
              </a:rPr>
              <a:t>Microbeam Radiation Therapy is a novel form of spatially fractionated RT with extremely high dose-rates</a:t>
            </a:r>
          </a:p>
          <a:p>
            <a:pPr marL="742950" lvl="1" indent="-285750">
              <a:buFont typeface="Arial" panose="020B0604020202020204" pitchFamily="34" charset="0"/>
              <a:buChar char="•"/>
            </a:pPr>
            <a:r>
              <a:rPr lang="en-US" sz="1600" dirty="0">
                <a:latin typeface="Tw Cen MT" panose="020B0602020104020603" pitchFamily="34" charset="0"/>
              </a:rPr>
              <a:t>Clinical research shows that normal tissue can recover from MRT whilst cancerous cells are destroyed</a:t>
            </a:r>
          </a:p>
        </p:txBody>
      </p:sp>
      <p:pic>
        <p:nvPicPr>
          <p:cNvPr id="2" name="Picture 1">
            <a:extLst>
              <a:ext uri="{FF2B5EF4-FFF2-40B4-BE49-F238E27FC236}">
                <a16:creationId xmlns:a16="http://schemas.microsoft.com/office/drawing/2014/main" id="{6AD20A40-7726-64C4-C742-AC0B722DD6DB}"/>
              </a:ext>
            </a:extLst>
          </p:cNvPr>
          <p:cNvPicPr>
            <a:picLocks noChangeAspect="1"/>
          </p:cNvPicPr>
          <p:nvPr/>
        </p:nvPicPr>
        <p:blipFill>
          <a:blip r:embed="rId3"/>
          <a:stretch>
            <a:fillRect/>
          </a:stretch>
        </p:blipFill>
        <p:spPr>
          <a:xfrm>
            <a:off x="6451596" y="313765"/>
            <a:ext cx="2276857" cy="2276857"/>
          </a:xfrm>
          <a:prstGeom prst="rect">
            <a:avLst/>
          </a:prstGeom>
        </p:spPr>
      </p:pic>
      <p:pic>
        <p:nvPicPr>
          <p:cNvPr id="4" name="Picture 3">
            <a:extLst>
              <a:ext uri="{FF2B5EF4-FFF2-40B4-BE49-F238E27FC236}">
                <a16:creationId xmlns:a16="http://schemas.microsoft.com/office/drawing/2014/main" id="{BBC2D5C8-9BBD-E753-7D2B-6759323F42C4}"/>
              </a:ext>
            </a:extLst>
          </p:cNvPr>
          <p:cNvPicPr>
            <a:picLocks noChangeAspect="1"/>
          </p:cNvPicPr>
          <p:nvPr/>
        </p:nvPicPr>
        <p:blipFill>
          <a:blip r:embed="rId4"/>
          <a:stretch>
            <a:fillRect/>
          </a:stretch>
        </p:blipFill>
        <p:spPr>
          <a:xfrm>
            <a:off x="6451597" y="2729591"/>
            <a:ext cx="2276857" cy="2276857"/>
          </a:xfrm>
          <a:prstGeom prst="rect">
            <a:avLst/>
          </a:prstGeom>
        </p:spPr>
      </p:pic>
    </p:spTree>
    <p:extLst>
      <p:ext uri="{BB962C8B-B14F-4D97-AF65-F5344CB8AC3E}">
        <p14:creationId xmlns:p14="http://schemas.microsoft.com/office/powerpoint/2010/main" val="333190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C44C9-218D-2F17-5A60-15CF1FFADA3A}"/>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Synchrotron Sources</a:t>
            </a:r>
            <a:endParaRPr lang="en-AU" dirty="0"/>
          </a:p>
        </p:txBody>
      </p:sp>
      <p:sp>
        <p:nvSpPr>
          <p:cNvPr id="30" name="TextBox 29">
            <a:extLst>
              <a:ext uri="{FF2B5EF4-FFF2-40B4-BE49-F238E27FC236}">
                <a16:creationId xmlns:a16="http://schemas.microsoft.com/office/drawing/2014/main" id="{EF22CD71-53C9-5346-C0E7-86D1E96B5706}"/>
              </a:ext>
            </a:extLst>
          </p:cNvPr>
          <p:cNvSpPr txBox="1"/>
          <p:nvPr/>
        </p:nvSpPr>
        <p:spPr>
          <a:xfrm>
            <a:off x="331619" y="934811"/>
            <a:ext cx="5002381"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w Cen MT" panose="020B0602020104020603" pitchFamily="34" charset="0"/>
              </a:rPr>
              <a:t>MRT uses </a:t>
            </a:r>
            <a:r>
              <a:rPr lang="en-US" sz="1600" b="1" u="sng" dirty="0">
                <a:latin typeface="Tw Cen MT" panose="020B0602020104020603" pitchFamily="34" charset="0"/>
              </a:rPr>
              <a:t>synchrotron-generated</a:t>
            </a:r>
            <a:r>
              <a:rPr lang="en-US" sz="1600" dirty="0">
                <a:latin typeface="Tw Cen MT" panose="020B0602020104020603" pitchFamily="34" charset="0"/>
              </a:rPr>
              <a:t> x-ray microbeams </a:t>
            </a:r>
          </a:p>
          <a:p>
            <a:pPr marL="285750" indent="-285750">
              <a:buFont typeface="Arial" panose="020B0604020202020204" pitchFamily="34" charset="0"/>
              <a:buChar char="•"/>
            </a:pPr>
            <a:r>
              <a:rPr lang="en-AU" sz="1600" dirty="0">
                <a:latin typeface="Tw Cen MT" panose="020B0602020104020603" pitchFamily="34" charset="0"/>
              </a:rPr>
              <a:t>Only two sources in the world capable of generating MRT fields:</a:t>
            </a:r>
          </a:p>
          <a:p>
            <a:pPr marL="742950" lvl="1" indent="-285750">
              <a:buFont typeface="Arial" panose="020B0604020202020204" pitchFamily="34" charset="0"/>
              <a:buChar char="•"/>
            </a:pPr>
            <a:r>
              <a:rPr lang="en-US" sz="1600" dirty="0">
                <a:latin typeface="Tw Cen MT" panose="020B0602020104020603" pitchFamily="34" charset="0"/>
              </a:rPr>
              <a:t>European Synchrotron Radiation Facility (ESRF)</a:t>
            </a:r>
          </a:p>
          <a:p>
            <a:pPr marL="742950" lvl="1" indent="-285750">
              <a:buFont typeface="Arial" panose="020B0604020202020204" pitchFamily="34" charset="0"/>
              <a:buChar char="•"/>
            </a:pPr>
            <a:r>
              <a:rPr lang="en-US" sz="1600" b="1" dirty="0">
                <a:solidFill>
                  <a:srgbClr val="FF0000"/>
                </a:solidFill>
                <a:latin typeface="Tw Cen MT" panose="020B0602020104020603" pitchFamily="34" charset="0"/>
              </a:rPr>
              <a:t>Australian Synchrotron</a:t>
            </a:r>
          </a:p>
          <a:p>
            <a:endParaRPr lang="en-US" sz="1000" b="1" dirty="0">
              <a:latin typeface="Tw Cen MT" panose="020B0602020104020603" pitchFamily="34" charset="0"/>
            </a:endParaRPr>
          </a:p>
          <a:p>
            <a:r>
              <a:rPr lang="en-US" b="1" dirty="0">
                <a:latin typeface="Tw Cen MT" panose="020B0602020104020603" pitchFamily="34" charset="0"/>
              </a:rPr>
              <a:t>Synchrotron Radiation:</a:t>
            </a:r>
          </a:p>
          <a:p>
            <a:pPr marL="342900" indent="-342900">
              <a:buFont typeface="+mj-lt"/>
              <a:buAutoNum type="arabicPeriod"/>
            </a:pPr>
            <a:r>
              <a:rPr lang="en-US" sz="1600" dirty="0">
                <a:latin typeface="Tw Cen MT" panose="020B0602020104020603" pitchFamily="34" charset="0"/>
              </a:rPr>
              <a:t>Electrons accelerated to 99.9997% of the speed of light (LINAC)</a:t>
            </a:r>
          </a:p>
          <a:p>
            <a:pPr marL="342900" indent="-342900">
              <a:buFont typeface="+mj-lt"/>
              <a:buAutoNum type="arabicPeriod"/>
            </a:pPr>
            <a:r>
              <a:rPr lang="en-US" sz="1600" dirty="0">
                <a:latin typeface="Tw Cen MT" panose="020B0602020104020603" pitchFamily="34" charset="0"/>
              </a:rPr>
              <a:t>Energy increased from 100 MeV to 3,000 MeV (3 GeV) in ~half a second (booster ring)</a:t>
            </a:r>
          </a:p>
          <a:p>
            <a:pPr marL="342900" indent="-342900">
              <a:buFont typeface="+mj-lt"/>
              <a:buAutoNum type="arabicPeriod"/>
            </a:pPr>
            <a:r>
              <a:rPr lang="en-US" sz="1600" dirty="0">
                <a:latin typeface="Tw Cen MT" panose="020B0602020104020603" pitchFamily="34" charset="0"/>
              </a:rPr>
              <a:t>As the electrons are deflected through the magnetic field created by the magnets, they give off synchrotron radiation (storage ring)</a:t>
            </a:r>
          </a:p>
          <a:p>
            <a:pPr marL="342900" indent="-342900">
              <a:buFont typeface="Arial" panose="020B0604020202020204" pitchFamily="34" charset="0"/>
              <a:buChar char="•"/>
            </a:pPr>
            <a:r>
              <a:rPr lang="en-AU" sz="1600" dirty="0">
                <a:latin typeface="Tw Cen MT" panose="020B0602020104020603" pitchFamily="34" charset="0"/>
              </a:rPr>
              <a:t>Flux 1000x higher than conventional RT                (dose rate= 3.6kGy/s)</a:t>
            </a:r>
            <a:endParaRPr lang="en-US" sz="1600" dirty="0">
              <a:latin typeface="Tw Cen MT" panose="020B0602020104020603" pitchFamily="34" charset="0"/>
            </a:endParaRPr>
          </a:p>
        </p:txBody>
      </p:sp>
      <p:pic>
        <p:nvPicPr>
          <p:cNvPr id="1026" name="Picture 2" descr="Photo">
            <a:extLst>
              <a:ext uri="{FF2B5EF4-FFF2-40B4-BE49-F238E27FC236}">
                <a16:creationId xmlns:a16="http://schemas.microsoft.com/office/drawing/2014/main" id="{224915F2-B25A-E404-2869-59ADF6023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01" r="13980" b="39575"/>
          <a:stretch/>
        </p:blipFill>
        <p:spPr bwMode="auto">
          <a:xfrm>
            <a:off x="5418908" y="202805"/>
            <a:ext cx="3460396" cy="17268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ustralian Synchrotron diagram">
            <a:extLst>
              <a:ext uri="{FF2B5EF4-FFF2-40B4-BE49-F238E27FC236}">
                <a16:creationId xmlns:a16="http://schemas.microsoft.com/office/drawing/2014/main" id="{2A6C75D8-7F00-6173-0680-766D8E698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908" y="2029964"/>
            <a:ext cx="3725092" cy="31042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74DBDC2-29DF-3EAB-F0E2-05971B49D62A}"/>
              </a:ext>
            </a:extLst>
          </p:cNvPr>
          <p:cNvPicPr>
            <a:picLocks noChangeAspect="1"/>
          </p:cNvPicPr>
          <p:nvPr/>
        </p:nvPicPr>
        <p:blipFill rotWithShape="1">
          <a:blip r:embed="rId5"/>
          <a:srcRect l="309" b="11827"/>
          <a:stretch/>
        </p:blipFill>
        <p:spPr>
          <a:xfrm>
            <a:off x="6361408" y="196034"/>
            <a:ext cx="2559052" cy="565313"/>
          </a:xfrm>
          <a:prstGeom prst="rect">
            <a:avLst/>
          </a:prstGeom>
        </p:spPr>
      </p:pic>
    </p:spTree>
    <p:extLst>
      <p:ext uri="{BB962C8B-B14F-4D97-AF65-F5344CB8AC3E}">
        <p14:creationId xmlns:p14="http://schemas.microsoft.com/office/powerpoint/2010/main" val="163625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C44C9-218D-2F17-5A60-15CF1FFADA3A}"/>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MRT Dosimetry</a:t>
            </a:r>
            <a:endParaRPr lang="en-AU" dirty="0"/>
          </a:p>
        </p:txBody>
      </p:sp>
      <p:sp>
        <p:nvSpPr>
          <p:cNvPr id="30" name="TextBox 29">
            <a:extLst>
              <a:ext uri="{FF2B5EF4-FFF2-40B4-BE49-F238E27FC236}">
                <a16:creationId xmlns:a16="http://schemas.microsoft.com/office/drawing/2014/main" id="{EF22CD71-53C9-5346-C0E7-86D1E96B5706}"/>
              </a:ext>
            </a:extLst>
          </p:cNvPr>
          <p:cNvSpPr txBox="1"/>
          <p:nvPr/>
        </p:nvSpPr>
        <p:spPr>
          <a:xfrm>
            <a:off x="331619" y="1071167"/>
            <a:ext cx="5002381" cy="203132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w Cen MT" panose="020B0602020104020603" pitchFamily="34" charset="0"/>
              </a:rPr>
              <a:t>Before clinical implementation, all RTs require routine quality assurance to ensure treatment efficacy and patient safety</a:t>
            </a:r>
          </a:p>
          <a:p>
            <a:endParaRPr lang="en-US" dirty="0">
              <a:latin typeface="Tw Cen MT" panose="020B0602020104020603" pitchFamily="34" charset="0"/>
            </a:endParaRPr>
          </a:p>
          <a:p>
            <a:pPr marL="285750" indent="-285750">
              <a:buFont typeface="Arial" panose="020B0604020202020204" pitchFamily="34" charset="0"/>
              <a:buChar char="•"/>
            </a:pPr>
            <a:r>
              <a:rPr lang="en-US" dirty="0">
                <a:latin typeface="Tw Cen MT" panose="020B0602020104020603" pitchFamily="34" charset="0"/>
              </a:rPr>
              <a:t>Unique challenges for MRT dosimetry:</a:t>
            </a:r>
          </a:p>
          <a:p>
            <a:pPr marL="742950" lvl="1" indent="-285750">
              <a:buFont typeface="Arial" panose="020B0604020202020204" pitchFamily="34" charset="0"/>
              <a:buChar char="•"/>
            </a:pPr>
            <a:r>
              <a:rPr lang="en-AU" dirty="0">
                <a:latin typeface="Tw Cen MT" panose="020B0602020104020603" pitchFamily="34" charset="0"/>
              </a:rPr>
              <a:t>Radiation Tolerance (Flux 1000x higher)</a:t>
            </a:r>
          </a:p>
          <a:p>
            <a:pPr marL="742950" lvl="1" indent="-285750">
              <a:buFont typeface="Arial" panose="020B0604020202020204" pitchFamily="34" charset="0"/>
              <a:buChar char="•"/>
            </a:pPr>
            <a:r>
              <a:rPr lang="en-AU" dirty="0">
                <a:latin typeface="Tw Cen MT" panose="020B0602020104020603" pitchFamily="34" charset="0"/>
              </a:rPr>
              <a:t>Spatial Resolution (50 </a:t>
            </a:r>
            <a:r>
              <a:rPr lang="en-AU" sz="1600" dirty="0">
                <a:latin typeface="Tw Cen MT" panose="020B0602020104020603" pitchFamily="34" charset="0"/>
              </a:rPr>
              <a:t>µ</a:t>
            </a:r>
            <a:r>
              <a:rPr lang="en-AU" dirty="0">
                <a:latin typeface="Tw Cen MT" panose="020B0602020104020603" pitchFamily="34" charset="0"/>
              </a:rPr>
              <a:t>m beams)</a:t>
            </a:r>
            <a:endParaRPr lang="en-US" dirty="0">
              <a:latin typeface="Tw Cen MT" panose="020B0602020104020603" pitchFamily="34" charset="0"/>
            </a:endParaRPr>
          </a:p>
        </p:txBody>
      </p:sp>
      <p:grpSp>
        <p:nvGrpSpPr>
          <p:cNvPr id="2" name="Group 1">
            <a:extLst>
              <a:ext uri="{FF2B5EF4-FFF2-40B4-BE49-F238E27FC236}">
                <a16:creationId xmlns:a16="http://schemas.microsoft.com/office/drawing/2014/main" id="{30FF7A20-9BD7-5D4A-F6B8-1054A1DFEF02}"/>
              </a:ext>
            </a:extLst>
          </p:cNvPr>
          <p:cNvGrpSpPr/>
          <p:nvPr/>
        </p:nvGrpSpPr>
        <p:grpSpPr>
          <a:xfrm>
            <a:off x="141884" y="3407858"/>
            <a:ext cx="8979498" cy="1677832"/>
            <a:chOff x="141884" y="3473938"/>
            <a:chExt cx="8979498" cy="1677832"/>
          </a:xfrm>
        </p:grpSpPr>
        <p:grpSp>
          <p:nvGrpSpPr>
            <p:cNvPr id="4" name="Group 3">
              <a:extLst>
                <a:ext uri="{FF2B5EF4-FFF2-40B4-BE49-F238E27FC236}">
                  <a16:creationId xmlns:a16="http://schemas.microsoft.com/office/drawing/2014/main" id="{DAD85D57-4554-DA70-9BC0-EFB505447DC2}"/>
                </a:ext>
              </a:extLst>
            </p:cNvPr>
            <p:cNvGrpSpPr/>
            <p:nvPr/>
          </p:nvGrpSpPr>
          <p:grpSpPr>
            <a:xfrm>
              <a:off x="141884" y="3473938"/>
              <a:ext cx="8979498" cy="1677832"/>
              <a:chOff x="141884" y="3083221"/>
              <a:chExt cx="8979498" cy="1677832"/>
            </a:xfrm>
          </p:grpSpPr>
          <p:cxnSp>
            <p:nvCxnSpPr>
              <p:cNvPr id="7" name="Straight Arrow Connector 6">
                <a:extLst>
                  <a:ext uri="{FF2B5EF4-FFF2-40B4-BE49-F238E27FC236}">
                    <a16:creationId xmlns:a16="http://schemas.microsoft.com/office/drawing/2014/main" id="{F32AC341-EF01-43F4-FF4B-D75FF1551148}"/>
                  </a:ext>
                </a:extLst>
              </p:cNvPr>
              <p:cNvCxnSpPr>
                <a:cxnSpLocks/>
              </p:cNvCxnSpPr>
              <p:nvPr/>
            </p:nvCxnSpPr>
            <p:spPr>
              <a:xfrm>
                <a:off x="8083268" y="3091959"/>
                <a:ext cx="0" cy="1496984"/>
              </a:xfrm>
              <a:prstGeom prst="straightConnector1">
                <a:avLst/>
              </a:prstGeom>
              <a:ln w="5715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CF67542-6390-ADB5-86C5-A520FA1C84FA}"/>
                  </a:ext>
                </a:extLst>
              </p:cNvPr>
              <p:cNvSpPr txBox="1"/>
              <p:nvPr/>
            </p:nvSpPr>
            <p:spPr>
              <a:xfrm>
                <a:off x="8121232" y="3586965"/>
                <a:ext cx="1000150" cy="461665"/>
              </a:xfrm>
              <a:prstGeom prst="rect">
                <a:avLst/>
              </a:prstGeom>
              <a:noFill/>
            </p:spPr>
            <p:txBody>
              <a:bodyPr wrap="square" rtlCol="0">
                <a:spAutoFit/>
              </a:bodyPr>
              <a:lstStyle/>
              <a:p>
                <a:r>
                  <a:rPr lang="en-AU" sz="1200" dirty="0"/>
                  <a:t>Move Laterally</a:t>
                </a:r>
              </a:p>
            </p:txBody>
          </p:sp>
          <p:grpSp>
            <p:nvGrpSpPr>
              <p:cNvPr id="9" name="Group 8">
                <a:extLst>
                  <a:ext uri="{FF2B5EF4-FFF2-40B4-BE49-F238E27FC236}">
                    <a16:creationId xmlns:a16="http://schemas.microsoft.com/office/drawing/2014/main" id="{9655C8A4-DB93-96DA-DFB8-E8206A75C57B}"/>
                  </a:ext>
                </a:extLst>
              </p:cNvPr>
              <p:cNvGrpSpPr/>
              <p:nvPr/>
            </p:nvGrpSpPr>
            <p:grpSpPr>
              <a:xfrm>
                <a:off x="141884" y="3083221"/>
                <a:ext cx="7779499" cy="1677832"/>
                <a:chOff x="0" y="2069704"/>
                <a:chExt cx="7779499" cy="1677832"/>
              </a:xfrm>
            </p:grpSpPr>
            <p:grpSp>
              <p:nvGrpSpPr>
                <p:cNvPr id="10" name="Group 9">
                  <a:extLst>
                    <a:ext uri="{FF2B5EF4-FFF2-40B4-BE49-F238E27FC236}">
                      <a16:creationId xmlns:a16="http://schemas.microsoft.com/office/drawing/2014/main" id="{5FFF7778-35DF-9D9B-096E-93886BAB087C}"/>
                    </a:ext>
                  </a:extLst>
                </p:cNvPr>
                <p:cNvGrpSpPr/>
                <p:nvPr/>
              </p:nvGrpSpPr>
              <p:grpSpPr>
                <a:xfrm>
                  <a:off x="1866850" y="2069704"/>
                  <a:ext cx="5912649" cy="1588920"/>
                  <a:chOff x="2468205" y="1083712"/>
                  <a:chExt cx="5912649" cy="1588920"/>
                </a:xfrm>
              </p:grpSpPr>
              <p:pic>
                <p:nvPicPr>
                  <p:cNvPr id="13" name="Picture 12">
                    <a:extLst>
                      <a:ext uri="{FF2B5EF4-FFF2-40B4-BE49-F238E27FC236}">
                        <a16:creationId xmlns:a16="http://schemas.microsoft.com/office/drawing/2014/main" id="{D7D462B7-0C6F-1190-2944-44D8CDE42CA2}"/>
                      </a:ext>
                    </a:extLst>
                  </p:cNvPr>
                  <p:cNvPicPr>
                    <a:picLocks noChangeAspect="1"/>
                  </p:cNvPicPr>
                  <p:nvPr/>
                </p:nvPicPr>
                <p:blipFill rotWithShape="1">
                  <a:blip r:embed="rId3"/>
                  <a:srcRect l="34281" t="14561" b="23581"/>
                  <a:stretch/>
                </p:blipFill>
                <p:spPr>
                  <a:xfrm>
                    <a:off x="2468205" y="1420741"/>
                    <a:ext cx="4043863" cy="1068049"/>
                  </a:xfrm>
                  <a:prstGeom prst="rect">
                    <a:avLst/>
                  </a:prstGeom>
                </p:spPr>
              </p:pic>
              <p:sp>
                <p:nvSpPr>
                  <p:cNvPr id="14" name="Arrow: Right 13">
                    <a:extLst>
                      <a:ext uri="{FF2B5EF4-FFF2-40B4-BE49-F238E27FC236}">
                        <a16:creationId xmlns:a16="http://schemas.microsoft.com/office/drawing/2014/main" id="{FCF1CCC7-061D-B0DA-0AD3-BD09A5B4BFD5}"/>
                      </a:ext>
                    </a:extLst>
                  </p:cNvPr>
                  <p:cNvSpPr/>
                  <p:nvPr/>
                </p:nvSpPr>
                <p:spPr>
                  <a:xfrm>
                    <a:off x="6558357" y="1851966"/>
                    <a:ext cx="376171" cy="307085"/>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15" name="Group 14">
                    <a:extLst>
                      <a:ext uri="{FF2B5EF4-FFF2-40B4-BE49-F238E27FC236}">
                        <a16:creationId xmlns:a16="http://schemas.microsoft.com/office/drawing/2014/main" id="{AE831103-B86E-C53B-FA5C-DDD04E42075B}"/>
                      </a:ext>
                    </a:extLst>
                  </p:cNvPr>
                  <p:cNvGrpSpPr/>
                  <p:nvPr/>
                </p:nvGrpSpPr>
                <p:grpSpPr>
                  <a:xfrm>
                    <a:off x="7091172" y="1083712"/>
                    <a:ext cx="1289682" cy="1588920"/>
                    <a:chOff x="7091172" y="1083712"/>
                    <a:chExt cx="1289682" cy="1588920"/>
                  </a:xfrm>
                </p:grpSpPr>
                <p:grpSp>
                  <p:nvGrpSpPr>
                    <p:cNvPr id="16" name="Group 15">
                      <a:extLst>
                        <a:ext uri="{FF2B5EF4-FFF2-40B4-BE49-F238E27FC236}">
                          <a16:creationId xmlns:a16="http://schemas.microsoft.com/office/drawing/2014/main" id="{789FB77A-9292-8529-68BC-E1E88DE47F1D}"/>
                        </a:ext>
                      </a:extLst>
                    </p:cNvPr>
                    <p:cNvGrpSpPr/>
                    <p:nvPr/>
                  </p:nvGrpSpPr>
                  <p:grpSpPr>
                    <a:xfrm>
                      <a:off x="7134376" y="1448618"/>
                      <a:ext cx="1246478" cy="1224014"/>
                      <a:chOff x="7144074" y="1300724"/>
                      <a:chExt cx="1246478" cy="1224014"/>
                    </a:xfrm>
                  </p:grpSpPr>
                  <p:sp>
                    <p:nvSpPr>
                      <p:cNvPr id="19" name="Cube 18">
                        <a:extLst>
                          <a:ext uri="{FF2B5EF4-FFF2-40B4-BE49-F238E27FC236}">
                            <a16:creationId xmlns:a16="http://schemas.microsoft.com/office/drawing/2014/main" id="{FFCE3EB0-B2F3-BE13-B13A-E6C3BF3B7981}"/>
                          </a:ext>
                        </a:extLst>
                      </p:cNvPr>
                      <p:cNvSpPr/>
                      <p:nvPr/>
                    </p:nvSpPr>
                    <p:spPr>
                      <a:xfrm>
                        <a:off x="7144075" y="1939153"/>
                        <a:ext cx="1236779" cy="556890"/>
                      </a:xfrm>
                      <a:prstGeom prst="cube">
                        <a:avLst>
                          <a:gd name="adj" fmla="val 45988"/>
                        </a:avLst>
                      </a:prstGeom>
                      <a:solidFill>
                        <a:srgbClr val="009900"/>
                      </a:solidFill>
                      <a:ln w="12700">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0" name="Cube 19">
                        <a:extLst>
                          <a:ext uri="{FF2B5EF4-FFF2-40B4-BE49-F238E27FC236}">
                            <a16:creationId xmlns:a16="http://schemas.microsoft.com/office/drawing/2014/main" id="{256123A3-8DFC-EDC7-9729-F51D25B46320}"/>
                          </a:ext>
                        </a:extLst>
                      </p:cNvPr>
                      <p:cNvSpPr/>
                      <p:nvPr/>
                    </p:nvSpPr>
                    <p:spPr>
                      <a:xfrm>
                        <a:off x="7144075" y="1792686"/>
                        <a:ext cx="1246477" cy="364825"/>
                      </a:xfrm>
                      <a:prstGeom prst="cube">
                        <a:avLst>
                          <a:gd name="adj" fmla="val 70270"/>
                        </a:avLst>
                      </a:prstGeom>
                      <a:solidFill>
                        <a:srgbClr val="FF9900"/>
                      </a:solidFill>
                      <a:ln w="9525">
                        <a:solidFill>
                          <a:srgbClr val="CC66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1" name="Cube 20">
                        <a:extLst>
                          <a:ext uri="{FF2B5EF4-FFF2-40B4-BE49-F238E27FC236}">
                            <a16:creationId xmlns:a16="http://schemas.microsoft.com/office/drawing/2014/main" id="{34AA7C6F-2C64-F72D-74AF-98336524803E}"/>
                          </a:ext>
                        </a:extLst>
                      </p:cNvPr>
                      <p:cNvSpPr/>
                      <p:nvPr/>
                    </p:nvSpPr>
                    <p:spPr>
                      <a:xfrm>
                        <a:off x="7144075" y="1448619"/>
                        <a:ext cx="1236779" cy="556890"/>
                      </a:xfrm>
                      <a:prstGeom prst="cube">
                        <a:avLst>
                          <a:gd name="adj" fmla="val 45988"/>
                        </a:avLst>
                      </a:prstGeom>
                      <a:solidFill>
                        <a:schemeClr val="tx2">
                          <a:lumMod val="40000"/>
                          <a:lumOff val="60000"/>
                        </a:schemeClr>
                      </a:solidFill>
                      <a:ln w="12700">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2" name="Cube 21">
                        <a:extLst>
                          <a:ext uri="{FF2B5EF4-FFF2-40B4-BE49-F238E27FC236}">
                            <a16:creationId xmlns:a16="http://schemas.microsoft.com/office/drawing/2014/main" id="{C2247384-BC39-6305-2A05-DDC243D08270}"/>
                          </a:ext>
                        </a:extLst>
                      </p:cNvPr>
                      <p:cNvSpPr/>
                      <p:nvPr/>
                    </p:nvSpPr>
                    <p:spPr>
                      <a:xfrm>
                        <a:off x="7144074" y="1300724"/>
                        <a:ext cx="1246478" cy="364825"/>
                      </a:xfrm>
                      <a:prstGeom prst="cube">
                        <a:avLst>
                          <a:gd name="adj" fmla="val 70270"/>
                        </a:avLst>
                      </a:prstGeom>
                      <a:solidFill>
                        <a:srgbClr val="FFD466">
                          <a:alpha val="83922"/>
                        </a:srgbClr>
                      </a:solidFill>
                      <a:ln w="1270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3" name="TextBox 22">
                        <a:extLst>
                          <a:ext uri="{FF2B5EF4-FFF2-40B4-BE49-F238E27FC236}">
                            <a16:creationId xmlns:a16="http://schemas.microsoft.com/office/drawing/2014/main" id="{9392C0DF-A85C-84B2-F253-FFE259041A23}"/>
                          </a:ext>
                        </a:extLst>
                      </p:cNvPr>
                      <p:cNvSpPr txBox="1"/>
                      <p:nvPr/>
                    </p:nvSpPr>
                    <p:spPr>
                      <a:xfrm>
                        <a:off x="7224669" y="1670383"/>
                        <a:ext cx="899605" cy="369332"/>
                      </a:xfrm>
                      <a:prstGeom prst="rect">
                        <a:avLst/>
                      </a:prstGeom>
                      <a:noFill/>
                    </p:spPr>
                    <p:txBody>
                      <a:bodyPr wrap="none" rtlCol="0">
                        <a:spAutoFit/>
                      </a:bodyPr>
                      <a:lstStyle/>
                      <a:p>
                        <a:pPr algn="ctr"/>
                        <a:r>
                          <a:rPr lang="en-AU" sz="1000" b="1" dirty="0"/>
                          <a:t>Active layer</a:t>
                        </a:r>
                      </a:p>
                      <a:p>
                        <a:pPr algn="ctr"/>
                        <a:r>
                          <a:rPr lang="en-AU" sz="800" b="1" dirty="0"/>
                          <a:t>500 nm</a:t>
                        </a:r>
                      </a:p>
                    </p:txBody>
                  </p:sp>
                  <p:sp>
                    <p:nvSpPr>
                      <p:cNvPr id="24" name="TextBox 23">
                        <a:extLst>
                          <a:ext uri="{FF2B5EF4-FFF2-40B4-BE49-F238E27FC236}">
                            <a16:creationId xmlns:a16="http://schemas.microsoft.com/office/drawing/2014/main" id="{8A6AD7C2-B9CA-6E06-C783-26D355C2A978}"/>
                          </a:ext>
                        </a:extLst>
                      </p:cNvPr>
                      <p:cNvSpPr txBox="1"/>
                      <p:nvPr/>
                    </p:nvSpPr>
                    <p:spPr>
                      <a:xfrm>
                        <a:off x="7174609" y="1996620"/>
                        <a:ext cx="936475" cy="215444"/>
                      </a:xfrm>
                      <a:prstGeom prst="rect">
                        <a:avLst/>
                      </a:prstGeom>
                      <a:noFill/>
                    </p:spPr>
                    <p:txBody>
                      <a:bodyPr wrap="none" rtlCol="0">
                        <a:spAutoFit/>
                      </a:bodyPr>
                      <a:lstStyle/>
                      <a:p>
                        <a:r>
                          <a:rPr lang="en-AU" sz="800" b="1" dirty="0"/>
                          <a:t>Bottom contact</a:t>
                        </a:r>
                      </a:p>
                    </p:txBody>
                  </p:sp>
                  <p:sp>
                    <p:nvSpPr>
                      <p:cNvPr id="25" name="TextBox 24">
                        <a:extLst>
                          <a:ext uri="{FF2B5EF4-FFF2-40B4-BE49-F238E27FC236}">
                            <a16:creationId xmlns:a16="http://schemas.microsoft.com/office/drawing/2014/main" id="{AC3A8AB5-9EB3-55C9-6F89-BEABCEC0541B}"/>
                          </a:ext>
                        </a:extLst>
                      </p:cNvPr>
                      <p:cNvSpPr txBox="1"/>
                      <p:nvPr/>
                    </p:nvSpPr>
                    <p:spPr>
                      <a:xfrm>
                        <a:off x="7414620" y="2155406"/>
                        <a:ext cx="540533" cy="369332"/>
                      </a:xfrm>
                      <a:prstGeom prst="rect">
                        <a:avLst/>
                      </a:prstGeom>
                      <a:noFill/>
                    </p:spPr>
                    <p:txBody>
                      <a:bodyPr wrap="none" rtlCol="0">
                        <a:spAutoFit/>
                      </a:bodyPr>
                      <a:lstStyle/>
                      <a:p>
                        <a:r>
                          <a:rPr lang="en-AU" sz="1000" b="1" dirty="0">
                            <a:solidFill>
                              <a:schemeClr val="bg1"/>
                            </a:solidFill>
                          </a:rPr>
                          <a:t>PCB</a:t>
                        </a:r>
                      </a:p>
                      <a:p>
                        <a:r>
                          <a:rPr lang="en-AU" sz="800" b="1" dirty="0">
                            <a:solidFill>
                              <a:schemeClr val="bg1"/>
                            </a:solidFill>
                          </a:rPr>
                          <a:t>1.5 mm</a:t>
                        </a:r>
                      </a:p>
                    </p:txBody>
                  </p:sp>
                  <p:sp>
                    <p:nvSpPr>
                      <p:cNvPr id="26" name="TextBox 25">
                        <a:extLst>
                          <a:ext uri="{FF2B5EF4-FFF2-40B4-BE49-F238E27FC236}">
                            <a16:creationId xmlns:a16="http://schemas.microsoft.com/office/drawing/2014/main" id="{7D4C1EA0-DF96-41B5-1488-28899040915C}"/>
                          </a:ext>
                        </a:extLst>
                      </p:cNvPr>
                      <p:cNvSpPr txBox="1"/>
                      <p:nvPr/>
                    </p:nvSpPr>
                    <p:spPr>
                      <a:xfrm>
                        <a:off x="7291192" y="1502966"/>
                        <a:ext cx="766557" cy="215444"/>
                      </a:xfrm>
                      <a:prstGeom prst="rect">
                        <a:avLst/>
                      </a:prstGeom>
                      <a:noFill/>
                    </p:spPr>
                    <p:txBody>
                      <a:bodyPr wrap="none" rtlCol="0">
                        <a:spAutoFit/>
                      </a:bodyPr>
                      <a:lstStyle/>
                      <a:p>
                        <a:r>
                          <a:rPr lang="en-AU" sz="800" b="1" dirty="0"/>
                          <a:t>Top contact</a:t>
                        </a:r>
                      </a:p>
                    </p:txBody>
                  </p:sp>
                </p:grpSp>
                <p:sp>
                  <p:nvSpPr>
                    <p:cNvPr id="17" name="Cube 16">
                      <a:extLst>
                        <a:ext uri="{FF2B5EF4-FFF2-40B4-BE49-F238E27FC236}">
                          <a16:creationId xmlns:a16="http://schemas.microsoft.com/office/drawing/2014/main" id="{22AB9945-2526-92C0-A22E-C7C1D5EF3A7C}"/>
                        </a:ext>
                      </a:extLst>
                    </p:cNvPr>
                    <p:cNvSpPr/>
                    <p:nvPr/>
                  </p:nvSpPr>
                  <p:spPr>
                    <a:xfrm>
                      <a:off x="7134377" y="1083712"/>
                      <a:ext cx="1236779" cy="556890"/>
                    </a:xfrm>
                    <a:prstGeom prst="cube">
                      <a:avLst>
                        <a:gd name="adj" fmla="val 45988"/>
                      </a:avLst>
                    </a:prstGeom>
                    <a:solidFill>
                      <a:schemeClr val="bg1"/>
                    </a:solidFill>
                    <a:ln w="12700">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8" name="TextBox 17">
                      <a:extLst>
                        <a:ext uri="{FF2B5EF4-FFF2-40B4-BE49-F238E27FC236}">
                          <a16:creationId xmlns:a16="http://schemas.microsoft.com/office/drawing/2014/main" id="{3A905B5B-6875-133A-DD86-72342875ECAC}"/>
                        </a:ext>
                      </a:extLst>
                    </p:cNvPr>
                    <p:cNvSpPr txBox="1"/>
                    <p:nvPr/>
                  </p:nvSpPr>
                  <p:spPr>
                    <a:xfrm>
                      <a:off x="7091172" y="1293268"/>
                      <a:ext cx="1083951" cy="384721"/>
                    </a:xfrm>
                    <a:prstGeom prst="rect">
                      <a:avLst/>
                    </a:prstGeom>
                    <a:noFill/>
                  </p:spPr>
                  <p:txBody>
                    <a:bodyPr wrap="none" rtlCol="0">
                      <a:spAutoFit/>
                    </a:bodyPr>
                    <a:lstStyle/>
                    <a:p>
                      <a:pPr algn="ctr"/>
                      <a:r>
                        <a:rPr lang="en-AU" sz="1000" b="1" dirty="0"/>
                        <a:t>PET </a:t>
                      </a:r>
                      <a:r>
                        <a:rPr lang="en-AU" sz="900" b="1" dirty="0"/>
                        <a:t>Barrier film</a:t>
                      </a:r>
                    </a:p>
                    <a:p>
                      <a:pPr algn="ctr"/>
                      <a:r>
                        <a:rPr lang="en-AU" sz="900" b="1" dirty="0"/>
                        <a:t>25 µm</a:t>
                      </a:r>
                    </a:p>
                  </p:txBody>
                </p:sp>
              </p:grpSp>
            </p:grpSp>
            <p:pic>
              <p:nvPicPr>
                <p:cNvPr id="11" name="Picture 10">
                  <a:extLst>
                    <a:ext uri="{FF2B5EF4-FFF2-40B4-BE49-F238E27FC236}">
                      <a16:creationId xmlns:a16="http://schemas.microsoft.com/office/drawing/2014/main" id="{1121B838-B65A-5B44-8EAE-CAF0C98967D6}"/>
                    </a:ext>
                  </a:extLst>
                </p:cNvPr>
                <p:cNvPicPr>
                  <a:picLocks noChangeAspect="1"/>
                </p:cNvPicPr>
                <p:nvPr/>
              </p:nvPicPr>
              <p:blipFill>
                <a:blip r:embed="rId4"/>
                <a:stretch>
                  <a:fillRect/>
                </a:stretch>
              </p:blipFill>
              <p:spPr>
                <a:xfrm>
                  <a:off x="0" y="2190306"/>
                  <a:ext cx="1487438" cy="1557230"/>
                </a:xfrm>
                <a:prstGeom prst="rect">
                  <a:avLst/>
                </a:prstGeom>
              </p:spPr>
            </p:pic>
            <p:pic>
              <p:nvPicPr>
                <p:cNvPr id="12" name="Picture 11">
                  <a:extLst>
                    <a:ext uri="{FF2B5EF4-FFF2-40B4-BE49-F238E27FC236}">
                      <a16:creationId xmlns:a16="http://schemas.microsoft.com/office/drawing/2014/main" id="{15F29368-5DB0-BEC0-414F-E3929D4FA2C3}"/>
                    </a:ext>
                  </a:extLst>
                </p:cNvPr>
                <p:cNvPicPr>
                  <a:picLocks noChangeAspect="1"/>
                </p:cNvPicPr>
                <p:nvPr/>
              </p:nvPicPr>
              <p:blipFill rotWithShape="1">
                <a:blip r:embed="rId3"/>
                <a:srcRect l="52167" t="42155" r="39815" b="33751"/>
                <a:stretch/>
              </p:blipFill>
              <p:spPr>
                <a:xfrm>
                  <a:off x="1453829" y="2895427"/>
                  <a:ext cx="493382" cy="416012"/>
                </a:xfrm>
                <a:prstGeom prst="rect">
                  <a:avLst/>
                </a:prstGeom>
              </p:spPr>
            </p:pic>
          </p:grpSp>
        </p:grpSp>
        <p:pic>
          <p:nvPicPr>
            <p:cNvPr id="6" name="Picture 5">
              <a:extLst>
                <a:ext uri="{FF2B5EF4-FFF2-40B4-BE49-F238E27FC236}">
                  <a16:creationId xmlns:a16="http://schemas.microsoft.com/office/drawing/2014/main" id="{E024286A-C0BE-691E-9C3C-602A8B006E07}"/>
                </a:ext>
              </a:extLst>
            </p:cNvPr>
            <p:cNvPicPr>
              <a:picLocks noChangeAspect="1"/>
            </p:cNvPicPr>
            <p:nvPr/>
          </p:nvPicPr>
          <p:blipFill rotWithShape="1">
            <a:blip r:embed="rId3"/>
            <a:srcRect l="12938" r="69590" b="82328"/>
            <a:stretch/>
          </p:blipFill>
          <p:spPr>
            <a:xfrm>
              <a:off x="957489" y="3487511"/>
              <a:ext cx="1064099" cy="302013"/>
            </a:xfrm>
            <a:prstGeom prst="rect">
              <a:avLst/>
            </a:prstGeom>
          </p:spPr>
        </p:pic>
      </p:grpSp>
      <p:pic>
        <p:nvPicPr>
          <p:cNvPr id="27" name="Picture 26">
            <a:extLst>
              <a:ext uri="{FF2B5EF4-FFF2-40B4-BE49-F238E27FC236}">
                <a16:creationId xmlns:a16="http://schemas.microsoft.com/office/drawing/2014/main" id="{ECC63743-AC29-9D13-4E5B-AD43C8DFAEF5}"/>
              </a:ext>
            </a:extLst>
          </p:cNvPr>
          <p:cNvPicPr>
            <a:picLocks noChangeAspect="1"/>
          </p:cNvPicPr>
          <p:nvPr/>
        </p:nvPicPr>
        <p:blipFill>
          <a:blip r:embed="rId5"/>
          <a:stretch>
            <a:fillRect/>
          </a:stretch>
        </p:blipFill>
        <p:spPr>
          <a:xfrm>
            <a:off x="5334000" y="367222"/>
            <a:ext cx="3507696" cy="2682099"/>
          </a:xfrm>
          <a:prstGeom prst="rect">
            <a:avLst/>
          </a:prstGeom>
        </p:spPr>
      </p:pic>
    </p:spTree>
    <p:extLst>
      <p:ext uri="{BB962C8B-B14F-4D97-AF65-F5344CB8AC3E}">
        <p14:creationId xmlns:p14="http://schemas.microsoft.com/office/powerpoint/2010/main" val="2530172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MRT Dosimetry with Organic Semiconductors </a:t>
            </a:r>
            <a:endParaRPr lang="en-AU" dirty="0"/>
          </a:p>
        </p:txBody>
      </p:sp>
      <p:sp>
        <p:nvSpPr>
          <p:cNvPr id="34" name="Content Placeholder 1">
            <a:extLst>
              <a:ext uri="{FF2B5EF4-FFF2-40B4-BE49-F238E27FC236}">
                <a16:creationId xmlns:a16="http://schemas.microsoft.com/office/drawing/2014/main" id="{CB45E5C0-D051-4548-AC44-02E8E59E7B28}"/>
              </a:ext>
            </a:extLst>
          </p:cNvPr>
          <p:cNvSpPr txBox="1">
            <a:spLocks/>
          </p:cNvSpPr>
          <p:nvPr/>
        </p:nvSpPr>
        <p:spPr bwMode="auto">
          <a:xfrm>
            <a:off x="0" y="4767262"/>
            <a:ext cx="5663609" cy="36933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50" dirty="0">
              <a:latin typeface="+mn-lt"/>
            </a:endParaRPr>
          </a:p>
          <a:p>
            <a:r>
              <a:rPr lang="sv-SE" sz="1050" dirty="0">
                <a:latin typeface="+mn-lt"/>
              </a:rPr>
              <a:t>J.A. </a:t>
            </a:r>
            <a:r>
              <a:rPr lang="sv-SE" sz="1050" dirty="0">
                <a:latin typeface="+mn-lt"/>
                <a:cs typeface="Arial" panose="020B0604020202020204" pitchFamily="34" charset="0"/>
              </a:rPr>
              <a:t>Posar </a:t>
            </a:r>
            <a:r>
              <a:rPr lang="sv-SE" sz="1050" b="0" dirty="0">
                <a:latin typeface="+mn-lt"/>
                <a:cs typeface="Arial" panose="020B0604020202020204" pitchFamily="34" charset="0"/>
              </a:rPr>
              <a:t>et. al. </a:t>
            </a:r>
            <a:r>
              <a:rPr lang="sv-SE" sz="1050" b="0" i="1" dirty="0">
                <a:latin typeface="+mn-lt"/>
                <a:cs typeface="Arial" panose="020B0604020202020204" pitchFamily="34" charset="0"/>
              </a:rPr>
              <a:t>J. Synchrotron Rad</a:t>
            </a:r>
            <a:r>
              <a:rPr lang="sv-SE" sz="1050" b="0" dirty="0">
                <a:latin typeface="+mn-lt"/>
                <a:cs typeface="Arial" panose="020B0604020202020204" pitchFamily="34" charset="0"/>
              </a:rPr>
              <a:t>. 2021, 28, p1444, doi: 10.1107/S1600577521006044</a:t>
            </a:r>
          </a:p>
        </p:txBody>
      </p:sp>
      <p:grpSp>
        <p:nvGrpSpPr>
          <p:cNvPr id="9" name="Group 8">
            <a:extLst>
              <a:ext uri="{FF2B5EF4-FFF2-40B4-BE49-F238E27FC236}">
                <a16:creationId xmlns:a16="http://schemas.microsoft.com/office/drawing/2014/main" id="{2CCB61DF-8CDB-2356-08F4-4D444003AD19}"/>
              </a:ext>
            </a:extLst>
          </p:cNvPr>
          <p:cNvGrpSpPr/>
          <p:nvPr/>
        </p:nvGrpSpPr>
        <p:grpSpPr>
          <a:xfrm>
            <a:off x="4757372" y="1115497"/>
            <a:ext cx="3642629" cy="3147904"/>
            <a:chOff x="4742317" y="899615"/>
            <a:chExt cx="3642629" cy="3147904"/>
          </a:xfrm>
        </p:grpSpPr>
        <p:pic>
          <p:nvPicPr>
            <p:cNvPr id="8" name="Picture 7">
              <a:extLst>
                <a:ext uri="{FF2B5EF4-FFF2-40B4-BE49-F238E27FC236}">
                  <a16:creationId xmlns:a16="http://schemas.microsoft.com/office/drawing/2014/main" id="{88B9F044-1EC4-4C7D-1600-381616CDF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588"/>
            <a:stretch/>
          </p:blipFill>
          <p:spPr>
            <a:xfrm>
              <a:off x="4742317" y="1211174"/>
              <a:ext cx="3245224" cy="2836345"/>
            </a:xfrm>
            <a:prstGeom prst="rect">
              <a:avLst/>
            </a:prstGeom>
          </p:spPr>
        </p:pic>
        <p:sp>
          <p:nvSpPr>
            <p:cNvPr id="32" name="TextBox 31">
              <a:extLst>
                <a:ext uri="{FF2B5EF4-FFF2-40B4-BE49-F238E27FC236}">
                  <a16:creationId xmlns:a16="http://schemas.microsoft.com/office/drawing/2014/main" id="{E4A8832C-150A-46B2-A9C9-ADA40301F66E}"/>
                </a:ext>
              </a:extLst>
            </p:cNvPr>
            <p:cNvSpPr txBox="1"/>
            <p:nvPr/>
          </p:nvSpPr>
          <p:spPr>
            <a:xfrm>
              <a:off x="4910430" y="899615"/>
              <a:ext cx="3474516" cy="584775"/>
            </a:xfrm>
            <a:prstGeom prst="rect">
              <a:avLst/>
            </a:prstGeom>
            <a:noFill/>
          </p:spPr>
          <p:txBody>
            <a:bodyPr wrap="square" rtlCol="0">
              <a:spAutoFit/>
            </a:bodyPr>
            <a:lstStyle/>
            <a:p>
              <a:pPr algn="ctr"/>
              <a:r>
                <a:rPr lang="en-AU" dirty="0">
                  <a:latin typeface="Tw Cen MT" panose="020B0602020104020603" pitchFamily="34" charset="0"/>
                </a:rPr>
                <a:t>Reconstruction of Microbeams</a:t>
              </a:r>
            </a:p>
            <a:p>
              <a:pPr algn="ctr"/>
              <a:r>
                <a:rPr lang="en-AU" sz="1400" dirty="0">
                  <a:latin typeface="Tw Cen MT" panose="020B0602020104020603" pitchFamily="34" charset="0"/>
                </a:rPr>
                <a:t>(Highest dose-rate beam 3.6 </a:t>
              </a:r>
              <a:r>
                <a:rPr lang="en-AU" sz="1400" dirty="0" err="1">
                  <a:latin typeface="Tw Cen MT" panose="020B0602020104020603" pitchFamily="34" charset="0"/>
                </a:rPr>
                <a:t>kGy</a:t>
              </a:r>
              <a:r>
                <a:rPr lang="en-AU" sz="1400" dirty="0">
                  <a:latin typeface="Tw Cen MT" panose="020B0602020104020603" pitchFamily="34" charset="0"/>
                </a:rPr>
                <a:t>/s)</a:t>
              </a:r>
              <a:endParaRPr lang="en-AU" sz="1600" dirty="0">
                <a:latin typeface="Tw Cen MT" panose="020B0602020104020603" pitchFamily="34" charset="0"/>
              </a:endParaRPr>
            </a:p>
          </p:txBody>
        </p:sp>
        <p:sp>
          <p:nvSpPr>
            <p:cNvPr id="2" name="TextBox 1">
              <a:extLst>
                <a:ext uri="{FF2B5EF4-FFF2-40B4-BE49-F238E27FC236}">
                  <a16:creationId xmlns:a16="http://schemas.microsoft.com/office/drawing/2014/main" id="{CFF259AC-F1F4-DF94-2719-6D67539F748C}"/>
                </a:ext>
              </a:extLst>
            </p:cNvPr>
            <p:cNvSpPr txBox="1"/>
            <p:nvPr/>
          </p:nvSpPr>
          <p:spPr>
            <a:xfrm>
              <a:off x="5921468" y="2290792"/>
              <a:ext cx="1487383" cy="338554"/>
            </a:xfrm>
            <a:prstGeom prst="rect">
              <a:avLst/>
            </a:prstGeom>
            <a:solidFill>
              <a:schemeClr val="bg1"/>
            </a:solidFill>
            <a:ln w="19050">
              <a:solidFill>
                <a:srgbClr val="FF0000"/>
              </a:solidFill>
            </a:ln>
          </p:spPr>
          <p:txBody>
            <a:bodyPr wrap="square" rtlCol="0">
              <a:spAutoFit/>
            </a:bodyPr>
            <a:lstStyle/>
            <a:p>
              <a:pPr algn="ctr"/>
              <a:r>
                <a:rPr lang="en-AU" sz="1600" b="1" dirty="0"/>
                <a:t>(51 ±1.5) µm</a:t>
              </a:r>
            </a:p>
          </p:txBody>
        </p:sp>
      </p:grpSp>
      <p:grpSp>
        <p:nvGrpSpPr>
          <p:cNvPr id="5" name="Group 4">
            <a:extLst>
              <a:ext uri="{FF2B5EF4-FFF2-40B4-BE49-F238E27FC236}">
                <a16:creationId xmlns:a16="http://schemas.microsoft.com/office/drawing/2014/main" id="{BCBA0AEA-5965-0E3E-1E65-93E26EB2788C}"/>
              </a:ext>
            </a:extLst>
          </p:cNvPr>
          <p:cNvGrpSpPr/>
          <p:nvPr/>
        </p:nvGrpSpPr>
        <p:grpSpPr>
          <a:xfrm>
            <a:off x="642207" y="1161007"/>
            <a:ext cx="3618530" cy="3067715"/>
            <a:chOff x="39463" y="942344"/>
            <a:chExt cx="3618530" cy="3067715"/>
          </a:xfrm>
        </p:grpSpPr>
        <p:grpSp>
          <p:nvGrpSpPr>
            <p:cNvPr id="7" name="Group 6">
              <a:extLst>
                <a:ext uri="{FF2B5EF4-FFF2-40B4-BE49-F238E27FC236}">
                  <a16:creationId xmlns:a16="http://schemas.microsoft.com/office/drawing/2014/main" id="{705E23B5-8B6D-BCF4-57C6-82F58D5ACEF7}"/>
                </a:ext>
              </a:extLst>
            </p:cNvPr>
            <p:cNvGrpSpPr/>
            <p:nvPr/>
          </p:nvGrpSpPr>
          <p:grpSpPr>
            <a:xfrm>
              <a:off x="39463" y="942344"/>
              <a:ext cx="3618530" cy="3067715"/>
              <a:chOff x="283023" y="927008"/>
              <a:chExt cx="3618530" cy="3067715"/>
            </a:xfrm>
          </p:grpSpPr>
          <p:grpSp>
            <p:nvGrpSpPr>
              <p:cNvPr id="22" name="Group 21">
                <a:extLst>
                  <a:ext uri="{FF2B5EF4-FFF2-40B4-BE49-F238E27FC236}">
                    <a16:creationId xmlns:a16="http://schemas.microsoft.com/office/drawing/2014/main" id="{1808B329-BB36-44F5-99E6-8F2ABF74C324}"/>
                  </a:ext>
                </a:extLst>
              </p:cNvPr>
              <p:cNvGrpSpPr/>
              <p:nvPr/>
            </p:nvGrpSpPr>
            <p:grpSpPr>
              <a:xfrm>
                <a:off x="283023" y="927008"/>
                <a:ext cx="3618530" cy="3067715"/>
                <a:chOff x="4216114" y="-130366"/>
                <a:chExt cx="3294179" cy="2792738"/>
              </a:xfrm>
            </p:grpSpPr>
            <p:pic>
              <p:nvPicPr>
                <p:cNvPr id="29" name="Picture 28">
                  <a:extLst>
                    <a:ext uri="{FF2B5EF4-FFF2-40B4-BE49-F238E27FC236}">
                      <a16:creationId xmlns:a16="http://schemas.microsoft.com/office/drawing/2014/main" id="{27231ABF-A4A0-4978-9C7D-947216FAC52E}"/>
                    </a:ext>
                  </a:extLst>
                </p:cNvPr>
                <p:cNvPicPr>
                  <a:picLocks noChangeAspect="1"/>
                </p:cNvPicPr>
                <p:nvPr/>
              </p:nvPicPr>
              <p:blipFill>
                <a:blip r:embed="rId3"/>
                <a:stretch>
                  <a:fillRect/>
                </a:stretch>
              </p:blipFill>
              <p:spPr>
                <a:xfrm>
                  <a:off x="4216114" y="116869"/>
                  <a:ext cx="3294179" cy="2545503"/>
                </a:xfrm>
                <a:prstGeom prst="rect">
                  <a:avLst/>
                </a:prstGeom>
              </p:spPr>
            </p:pic>
            <p:sp>
              <p:nvSpPr>
                <p:cNvPr id="30" name="TextBox 29">
                  <a:extLst>
                    <a:ext uri="{FF2B5EF4-FFF2-40B4-BE49-F238E27FC236}">
                      <a16:creationId xmlns:a16="http://schemas.microsoft.com/office/drawing/2014/main" id="{AC038FE3-1D8D-4835-AB87-E9B8BB2DA73C}"/>
                    </a:ext>
                  </a:extLst>
                </p:cNvPr>
                <p:cNvSpPr txBox="1"/>
                <p:nvPr/>
              </p:nvSpPr>
              <p:spPr>
                <a:xfrm>
                  <a:off x="4718540" y="-130366"/>
                  <a:ext cx="2289325" cy="532358"/>
                </a:xfrm>
                <a:prstGeom prst="rect">
                  <a:avLst/>
                </a:prstGeom>
                <a:noFill/>
              </p:spPr>
              <p:txBody>
                <a:bodyPr wrap="square" rtlCol="0">
                  <a:spAutoFit/>
                </a:bodyPr>
                <a:lstStyle/>
                <a:p>
                  <a:pPr algn="ctr"/>
                  <a:r>
                    <a:rPr lang="en-AU" dirty="0">
                      <a:latin typeface="Tw Cen MT" panose="020B0602020104020603" pitchFamily="34" charset="0"/>
                    </a:rPr>
                    <a:t>Radiation Damage</a:t>
                  </a:r>
                </a:p>
                <a:p>
                  <a:pPr algn="ctr"/>
                  <a:r>
                    <a:rPr lang="en-AU" sz="1400" dirty="0">
                      <a:latin typeface="Tw Cen MT" panose="020B0602020104020603" pitchFamily="34" charset="0"/>
                    </a:rPr>
                    <a:t>(Stabilised after 35 </a:t>
                  </a:r>
                  <a:r>
                    <a:rPr lang="en-AU" sz="1400" dirty="0" err="1">
                      <a:latin typeface="Tw Cen MT" panose="020B0602020104020603" pitchFamily="34" charset="0"/>
                    </a:rPr>
                    <a:t>kGy</a:t>
                  </a:r>
                  <a:r>
                    <a:rPr lang="en-AU" sz="1400" dirty="0">
                      <a:latin typeface="Tw Cen MT" panose="020B0602020104020603" pitchFamily="34" charset="0"/>
                    </a:rPr>
                    <a:t>)</a:t>
                  </a:r>
                </a:p>
              </p:txBody>
            </p:sp>
          </p:grpSp>
          <p:sp>
            <p:nvSpPr>
              <p:cNvPr id="19" name="TextBox 18">
                <a:extLst>
                  <a:ext uri="{FF2B5EF4-FFF2-40B4-BE49-F238E27FC236}">
                    <a16:creationId xmlns:a16="http://schemas.microsoft.com/office/drawing/2014/main" id="{B2586AE1-B22B-413D-9138-10DAAA32FAA2}"/>
                  </a:ext>
                </a:extLst>
              </p:cNvPr>
              <p:cNvSpPr txBox="1"/>
              <p:nvPr/>
            </p:nvSpPr>
            <p:spPr>
              <a:xfrm>
                <a:off x="2220021" y="2117612"/>
                <a:ext cx="1052982" cy="461665"/>
              </a:xfrm>
              <a:prstGeom prst="rect">
                <a:avLst/>
              </a:prstGeom>
              <a:noFill/>
            </p:spPr>
            <p:txBody>
              <a:bodyPr wrap="square" rtlCol="0">
                <a:spAutoFit/>
              </a:bodyPr>
              <a:lstStyle/>
              <a:p>
                <a:pPr algn="ctr"/>
                <a:r>
                  <a:rPr lang="en-AU" sz="1200" b="1" dirty="0">
                    <a:solidFill>
                      <a:srgbClr val="FF0000"/>
                    </a:solidFill>
                  </a:rPr>
                  <a:t>800 Patients</a:t>
                </a:r>
              </a:p>
            </p:txBody>
          </p:sp>
        </p:grpSp>
        <p:cxnSp>
          <p:nvCxnSpPr>
            <p:cNvPr id="17" name="Straight Arrow Connector 16">
              <a:extLst>
                <a:ext uri="{FF2B5EF4-FFF2-40B4-BE49-F238E27FC236}">
                  <a16:creationId xmlns:a16="http://schemas.microsoft.com/office/drawing/2014/main" id="{2ED36D37-1DEC-1488-CB6F-19E0E51B11D7}"/>
                </a:ext>
              </a:extLst>
            </p:cNvPr>
            <p:cNvCxnSpPr>
              <a:cxnSpLocks/>
            </p:cNvCxnSpPr>
            <p:nvPr/>
          </p:nvCxnSpPr>
          <p:spPr>
            <a:xfrm>
              <a:off x="2900510" y="2363781"/>
              <a:ext cx="0" cy="931577"/>
            </a:xfrm>
            <a:prstGeom prst="straightConnector1">
              <a:avLst/>
            </a:prstGeom>
            <a:ln w="38100">
              <a:solidFill>
                <a:srgbClr val="FE3C0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71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A9B43-04F4-8396-D1BA-612007224924}"/>
              </a:ext>
            </a:extLst>
          </p:cNvPr>
          <p:cNvSpPr>
            <a:spLocks noGrp="1"/>
          </p:cNvSpPr>
          <p:nvPr>
            <p:ph type="title"/>
          </p:nvPr>
        </p:nvSpPr>
        <p:spPr>
          <a:xfrm>
            <a:off x="381884" y="814922"/>
            <a:ext cx="3948874" cy="992229"/>
          </a:xfrm>
        </p:spPr>
        <p:txBody>
          <a:bodyPr/>
          <a:lstStyle/>
          <a:p>
            <a:r>
              <a:rPr lang="en-AU" dirty="0"/>
              <a:t>Early Use of Ionizing Radiation and ‘Safety’</a:t>
            </a:r>
          </a:p>
        </p:txBody>
      </p:sp>
      <p:sp>
        <p:nvSpPr>
          <p:cNvPr id="4" name="Text Placeholder 3">
            <a:extLst>
              <a:ext uri="{FF2B5EF4-FFF2-40B4-BE49-F238E27FC236}">
                <a16:creationId xmlns:a16="http://schemas.microsoft.com/office/drawing/2014/main" id="{ACCB87F1-66D2-7C16-7DEB-4995096D1768}"/>
              </a:ext>
            </a:extLst>
          </p:cNvPr>
          <p:cNvSpPr>
            <a:spLocks noGrp="1"/>
          </p:cNvSpPr>
          <p:nvPr>
            <p:ph type="body" sz="quarter" idx="11"/>
          </p:nvPr>
        </p:nvSpPr>
        <p:spPr>
          <a:xfrm>
            <a:off x="374412" y="2391128"/>
            <a:ext cx="3963817" cy="1348851"/>
          </a:xfrm>
        </p:spPr>
        <p:txBody>
          <a:bodyPr/>
          <a:lstStyle/>
          <a:p>
            <a:r>
              <a:rPr lang="en-AU" sz="2000" dirty="0"/>
              <a:t>How the discovery of x-rays revolutionised medical treatment  </a:t>
            </a:r>
          </a:p>
        </p:txBody>
      </p:sp>
      <p:sp>
        <p:nvSpPr>
          <p:cNvPr id="5" name="Rectangle 4">
            <a:extLst>
              <a:ext uri="{FF2B5EF4-FFF2-40B4-BE49-F238E27FC236}">
                <a16:creationId xmlns:a16="http://schemas.microsoft.com/office/drawing/2014/main" id="{B1E9C3B7-C3BF-E6D2-00B7-881B8AF5946E}"/>
              </a:ext>
            </a:extLst>
          </p:cNvPr>
          <p:cNvSpPr/>
          <p:nvPr/>
        </p:nvSpPr>
        <p:spPr>
          <a:xfrm>
            <a:off x="4572000" y="313766"/>
            <a:ext cx="4166234" cy="4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Grafik 1">
            <a:extLst>
              <a:ext uri="{FF2B5EF4-FFF2-40B4-BE49-F238E27FC236}">
                <a16:creationId xmlns:a16="http://schemas.microsoft.com/office/drawing/2014/main" id="{4A2E9C04-66CC-81A1-3073-037BB15111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339" y="522318"/>
            <a:ext cx="2857556" cy="340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2">
            <a:extLst>
              <a:ext uri="{FF2B5EF4-FFF2-40B4-BE49-F238E27FC236}">
                <a16:creationId xmlns:a16="http://schemas.microsoft.com/office/drawing/2014/main" id="{AD81C724-2CA3-A7BF-BA1D-BE340768D1B8}"/>
              </a:ext>
            </a:extLst>
          </p:cNvPr>
          <p:cNvSpPr>
            <a:spLocks noChangeArrowheads="1"/>
          </p:cNvSpPr>
          <p:nvPr/>
        </p:nvSpPr>
        <p:spPr bwMode="auto">
          <a:xfrm>
            <a:off x="5369354" y="3952679"/>
            <a:ext cx="2857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AU" altLang="de-DE" sz="1400" dirty="0">
                <a:solidFill>
                  <a:schemeClr val="tx1"/>
                </a:solidFill>
                <a:latin typeface="+mj-lt"/>
              </a:rPr>
              <a:t>Wilhelm </a:t>
            </a:r>
            <a:r>
              <a:rPr lang="en-AU" altLang="de-DE" sz="1400" dirty="0" err="1">
                <a:solidFill>
                  <a:schemeClr val="tx1"/>
                </a:solidFill>
                <a:latin typeface="+mj-lt"/>
              </a:rPr>
              <a:t>Röntgen</a:t>
            </a:r>
            <a:endParaRPr lang="en-AU" altLang="de-DE" sz="1400" dirty="0">
              <a:solidFill>
                <a:schemeClr val="tx1"/>
              </a:solidFill>
              <a:latin typeface="+mj-lt"/>
            </a:endParaRPr>
          </a:p>
          <a:p>
            <a:pPr eaLnBrk="1" hangingPunct="1"/>
            <a:r>
              <a:rPr lang="en-AU" altLang="de-DE" sz="1400" dirty="0">
                <a:solidFill>
                  <a:schemeClr val="tx1"/>
                </a:solidFill>
                <a:latin typeface="+mj-lt"/>
              </a:rPr>
              <a:t>Born 1845 in Remscheid, Germany</a:t>
            </a:r>
          </a:p>
          <a:p>
            <a:pPr eaLnBrk="1" hangingPunct="1"/>
            <a:r>
              <a:rPr lang="en-AU" altLang="de-DE" sz="1400" dirty="0">
                <a:solidFill>
                  <a:schemeClr val="tx1"/>
                </a:solidFill>
                <a:latin typeface="+mj-lt"/>
              </a:rPr>
              <a:t>PhD in Physics at University of Zurich</a:t>
            </a:r>
          </a:p>
        </p:txBody>
      </p:sp>
    </p:spTree>
    <p:extLst>
      <p:ext uri="{BB962C8B-B14F-4D97-AF65-F5344CB8AC3E}">
        <p14:creationId xmlns:p14="http://schemas.microsoft.com/office/powerpoint/2010/main" val="859669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5DBBA-E88A-DB5F-6549-8B1FC5EAA38A}"/>
              </a:ext>
            </a:extLst>
          </p:cNvPr>
          <p:cNvSpPr/>
          <p:nvPr/>
        </p:nvSpPr>
        <p:spPr>
          <a:xfrm>
            <a:off x="426720" y="4838371"/>
            <a:ext cx="1334347" cy="3051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sz="2800" dirty="0"/>
              <a:t>Radiation Hardness</a:t>
            </a:r>
            <a:endParaRPr lang="en-AU" sz="2800" dirty="0"/>
          </a:p>
        </p:txBody>
      </p:sp>
      <p:sp>
        <p:nvSpPr>
          <p:cNvPr id="8" name="Content Placeholder 1">
            <a:extLst>
              <a:ext uri="{FF2B5EF4-FFF2-40B4-BE49-F238E27FC236}">
                <a16:creationId xmlns:a16="http://schemas.microsoft.com/office/drawing/2014/main" id="{C93632D6-B3B0-226D-DFF8-81F6F5D9B5DF}"/>
              </a:ext>
            </a:extLst>
          </p:cNvPr>
          <p:cNvSpPr txBox="1">
            <a:spLocks/>
          </p:cNvSpPr>
          <p:nvPr/>
        </p:nvSpPr>
        <p:spPr>
          <a:xfrm>
            <a:off x="426720" y="1119919"/>
            <a:ext cx="4413794" cy="3648136"/>
          </a:xfrm>
          <a:prstGeom prst="rect">
            <a:avLst/>
          </a:prstGeom>
        </p:spPr>
        <p:txBody>
          <a:bodyPr>
            <a:normAutofit/>
          </a:bodyPr>
          <a:lstStyle>
            <a:lvl1pPr marL="0" indent="0" algn="l" defTabSz="457200" rtl="0" eaLnBrk="1" fontAlgn="base" hangingPunct="1">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700" dirty="0">
              <a:latin typeface="Tw Cen MT" panose="020B0602020104020603" pitchFamily="34" charset="0"/>
            </a:endParaRPr>
          </a:p>
          <a:p>
            <a:r>
              <a:rPr lang="en-AU" sz="1800" b="0" dirty="0">
                <a:latin typeface="Tw Cen MT" panose="020B0602020104020603" pitchFamily="34" charset="0"/>
              </a:rPr>
              <a:t>Radiation hardness is necessary for:</a:t>
            </a:r>
          </a:p>
          <a:p>
            <a:pPr marL="285750" indent="-285750">
              <a:buFont typeface="Arial" panose="020B0604020202020204" pitchFamily="34" charset="0"/>
              <a:buChar char="•"/>
            </a:pPr>
            <a:r>
              <a:rPr lang="en-AU" sz="1800" b="0" dirty="0">
                <a:latin typeface="Tw Cen MT" panose="020B0602020104020603" pitchFamily="34" charset="0"/>
              </a:rPr>
              <a:t>Measurement accuracy and reliability</a:t>
            </a:r>
          </a:p>
          <a:p>
            <a:pPr marL="285750" indent="-285750">
              <a:buFont typeface="Arial" panose="020B0604020202020204" pitchFamily="34" charset="0"/>
              <a:buChar char="•"/>
            </a:pPr>
            <a:r>
              <a:rPr lang="en-AU" sz="1800" b="0" dirty="0">
                <a:latin typeface="Tw Cen MT" panose="020B0602020104020603" pitchFamily="34" charset="0"/>
              </a:rPr>
              <a:t>Longevity and stability</a:t>
            </a:r>
          </a:p>
          <a:p>
            <a:endParaRPr lang="en-AU" sz="1000" b="0" dirty="0">
              <a:latin typeface="Tw Cen MT" panose="020B0602020104020603" pitchFamily="34" charset="0"/>
            </a:endParaRPr>
          </a:p>
          <a:p>
            <a:r>
              <a:rPr lang="en-AU" sz="1800" b="0" dirty="0">
                <a:latin typeface="Tw Cen MT" panose="020B0602020104020603" pitchFamily="34" charset="0"/>
              </a:rPr>
              <a:t>Unknown radiation damage mechanism in organic semiconductors:</a:t>
            </a:r>
          </a:p>
          <a:p>
            <a:pPr marL="285750" indent="-285750">
              <a:buFont typeface="Arial" panose="020B0604020202020204" pitchFamily="34" charset="0"/>
              <a:buChar char="•"/>
            </a:pPr>
            <a:r>
              <a:rPr lang="en-AU" sz="1800" b="0" dirty="0">
                <a:latin typeface="Tw Cen MT" panose="020B0602020104020603" pitchFamily="34" charset="0"/>
              </a:rPr>
              <a:t>Is there a correlation between material structure and radiation stability?</a:t>
            </a:r>
          </a:p>
          <a:p>
            <a:pPr marL="285750" indent="-285750">
              <a:buFont typeface="Arial" panose="020B0604020202020204" pitchFamily="34" charset="0"/>
              <a:buChar char="•"/>
            </a:pPr>
            <a:r>
              <a:rPr lang="en-AU" sz="1800" b="0" dirty="0">
                <a:latin typeface="Tw Cen MT" panose="020B0602020104020603" pitchFamily="34" charset="0"/>
              </a:rPr>
              <a:t>Planar structure of o-IDTBR exhibits higher photostability compared to PCBM*</a:t>
            </a:r>
          </a:p>
        </p:txBody>
      </p:sp>
      <p:sp>
        <p:nvSpPr>
          <p:cNvPr id="4" name="TextBox 3">
            <a:extLst>
              <a:ext uri="{FF2B5EF4-FFF2-40B4-BE49-F238E27FC236}">
                <a16:creationId xmlns:a16="http://schemas.microsoft.com/office/drawing/2014/main" id="{A715E47F-AB64-EB68-4FA4-B10A02045EC6}"/>
              </a:ext>
            </a:extLst>
          </p:cNvPr>
          <p:cNvSpPr txBox="1"/>
          <p:nvPr/>
        </p:nvSpPr>
        <p:spPr>
          <a:xfrm>
            <a:off x="5844220" y="4889900"/>
            <a:ext cx="3315331" cy="253916"/>
          </a:xfrm>
          <a:prstGeom prst="rect">
            <a:avLst/>
          </a:prstGeom>
          <a:noFill/>
        </p:spPr>
        <p:txBody>
          <a:bodyPr wrap="none" rtlCol="0">
            <a:spAutoFit/>
          </a:bodyPr>
          <a:lstStyle/>
          <a:p>
            <a:r>
              <a:rPr lang="en-AU" sz="1050" dirty="0"/>
              <a:t>*J. Luke et. al. </a:t>
            </a:r>
            <a:r>
              <a:rPr lang="en-AU" sz="1050" i="1" dirty="0"/>
              <a:t>Adv. Energy Mater. </a:t>
            </a:r>
            <a:r>
              <a:rPr lang="en-AU" sz="1050" b="1" dirty="0"/>
              <a:t>2019</a:t>
            </a:r>
            <a:r>
              <a:rPr lang="en-AU" sz="1050" dirty="0"/>
              <a:t>, 9, 1803755</a:t>
            </a:r>
          </a:p>
        </p:txBody>
      </p:sp>
      <p:pic>
        <p:nvPicPr>
          <p:cNvPr id="5" name="Picture 4">
            <a:extLst>
              <a:ext uri="{FF2B5EF4-FFF2-40B4-BE49-F238E27FC236}">
                <a16:creationId xmlns:a16="http://schemas.microsoft.com/office/drawing/2014/main" id="{5CDC2D18-A798-0E66-0EC3-CA19A353A020}"/>
              </a:ext>
            </a:extLst>
          </p:cNvPr>
          <p:cNvPicPr>
            <a:picLocks noChangeAspect="1"/>
          </p:cNvPicPr>
          <p:nvPr/>
        </p:nvPicPr>
        <p:blipFill rotWithShape="1">
          <a:blip r:embed="rId2"/>
          <a:srcRect l="33986"/>
          <a:stretch/>
        </p:blipFill>
        <p:spPr>
          <a:xfrm>
            <a:off x="4956161" y="2414732"/>
            <a:ext cx="3761119" cy="2490069"/>
          </a:xfrm>
          <a:prstGeom prst="rect">
            <a:avLst/>
          </a:prstGeom>
        </p:spPr>
      </p:pic>
      <p:pic>
        <p:nvPicPr>
          <p:cNvPr id="17" name="Picture 16">
            <a:extLst>
              <a:ext uri="{FF2B5EF4-FFF2-40B4-BE49-F238E27FC236}">
                <a16:creationId xmlns:a16="http://schemas.microsoft.com/office/drawing/2014/main" id="{C8AF1589-352C-D0CF-A134-400B43999463}"/>
              </a:ext>
            </a:extLst>
          </p:cNvPr>
          <p:cNvPicPr>
            <a:picLocks noChangeAspect="1"/>
          </p:cNvPicPr>
          <p:nvPr/>
        </p:nvPicPr>
        <p:blipFill rotWithShape="1">
          <a:blip r:embed="rId2"/>
          <a:srcRect r="65877" b="56844"/>
          <a:stretch/>
        </p:blipFill>
        <p:spPr>
          <a:xfrm>
            <a:off x="4691849" y="1057251"/>
            <a:ext cx="2304742" cy="1273912"/>
          </a:xfrm>
          <a:prstGeom prst="rect">
            <a:avLst/>
          </a:prstGeom>
        </p:spPr>
      </p:pic>
      <p:pic>
        <p:nvPicPr>
          <p:cNvPr id="6" name="Picture 5">
            <a:extLst>
              <a:ext uri="{FF2B5EF4-FFF2-40B4-BE49-F238E27FC236}">
                <a16:creationId xmlns:a16="http://schemas.microsoft.com/office/drawing/2014/main" id="{41971882-709D-C682-2719-8819439C4966}"/>
              </a:ext>
            </a:extLst>
          </p:cNvPr>
          <p:cNvPicPr>
            <a:picLocks noChangeAspect="1"/>
          </p:cNvPicPr>
          <p:nvPr/>
        </p:nvPicPr>
        <p:blipFill rotWithShape="1">
          <a:blip r:embed="rId2"/>
          <a:srcRect l="12332" t="50378" r="65877"/>
          <a:stretch/>
        </p:blipFill>
        <p:spPr>
          <a:xfrm>
            <a:off x="7152166" y="958781"/>
            <a:ext cx="1477869" cy="1470852"/>
          </a:xfrm>
          <a:prstGeom prst="rect">
            <a:avLst/>
          </a:prstGeom>
        </p:spPr>
      </p:pic>
    </p:spTree>
    <p:extLst>
      <p:ext uri="{BB962C8B-B14F-4D97-AF65-F5344CB8AC3E}">
        <p14:creationId xmlns:p14="http://schemas.microsoft.com/office/powerpoint/2010/main" val="235386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Insights into Radiation Damage</a:t>
            </a:r>
            <a:endParaRPr lang="en-AU" dirty="0"/>
          </a:p>
        </p:txBody>
      </p:sp>
      <p:sp>
        <p:nvSpPr>
          <p:cNvPr id="36" name="Content Placeholder 1">
            <a:extLst>
              <a:ext uri="{FF2B5EF4-FFF2-40B4-BE49-F238E27FC236}">
                <a16:creationId xmlns:a16="http://schemas.microsoft.com/office/drawing/2014/main" id="{2EC8FD12-DADB-49CC-80E7-73F34413D7AF}"/>
              </a:ext>
            </a:extLst>
          </p:cNvPr>
          <p:cNvSpPr txBox="1">
            <a:spLocks/>
          </p:cNvSpPr>
          <p:nvPr/>
        </p:nvSpPr>
        <p:spPr bwMode="auto">
          <a:xfrm>
            <a:off x="4296822" y="876208"/>
            <a:ext cx="4488404" cy="1219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AU" sz="2000" dirty="0">
                <a:latin typeface="Tw Cen MT" panose="020B0602020104020603" pitchFamily="34" charset="0"/>
              </a:rPr>
              <a:t>Degradation occurs in P3HT:</a:t>
            </a:r>
          </a:p>
          <a:p>
            <a:pPr>
              <a:lnSpc>
                <a:spcPct val="100000"/>
              </a:lnSpc>
            </a:pPr>
            <a:endParaRPr lang="en-AU" sz="400" dirty="0">
              <a:latin typeface="Tw Cen MT" panose="020B0602020104020603" pitchFamily="34" charset="0"/>
            </a:endParaRPr>
          </a:p>
          <a:p>
            <a:pPr marL="285750" indent="-285750">
              <a:lnSpc>
                <a:spcPct val="100000"/>
              </a:lnSpc>
              <a:buSzPct val="140000"/>
              <a:buFont typeface="Times New Roman" panose="02020603050405020304" pitchFamily="18" charset="0"/>
              <a:buChar char="→"/>
            </a:pPr>
            <a:r>
              <a:rPr lang="en-AU" sz="1600" b="0" dirty="0">
                <a:latin typeface="Tw Cen MT" panose="020B0602020104020603" pitchFamily="34" charset="0"/>
              </a:rPr>
              <a:t>Deep trapping sites</a:t>
            </a:r>
          </a:p>
          <a:p>
            <a:pPr marL="285750" indent="-285750">
              <a:lnSpc>
                <a:spcPct val="100000"/>
              </a:lnSpc>
              <a:buSzPct val="140000"/>
              <a:buFont typeface="Times New Roman" panose="02020603050405020304" pitchFamily="18" charset="0"/>
              <a:buChar char="→"/>
            </a:pPr>
            <a:r>
              <a:rPr lang="en-AU" sz="1600" b="0" dirty="0">
                <a:latin typeface="Tw Cen MT" panose="020B0602020104020603" pitchFamily="34" charset="0"/>
              </a:rPr>
              <a:t>Unique features of planar o-IDTBR improve radiation stability</a:t>
            </a:r>
          </a:p>
        </p:txBody>
      </p:sp>
      <p:pic>
        <p:nvPicPr>
          <p:cNvPr id="2" name="Picture 1">
            <a:extLst>
              <a:ext uri="{FF2B5EF4-FFF2-40B4-BE49-F238E27FC236}">
                <a16:creationId xmlns:a16="http://schemas.microsoft.com/office/drawing/2014/main" id="{B101BB52-BD31-4F7D-8BAF-385BC8F76D2F}"/>
              </a:ext>
            </a:extLst>
          </p:cNvPr>
          <p:cNvPicPr>
            <a:picLocks noChangeAspect="1"/>
          </p:cNvPicPr>
          <p:nvPr/>
        </p:nvPicPr>
        <p:blipFill>
          <a:blip r:embed="rId3"/>
          <a:stretch>
            <a:fillRect/>
          </a:stretch>
        </p:blipFill>
        <p:spPr>
          <a:xfrm>
            <a:off x="756352" y="1104133"/>
            <a:ext cx="3189979" cy="795703"/>
          </a:xfrm>
          <a:prstGeom prst="rect">
            <a:avLst/>
          </a:prstGeom>
        </p:spPr>
      </p:pic>
      <p:grpSp>
        <p:nvGrpSpPr>
          <p:cNvPr id="6" name="Group 5">
            <a:extLst>
              <a:ext uri="{FF2B5EF4-FFF2-40B4-BE49-F238E27FC236}">
                <a16:creationId xmlns:a16="http://schemas.microsoft.com/office/drawing/2014/main" id="{AC32BEE2-2E2B-6632-6196-B1E2F182A495}"/>
              </a:ext>
            </a:extLst>
          </p:cNvPr>
          <p:cNvGrpSpPr/>
          <p:nvPr/>
        </p:nvGrpSpPr>
        <p:grpSpPr>
          <a:xfrm>
            <a:off x="291471" y="2372318"/>
            <a:ext cx="8549327" cy="2417692"/>
            <a:chOff x="358775" y="2746231"/>
            <a:chExt cx="6946725" cy="1964487"/>
          </a:xfrm>
        </p:grpSpPr>
        <p:pic>
          <p:nvPicPr>
            <p:cNvPr id="12" name="Picture 11">
              <a:extLst>
                <a:ext uri="{FF2B5EF4-FFF2-40B4-BE49-F238E27FC236}">
                  <a16:creationId xmlns:a16="http://schemas.microsoft.com/office/drawing/2014/main" id="{57ECC9CB-2545-45F1-BBC5-2504901023B5}"/>
                </a:ext>
              </a:extLst>
            </p:cNvPr>
            <p:cNvPicPr>
              <a:picLocks noChangeAspect="1"/>
            </p:cNvPicPr>
            <p:nvPr/>
          </p:nvPicPr>
          <p:blipFill rotWithShape="1">
            <a:blip r:embed="rId4"/>
            <a:srcRect b="51304"/>
            <a:stretch/>
          </p:blipFill>
          <p:spPr>
            <a:xfrm>
              <a:off x="358775" y="2808823"/>
              <a:ext cx="4642793" cy="1901895"/>
            </a:xfrm>
            <a:prstGeom prst="rect">
              <a:avLst/>
            </a:prstGeom>
          </p:spPr>
        </p:pic>
        <p:pic>
          <p:nvPicPr>
            <p:cNvPr id="5" name="Picture 4">
              <a:extLst>
                <a:ext uri="{FF2B5EF4-FFF2-40B4-BE49-F238E27FC236}">
                  <a16:creationId xmlns:a16="http://schemas.microsoft.com/office/drawing/2014/main" id="{6E49ABA1-0575-6908-4B1A-1AD8A3DC6F6D}"/>
                </a:ext>
              </a:extLst>
            </p:cNvPr>
            <p:cNvPicPr>
              <a:picLocks noChangeAspect="1"/>
            </p:cNvPicPr>
            <p:nvPr/>
          </p:nvPicPr>
          <p:blipFill rotWithShape="1">
            <a:blip r:embed="rId4"/>
            <a:srcRect t="48099" r="50712"/>
            <a:stretch/>
          </p:blipFill>
          <p:spPr>
            <a:xfrm>
              <a:off x="5087800" y="2746231"/>
              <a:ext cx="2217700" cy="1964487"/>
            </a:xfrm>
            <a:prstGeom prst="rect">
              <a:avLst/>
            </a:prstGeom>
          </p:spPr>
        </p:pic>
      </p:grpSp>
      <p:sp>
        <p:nvSpPr>
          <p:cNvPr id="7" name="Content Placeholder 1">
            <a:extLst>
              <a:ext uri="{FF2B5EF4-FFF2-40B4-BE49-F238E27FC236}">
                <a16:creationId xmlns:a16="http://schemas.microsoft.com/office/drawing/2014/main" id="{0DC8EFAF-7787-CCA5-8136-D6421EA7962F}"/>
              </a:ext>
            </a:extLst>
          </p:cNvPr>
          <p:cNvSpPr txBox="1">
            <a:spLocks/>
          </p:cNvSpPr>
          <p:nvPr/>
        </p:nvSpPr>
        <p:spPr bwMode="auto">
          <a:xfrm>
            <a:off x="450496" y="2050565"/>
            <a:ext cx="3830074" cy="433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AU" sz="1800" dirty="0">
                <a:latin typeface="Tw Cen MT" panose="020B0602020104020603" pitchFamily="34" charset="0"/>
              </a:rPr>
              <a:t>Radiation Exposure &gt; 10 </a:t>
            </a:r>
            <a:r>
              <a:rPr lang="en-AU" sz="1800" dirty="0" err="1">
                <a:latin typeface="Tw Cen MT" panose="020B0602020104020603" pitchFamily="34" charset="0"/>
              </a:rPr>
              <a:t>kGy</a:t>
            </a:r>
            <a:endParaRPr lang="en-AU" sz="1600" b="0" dirty="0">
              <a:latin typeface="Tw Cen MT" panose="020B0602020104020603" pitchFamily="34" charset="0"/>
            </a:endParaRPr>
          </a:p>
        </p:txBody>
      </p:sp>
      <p:sp>
        <p:nvSpPr>
          <p:cNvPr id="10" name="Content Placeholder 1">
            <a:extLst>
              <a:ext uri="{FF2B5EF4-FFF2-40B4-BE49-F238E27FC236}">
                <a16:creationId xmlns:a16="http://schemas.microsoft.com/office/drawing/2014/main" id="{568B818B-9AE6-8129-A32D-52E1D0C93793}"/>
              </a:ext>
            </a:extLst>
          </p:cNvPr>
          <p:cNvSpPr txBox="1">
            <a:spLocks/>
          </p:cNvSpPr>
          <p:nvPr/>
        </p:nvSpPr>
        <p:spPr bwMode="auto">
          <a:xfrm>
            <a:off x="-1" y="4760022"/>
            <a:ext cx="4862623" cy="38347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lnSpc>
                <a:spcPct val="90000"/>
              </a:lnSpc>
              <a:spcBef>
                <a:spcPct val="20000"/>
              </a:spcBef>
              <a:spcAft>
                <a:spcPct val="0"/>
              </a:spcAft>
              <a:buFont typeface="Lucida Grande" charset="0"/>
              <a:buNone/>
              <a:defRPr sz="2400" b="1" kern="12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defTabSz="457200" rtl="0" eaLnBrk="1" fontAlgn="base" hangingPunct="1">
              <a:lnSpc>
                <a:spcPct val="90000"/>
              </a:lnSpc>
              <a:spcBef>
                <a:spcPct val="20000"/>
              </a:spcBef>
              <a:spcAft>
                <a:spcPct val="0"/>
              </a:spcAft>
              <a:buFont typeface="Lucida Grande"/>
              <a:buChar char="–"/>
              <a:defRPr sz="2400" kern="1200">
                <a:solidFill>
                  <a:schemeClr val="tx1"/>
                </a:solidFill>
                <a:latin typeface="Tw Cen MT"/>
                <a:ea typeface="ＭＳ Ｐゴシック" charset="0"/>
                <a:cs typeface="Tw Cen MT"/>
              </a:defRPr>
            </a:lvl2pPr>
            <a:lvl3pPr marL="1143000" indent="-228600" algn="l" defTabSz="457200" rtl="0" eaLnBrk="1" fontAlgn="base" hangingPunct="1">
              <a:lnSpc>
                <a:spcPct val="90000"/>
              </a:lnSpc>
              <a:spcBef>
                <a:spcPct val="20000"/>
              </a:spcBef>
              <a:spcAft>
                <a:spcPct val="0"/>
              </a:spcAft>
              <a:buFont typeface="Arial" charset="0"/>
              <a:buChar char="•"/>
              <a:defRPr sz="24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000" b="0" dirty="0">
              <a:latin typeface="+mn-lt"/>
              <a:cs typeface="Arial" panose="020B0604020202020204" pitchFamily="34" charset="0"/>
            </a:endParaRPr>
          </a:p>
          <a:p>
            <a:r>
              <a:rPr lang="sv-SE" sz="1000" b="0" dirty="0">
                <a:latin typeface="+mn-lt"/>
                <a:cs typeface="Arial" panose="020B0604020202020204" pitchFamily="34" charset="0"/>
              </a:rPr>
              <a:t>M.J. Large, </a:t>
            </a:r>
            <a:r>
              <a:rPr lang="sv-SE" sz="1000" dirty="0">
                <a:latin typeface="+mn-lt"/>
                <a:cs typeface="Arial" panose="020B0604020202020204" pitchFamily="34" charset="0"/>
              </a:rPr>
              <a:t>J.A. Posar </a:t>
            </a:r>
            <a:r>
              <a:rPr lang="sv-SE" sz="1000" b="0" dirty="0">
                <a:latin typeface="+mn-lt"/>
                <a:cs typeface="Arial" panose="020B0604020202020204" pitchFamily="34" charset="0"/>
              </a:rPr>
              <a:t>et. al. </a:t>
            </a:r>
            <a:r>
              <a:rPr lang="nl-NL" sz="1000" b="0" i="1" dirty="0">
                <a:latin typeface="+mn-lt"/>
              </a:rPr>
              <a:t>ACS Appl. Mater. Interfaces </a:t>
            </a:r>
            <a:r>
              <a:rPr lang="nl-NL" sz="1000" b="0" dirty="0">
                <a:latin typeface="+mn-lt"/>
              </a:rPr>
              <a:t>2021, 13(48), p5770</a:t>
            </a:r>
            <a:endParaRPr lang="sv-SE" sz="1000" b="0" dirty="0">
              <a:latin typeface="+mn-lt"/>
              <a:cs typeface="Arial" panose="020B0604020202020204" pitchFamily="34" charset="0"/>
            </a:endParaRPr>
          </a:p>
        </p:txBody>
      </p:sp>
    </p:spTree>
    <p:extLst>
      <p:ext uri="{BB962C8B-B14F-4D97-AF65-F5344CB8AC3E}">
        <p14:creationId xmlns:p14="http://schemas.microsoft.com/office/powerpoint/2010/main" val="4147404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Lecture Summary</a:t>
            </a:r>
            <a:endParaRPr lang="en-AU" dirty="0"/>
          </a:p>
        </p:txBody>
      </p:sp>
      <p:sp>
        <p:nvSpPr>
          <p:cNvPr id="2" name="Rectangle 1">
            <a:extLst>
              <a:ext uri="{FF2B5EF4-FFF2-40B4-BE49-F238E27FC236}">
                <a16:creationId xmlns:a16="http://schemas.microsoft.com/office/drawing/2014/main" id="{DDAF23D2-C75D-EB5E-C685-392F8B945F47}"/>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7" name="TextBox 6">
            <a:extLst>
              <a:ext uri="{FF2B5EF4-FFF2-40B4-BE49-F238E27FC236}">
                <a16:creationId xmlns:a16="http://schemas.microsoft.com/office/drawing/2014/main" id="{DBB86BD8-778F-4812-18B7-DE262E760FCD}"/>
              </a:ext>
            </a:extLst>
          </p:cNvPr>
          <p:cNvSpPr txBox="1"/>
          <p:nvPr/>
        </p:nvSpPr>
        <p:spPr>
          <a:xfrm>
            <a:off x="364682" y="823525"/>
            <a:ext cx="8110279" cy="42131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t>Active monitoring</a:t>
            </a:r>
            <a:r>
              <a:rPr lang="en-US" sz="1400" b="1" i="1" dirty="0"/>
              <a:t> (in-vivo dosimetry)</a:t>
            </a:r>
            <a:r>
              <a:rPr lang="en-US" sz="1400" dirty="0"/>
              <a:t> during Radiation Therapy is necessary to guarantee safe treatment however it requires innovative material solutions</a:t>
            </a:r>
          </a:p>
          <a:p>
            <a:pPr marL="285750" indent="-285750">
              <a:lnSpc>
                <a:spcPct val="150000"/>
              </a:lnSpc>
              <a:buFont typeface="Arial" panose="020B0604020202020204" pitchFamily="34" charset="0"/>
              <a:buChar char="•"/>
            </a:pPr>
            <a:r>
              <a:rPr lang="en-US" sz="1400" dirty="0"/>
              <a:t>Radiation detection for dosimetry has unique challenges where detectors must have:</a:t>
            </a:r>
          </a:p>
          <a:p>
            <a:pPr marL="742950" lvl="1" indent="-285750">
              <a:lnSpc>
                <a:spcPct val="150000"/>
              </a:lnSpc>
              <a:buFont typeface="Arial" panose="020B0604020202020204" pitchFamily="34" charset="0"/>
              <a:buChar char="•"/>
            </a:pPr>
            <a:r>
              <a:rPr lang="en-AU" sz="1200" dirty="0">
                <a:latin typeface="+mj-lt"/>
              </a:rPr>
              <a:t>High spatial and temporal resolution</a:t>
            </a:r>
          </a:p>
          <a:p>
            <a:pPr marL="742950" lvl="1" indent="-285750">
              <a:lnSpc>
                <a:spcPct val="150000"/>
              </a:lnSpc>
              <a:buFont typeface="Arial" panose="020B0604020202020204" pitchFamily="34" charset="0"/>
              <a:buChar char="•"/>
            </a:pPr>
            <a:r>
              <a:rPr lang="en-US" sz="1200" dirty="0"/>
              <a:t>Flexible, large-area and low-cost manufacturing</a:t>
            </a:r>
          </a:p>
          <a:p>
            <a:pPr marL="742950" lvl="1" indent="-285750">
              <a:lnSpc>
                <a:spcPct val="150000"/>
              </a:lnSpc>
              <a:buFont typeface="Arial" panose="020B0604020202020204" pitchFamily="34" charset="0"/>
              <a:buChar char="•"/>
            </a:pPr>
            <a:r>
              <a:rPr lang="en-US" sz="1200" dirty="0"/>
              <a:t>Radiation hardness </a:t>
            </a:r>
          </a:p>
          <a:p>
            <a:pPr marL="742950" lvl="1" indent="-285750">
              <a:lnSpc>
                <a:spcPct val="150000"/>
              </a:lnSpc>
              <a:buFont typeface="Arial" panose="020B0604020202020204" pitchFamily="34" charset="0"/>
              <a:buChar char="•"/>
            </a:pPr>
            <a:r>
              <a:rPr lang="en-US" sz="1200" dirty="0"/>
              <a:t>Electrical output independent of beam properties (energy, dose-rate and angle) termed tissue-equivalent</a:t>
            </a:r>
            <a:endParaRPr lang="en-US" sz="500" dirty="0"/>
          </a:p>
          <a:p>
            <a:pPr marL="285750" indent="-285750">
              <a:lnSpc>
                <a:spcPct val="150000"/>
              </a:lnSpc>
              <a:buFont typeface="Arial" panose="020B0604020202020204" pitchFamily="34" charset="0"/>
              <a:buChar char="•"/>
            </a:pPr>
            <a:r>
              <a:rPr lang="en-US" sz="1400" dirty="0"/>
              <a:t>Solution processable semiconducting materials are a potential solution to fabricate flexible, large-area and low-cost radiation detectors</a:t>
            </a:r>
          </a:p>
          <a:p>
            <a:pPr marL="285750" indent="-285750">
              <a:lnSpc>
                <a:spcPct val="150000"/>
              </a:lnSpc>
              <a:buFont typeface="Arial" panose="020B0604020202020204" pitchFamily="34" charset="0"/>
              <a:buChar char="•"/>
            </a:pPr>
            <a:r>
              <a:rPr lang="en-US" sz="1400" dirty="0"/>
              <a:t>Organic semiconductors exhibit unique material properties for dosimetry, particularly:</a:t>
            </a:r>
          </a:p>
          <a:p>
            <a:pPr marL="742950" lvl="1" indent="-285750">
              <a:lnSpc>
                <a:spcPct val="150000"/>
              </a:lnSpc>
              <a:buFont typeface="Arial" panose="020B0604020202020204" pitchFamily="34" charset="0"/>
              <a:buChar char="•"/>
            </a:pPr>
            <a:r>
              <a:rPr lang="en-US" sz="1200" dirty="0"/>
              <a:t>Carbon-based composition that permits a tissue-equivalent response</a:t>
            </a:r>
          </a:p>
          <a:p>
            <a:pPr marL="742950" lvl="1" indent="-285750">
              <a:lnSpc>
                <a:spcPct val="150000"/>
              </a:lnSpc>
              <a:buFont typeface="Arial" panose="020B0604020202020204" pitchFamily="34" charset="0"/>
              <a:buChar char="•"/>
            </a:pPr>
            <a:r>
              <a:rPr lang="en-US" sz="1200" dirty="0"/>
              <a:t>Simple material tunability to optimize the absorption properties and radiation hardness</a:t>
            </a:r>
          </a:p>
          <a:p>
            <a:pPr marL="742950" lvl="1" indent="-285750">
              <a:lnSpc>
                <a:spcPct val="150000"/>
              </a:lnSpc>
              <a:buFont typeface="Arial" panose="020B0604020202020204" pitchFamily="34" charset="0"/>
              <a:buChar char="•"/>
            </a:pPr>
            <a:r>
              <a:rPr lang="en-US" sz="1200" dirty="0"/>
              <a:t>However, before widespread use we must understand the charge transport mechanism under ionizing radiation fields and develop a model for radiation hardness to further optimize their performance</a:t>
            </a:r>
          </a:p>
        </p:txBody>
      </p:sp>
    </p:spTree>
    <p:extLst>
      <p:ext uri="{BB962C8B-B14F-4D97-AF65-F5344CB8AC3E}">
        <p14:creationId xmlns:p14="http://schemas.microsoft.com/office/powerpoint/2010/main" val="23731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A666D-F521-596D-A586-31802A6D0F44}"/>
              </a:ext>
            </a:extLst>
          </p:cNvPr>
          <p:cNvPicPr>
            <a:picLocks noChangeAspect="1"/>
          </p:cNvPicPr>
          <p:nvPr/>
        </p:nvPicPr>
        <p:blipFill rotWithShape="1">
          <a:blip r:embed="rId3"/>
          <a:srcRect l="309" t="19503" r="72571" b="21607"/>
          <a:stretch/>
        </p:blipFill>
        <p:spPr>
          <a:xfrm>
            <a:off x="7417551" y="4152908"/>
            <a:ext cx="1678885" cy="910545"/>
          </a:xfrm>
          <a:prstGeom prst="rect">
            <a:avLst/>
          </a:prstGeom>
        </p:spPr>
      </p:pic>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Collaborative Effort</a:t>
            </a:r>
            <a:endParaRPr lang="en-AU" dirty="0"/>
          </a:p>
        </p:txBody>
      </p:sp>
      <p:pic>
        <p:nvPicPr>
          <p:cNvPr id="13" name="Picture 12">
            <a:extLst>
              <a:ext uri="{FF2B5EF4-FFF2-40B4-BE49-F238E27FC236}">
                <a16:creationId xmlns:a16="http://schemas.microsoft.com/office/drawing/2014/main" id="{2FB5AA61-7C04-7A63-B363-3267693133A0}"/>
              </a:ext>
            </a:extLst>
          </p:cNvPr>
          <p:cNvPicPr>
            <a:picLocks noChangeAspect="1"/>
          </p:cNvPicPr>
          <p:nvPr/>
        </p:nvPicPr>
        <p:blipFill rotWithShape="1">
          <a:blip r:embed="rId3"/>
          <a:srcRect l="35934" t="13926" b="11827"/>
          <a:stretch/>
        </p:blipFill>
        <p:spPr>
          <a:xfrm>
            <a:off x="3541868" y="3685124"/>
            <a:ext cx="2368634" cy="685609"/>
          </a:xfrm>
          <a:prstGeom prst="rect">
            <a:avLst/>
          </a:prstGeom>
        </p:spPr>
      </p:pic>
      <p:pic>
        <p:nvPicPr>
          <p:cNvPr id="14" name="Picture 6" descr="Image result for ainse logo">
            <a:extLst>
              <a:ext uri="{FF2B5EF4-FFF2-40B4-BE49-F238E27FC236}">
                <a16:creationId xmlns:a16="http://schemas.microsoft.com/office/drawing/2014/main" id="{1862E484-7E13-92CC-F861-A3334E9F5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82" y="4664103"/>
            <a:ext cx="1597705" cy="354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2F6539-AF9B-4A01-8195-1D427BB9A383}"/>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10" name="TextBox 9">
            <a:extLst>
              <a:ext uri="{FF2B5EF4-FFF2-40B4-BE49-F238E27FC236}">
                <a16:creationId xmlns:a16="http://schemas.microsoft.com/office/drawing/2014/main" id="{8F742FCB-FC3F-BC8A-A99B-654EBAB70EBE}"/>
              </a:ext>
            </a:extLst>
          </p:cNvPr>
          <p:cNvSpPr txBox="1"/>
          <p:nvPr/>
        </p:nvSpPr>
        <p:spPr>
          <a:xfrm>
            <a:off x="270180" y="1048809"/>
            <a:ext cx="3184013" cy="400110"/>
          </a:xfrm>
          <a:prstGeom prst="rect">
            <a:avLst/>
          </a:prstGeom>
          <a:noFill/>
        </p:spPr>
        <p:txBody>
          <a:bodyPr wrap="none" rtlCol="0">
            <a:spAutoFit/>
          </a:bodyPr>
          <a:lstStyle/>
          <a:p>
            <a:r>
              <a:rPr lang="en-AU" sz="2000" dirty="0">
                <a:latin typeface="Tw Cen MT" panose="020B0602020104020603" pitchFamily="34" charset="0"/>
              </a:rPr>
              <a:t>Researchers with expertise in:</a:t>
            </a:r>
          </a:p>
        </p:txBody>
      </p:sp>
      <p:sp>
        <p:nvSpPr>
          <p:cNvPr id="11" name="Oval 10">
            <a:extLst>
              <a:ext uri="{FF2B5EF4-FFF2-40B4-BE49-F238E27FC236}">
                <a16:creationId xmlns:a16="http://schemas.microsoft.com/office/drawing/2014/main" id="{150C3A22-B225-4C84-D0F4-235587F594BF}"/>
              </a:ext>
            </a:extLst>
          </p:cNvPr>
          <p:cNvSpPr/>
          <p:nvPr/>
        </p:nvSpPr>
        <p:spPr>
          <a:xfrm>
            <a:off x="1862187" y="1538304"/>
            <a:ext cx="1915598" cy="1915598"/>
          </a:xfrm>
          <a:prstGeom prst="ellipse">
            <a:avLst/>
          </a:prstGeom>
          <a:solidFill>
            <a:schemeClr val="tx2">
              <a:lumMod val="60000"/>
              <a:lumOff val="4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Organic Electronics</a:t>
            </a:r>
          </a:p>
        </p:txBody>
      </p:sp>
      <p:sp>
        <p:nvSpPr>
          <p:cNvPr id="12" name="Oval 11">
            <a:extLst>
              <a:ext uri="{FF2B5EF4-FFF2-40B4-BE49-F238E27FC236}">
                <a16:creationId xmlns:a16="http://schemas.microsoft.com/office/drawing/2014/main" id="{62E1FFCF-2965-086B-8BDA-6EC4393DB2A1}"/>
              </a:ext>
            </a:extLst>
          </p:cNvPr>
          <p:cNvSpPr/>
          <p:nvPr/>
        </p:nvSpPr>
        <p:spPr>
          <a:xfrm>
            <a:off x="1390905" y="2925806"/>
            <a:ext cx="1915598" cy="1915598"/>
          </a:xfrm>
          <a:prstGeom prst="ellipse">
            <a:avLst/>
          </a:prstGeom>
          <a:solidFill>
            <a:schemeClr val="accent2">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Clinical/ beamline capabilities </a:t>
            </a:r>
          </a:p>
        </p:txBody>
      </p:sp>
      <p:sp>
        <p:nvSpPr>
          <p:cNvPr id="5" name="Oval 4">
            <a:extLst>
              <a:ext uri="{FF2B5EF4-FFF2-40B4-BE49-F238E27FC236}">
                <a16:creationId xmlns:a16="http://schemas.microsoft.com/office/drawing/2014/main" id="{0DF1D9A6-5AA9-A9DB-9D45-E9031400300D}"/>
              </a:ext>
            </a:extLst>
          </p:cNvPr>
          <p:cNvSpPr/>
          <p:nvPr/>
        </p:nvSpPr>
        <p:spPr>
          <a:xfrm>
            <a:off x="239129" y="1853126"/>
            <a:ext cx="1915598" cy="19155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Radiation Dosimetry</a:t>
            </a:r>
          </a:p>
        </p:txBody>
      </p:sp>
      <p:pic>
        <p:nvPicPr>
          <p:cNvPr id="20" name="Picture 19">
            <a:extLst>
              <a:ext uri="{FF2B5EF4-FFF2-40B4-BE49-F238E27FC236}">
                <a16:creationId xmlns:a16="http://schemas.microsoft.com/office/drawing/2014/main" id="{64DAEB1E-6E75-2356-1789-048D61F7FA73}"/>
              </a:ext>
            </a:extLst>
          </p:cNvPr>
          <p:cNvPicPr>
            <a:picLocks noChangeAspect="1"/>
          </p:cNvPicPr>
          <p:nvPr/>
        </p:nvPicPr>
        <p:blipFill rotWithShape="1">
          <a:blip r:embed="rId5"/>
          <a:srcRect l="18669" t="32252" r="19448" b="36092"/>
          <a:stretch/>
        </p:blipFill>
        <p:spPr>
          <a:xfrm>
            <a:off x="4633187" y="2122734"/>
            <a:ext cx="2680094" cy="913998"/>
          </a:xfrm>
          <a:prstGeom prst="rect">
            <a:avLst/>
          </a:prstGeom>
        </p:spPr>
      </p:pic>
      <p:pic>
        <p:nvPicPr>
          <p:cNvPr id="21" name="Picture 20">
            <a:extLst>
              <a:ext uri="{FF2B5EF4-FFF2-40B4-BE49-F238E27FC236}">
                <a16:creationId xmlns:a16="http://schemas.microsoft.com/office/drawing/2014/main" id="{63D3B020-3036-4274-0692-D518F6D8B0CC}"/>
              </a:ext>
            </a:extLst>
          </p:cNvPr>
          <p:cNvPicPr>
            <a:picLocks noChangeAspect="1"/>
          </p:cNvPicPr>
          <p:nvPr/>
        </p:nvPicPr>
        <p:blipFill>
          <a:blip r:embed="rId6"/>
          <a:stretch>
            <a:fillRect/>
          </a:stretch>
        </p:blipFill>
        <p:spPr>
          <a:xfrm>
            <a:off x="4167103" y="1038176"/>
            <a:ext cx="2467480" cy="853336"/>
          </a:xfrm>
          <a:prstGeom prst="rect">
            <a:avLst/>
          </a:prstGeom>
        </p:spPr>
      </p:pic>
      <p:pic>
        <p:nvPicPr>
          <p:cNvPr id="19" name="Picture 18">
            <a:extLst>
              <a:ext uri="{FF2B5EF4-FFF2-40B4-BE49-F238E27FC236}">
                <a16:creationId xmlns:a16="http://schemas.microsoft.com/office/drawing/2014/main" id="{A93031B3-7C27-D6D9-83EB-280FAA4E4543}"/>
              </a:ext>
            </a:extLst>
          </p:cNvPr>
          <p:cNvPicPr>
            <a:picLocks noChangeAspect="1"/>
          </p:cNvPicPr>
          <p:nvPr/>
        </p:nvPicPr>
        <p:blipFill>
          <a:blip r:embed="rId7"/>
          <a:stretch>
            <a:fillRect/>
          </a:stretch>
        </p:blipFill>
        <p:spPr>
          <a:xfrm>
            <a:off x="7141260" y="359123"/>
            <a:ext cx="1763611" cy="1763611"/>
          </a:xfrm>
          <a:prstGeom prst="rect">
            <a:avLst/>
          </a:prstGeom>
        </p:spPr>
      </p:pic>
      <p:pic>
        <p:nvPicPr>
          <p:cNvPr id="22" name="Picture 21">
            <a:extLst>
              <a:ext uri="{FF2B5EF4-FFF2-40B4-BE49-F238E27FC236}">
                <a16:creationId xmlns:a16="http://schemas.microsoft.com/office/drawing/2014/main" id="{16E83B26-F279-75C9-E3C1-39A133E24BEB}"/>
              </a:ext>
            </a:extLst>
          </p:cNvPr>
          <p:cNvPicPr>
            <a:picLocks noChangeAspect="1"/>
          </p:cNvPicPr>
          <p:nvPr/>
        </p:nvPicPr>
        <p:blipFill>
          <a:blip r:embed="rId8"/>
          <a:stretch>
            <a:fillRect/>
          </a:stretch>
        </p:blipFill>
        <p:spPr>
          <a:xfrm>
            <a:off x="6148625" y="3153845"/>
            <a:ext cx="2537851" cy="748666"/>
          </a:xfrm>
          <a:prstGeom prst="rect">
            <a:avLst/>
          </a:prstGeom>
        </p:spPr>
      </p:pic>
    </p:spTree>
    <p:extLst>
      <p:ext uri="{BB962C8B-B14F-4D97-AF65-F5344CB8AC3E}">
        <p14:creationId xmlns:p14="http://schemas.microsoft.com/office/powerpoint/2010/main" val="4112618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F7BE-1775-2BA9-2493-DCFB22B5756E}"/>
              </a:ext>
            </a:extLst>
          </p:cNvPr>
          <p:cNvSpPr>
            <a:spLocks noGrp="1"/>
          </p:cNvSpPr>
          <p:nvPr>
            <p:ph type="title"/>
          </p:nvPr>
        </p:nvSpPr>
        <p:spPr>
          <a:xfrm>
            <a:off x="381002" y="820815"/>
            <a:ext cx="3485266" cy="531455"/>
          </a:xfrm>
        </p:spPr>
        <p:txBody>
          <a:bodyPr/>
          <a:lstStyle/>
          <a:p>
            <a:r>
              <a:rPr lang="en-US" sz="2800" dirty="0">
                <a:solidFill>
                  <a:schemeClr val="accent1">
                    <a:lumMod val="60000"/>
                    <a:lumOff val="40000"/>
                  </a:schemeClr>
                </a:solidFill>
              </a:rPr>
              <a:t>Thank you for you attention </a:t>
            </a:r>
            <a:endParaRPr lang="en-AU" sz="2800" dirty="0">
              <a:solidFill>
                <a:schemeClr val="accent1">
                  <a:lumMod val="60000"/>
                  <a:lumOff val="40000"/>
                </a:schemeClr>
              </a:solidFill>
            </a:endParaRPr>
          </a:p>
        </p:txBody>
      </p:sp>
      <p:sp>
        <p:nvSpPr>
          <p:cNvPr id="3" name="Text Placeholder 2">
            <a:extLst>
              <a:ext uri="{FF2B5EF4-FFF2-40B4-BE49-F238E27FC236}">
                <a16:creationId xmlns:a16="http://schemas.microsoft.com/office/drawing/2014/main" id="{FE5D1053-34BA-1C83-822C-0C29CAC575AA}"/>
              </a:ext>
            </a:extLst>
          </p:cNvPr>
          <p:cNvSpPr>
            <a:spLocks noGrp="1"/>
          </p:cNvSpPr>
          <p:nvPr>
            <p:ph type="body" sz="quarter" idx="13"/>
          </p:nvPr>
        </p:nvSpPr>
        <p:spPr>
          <a:xfrm>
            <a:off x="381002" y="2095749"/>
            <a:ext cx="4722634" cy="1518672"/>
          </a:xfrm>
        </p:spPr>
        <p:txBody>
          <a:bodyPr/>
          <a:lstStyle/>
          <a:p>
            <a:r>
              <a:rPr lang="en-US" sz="2200" dirty="0"/>
              <a:t>Dr Jessie Posar</a:t>
            </a:r>
          </a:p>
          <a:p>
            <a:endParaRPr lang="en-US" sz="800" dirty="0"/>
          </a:p>
          <a:p>
            <a:r>
              <a:rPr lang="en-US" sz="2000" b="0" dirty="0"/>
              <a:t>jessie.posar@sydney.edu.au</a:t>
            </a:r>
          </a:p>
          <a:p>
            <a:endParaRPr lang="en-US" sz="400" b="0" dirty="0"/>
          </a:p>
          <a:p>
            <a:r>
              <a:rPr lang="en-US" sz="2000" b="0" dirty="0"/>
              <a:t>jposar@uow.edu.au </a:t>
            </a:r>
          </a:p>
          <a:p>
            <a:endParaRPr lang="en-US" sz="1000" b="0" dirty="0"/>
          </a:p>
          <a:p>
            <a:endParaRPr lang="en-US" sz="1000" b="0" dirty="0"/>
          </a:p>
        </p:txBody>
      </p:sp>
      <p:pic>
        <p:nvPicPr>
          <p:cNvPr id="5" name="Picture 4">
            <a:extLst>
              <a:ext uri="{FF2B5EF4-FFF2-40B4-BE49-F238E27FC236}">
                <a16:creationId xmlns:a16="http://schemas.microsoft.com/office/drawing/2014/main" id="{1BDE9B71-066B-50D3-3360-3142623615B3}"/>
              </a:ext>
            </a:extLst>
          </p:cNvPr>
          <p:cNvPicPr>
            <a:picLocks noChangeAspect="1"/>
          </p:cNvPicPr>
          <p:nvPr/>
        </p:nvPicPr>
        <p:blipFill rotWithShape="1">
          <a:blip r:embed="rId2"/>
          <a:srcRect l="641" t="331" r="938"/>
          <a:stretch/>
        </p:blipFill>
        <p:spPr>
          <a:xfrm>
            <a:off x="5187950" y="44450"/>
            <a:ext cx="3911600" cy="2416863"/>
          </a:xfrm>
          <a:prstGeom prst="rect">
            <a:avLst/>
          </a:prstGeom>
        </p:spPr>
      </p:pic>
      <p:pic>
        <p:nvPicPr>
          <p:cNvPr id="1026" name="Picture 2">
            <a:extLst>
              <a:ext uri="{FF2B5EF4-FFF2-40B4-BE49-F238E27FC236}">
                <a16:creationId xmlns:a16="http://schemas.microsoft.com/office/drawing/2014/main" id="{FF6E537E-E048-6579-5BD2-BD7F23D02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99"/>
          <a:stretch/>
        </p:blipFill>
        <p:spPr bwMode="auto">
          <a:xfrm>
            <a:off x="5187950" y="2502100"/>
            <a:ext cx="3911600" cy="2596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University of Wollongong Bega Campus Scholarships - Mumbulla Foundation |  Bega NSW">
            <a:extLst>
              <a:ext uri="{FF2B5EF4-FFF2-40B4-BE49-F238E27FC236}">
                <a16:creationId xmlns:a16="http://schemas.microsoft.com/office/drawing/2014/main" id="{BC5A9AE4-3375-DCDB-9A30-30ED03D4B0A2}"/>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51271" y="4125672"/>
            <a:ext cx="2133380" cy="69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1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6A5C-9F7F-404B-A675-38DC66E0658C}"/>
              </a:ext>
            </a:extLst>
          </p:cNvPr>
          <p:cNvSpPr>
            <a:spLocks noGrp="1"/>
          </p:cNvSpPr>
          <p:nvPr>
            <p:ph type="title"/>
          </p:nvPr>
        </p:nvSpPr>
        <p:spPr/>
        <p:txBody>
          <a:bodyPr/>
          <a:lstStyle/>
          <a:p>
            <a:r>
              <a:rPr lang="en-US" dirty="0"/>
              <a:t>References</a:t>
            </a:r>
            <a:endParaRPr lang="en-AU" dirty="0"/>
          </a:p>
        </p:txBody>
      </p:sp>
      <p:sp>
        <p:nvSpPr>
          <p:cNvPr id="2" name="Rectangle 1">
            <a:extLst>
              <a:ext uri="{FF2B5EF4-FFF2-40B4-BE49-F238E27FC236}">
                <a16:creationId xmlns:a16="http://schemas.microsoft.com/office/drawing/2014/main" id="{DDAF23D2-C75D-EB5E-C685-392F8B945F47}"/>
              </a:ext>
            </a:extLst>
          </p:cNvPr>
          <p:cNvSpPr/>
          <p:nvPr/>
        </p:nvSpPr>
        <p:spPr>
          <a:xfrm>
            <a:off x="47564" y="4782505"/>
            <a:ext cx="1814623" cy="32117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7" name="TextBox 6">
            <a:extLst>
              <a:ext uri="{FF2B5EF4-FFF2-40B4-BE49-F238E27FC236}">
                <a16:creationId xmlns:a16="http://schemas.microsoft.com/office/drawing/2014/main" id="{DBB86BD8-778F-4812-18B7-DE262E760FCD}"/>
              </a:ext>
            </a:extLst>
          </p:cNvPr>
          <p:cNvSpPr txBox="1"/>
          <p:nvPr/>
        </p:nvSpPr>
        <p:spPr>
          <a:xfrm>
            <a:off x="358775" y="903039"/>
            <a:ext cx="8779318"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a:t>A. Kohler, &amp; H. </a:t>
            </a:r>
            <a:r>
              <a:rPr lang="en-US" sz="1300" dirty="0" err="1"/>
              <a:t>Bassler</a:t>
            </a:r>
            <a:r>
              <a:rPr lang="en-US" sz="1300" dirty="0"/>
              <a:t>. </a:t>
            </a:r>
            <a:r>
              <a:rPr lang="en-US" sz="1300" i="1" dirty="0"/>
              <a:t>Electronic Processes in Organic Semiconductors: An Introduction</a:t>
            </a:r>
            <a:r>
              <a:rPr lang="en-US" sz="1300" dirty="0"/>
              <a:t>. </a:t>
            </a:r>
            <a:r>
              <a:rPr lang="en-US" sz="1300" b="1" dirty="0"/>
              <a:t>2015 </a:t>
            </a:r>
            <a:r>
              <a:rPr lang="en-US" sz="1300" dirty="0"/>
              <a:t>Wiley-VCH.</a:t>
            </a:r>
          </a:p>
          <a:p>
            <a:pPr marL="285750" indent="-285750">
              <a:buFont typeface="Arial" panose="020B0604020202020204" pitchFamily="34" charset="0"/>
              <a:buChar char="•"/>
            </a:pPr>
            <a:r>
              <a:rPr lang="en-US" sz="1300" dirty="0"/>
              <a:t>G.F. Knoll. </a:t>
            </a:r>
            <a:r>
              <a:rPr lang="en-US" sz="1300" i="1" dirty="0"/>
              <a:t>Radiation Detection and Measurement</a:t>
            </a:r>
            <a:r>
              <a:rPr lang="en-US" sz="1300" dirty="0"/>
              <a:t> (4th ed). </a:t>
            </a:r>
            <a:r>
              <a:rPr lang="en-US" sz="1300" b="1" dirty="0"/>
              <a:t>2010</a:t>
            </a:r>
            <a:r>
              <a:rPr lang="en-US" sz="1300" dirty="0"/>
              <a:t> Wiley.</a:t>
            </a:r>
          </a:p>
          <a:p>
            <a:pPr marL="285750" indent="-285750">
              <a:buFont typeface="Arial" panose="020B0604020202020204" pitchFamily="34" charset="0"/>
              <a:buChar char="•"/>
            </a:pPr>
            <a:r>
              <a:rPr lang="en-US" sz="1300" dirty="0"/>
              <a:t>F.H. </a:t>
            </a:r>
            <a:r>
              <a:rPr lang="en-US" sz="1300" dirty="0" err="1"/>
              <a:t>Attix</a:t>
            </a:r>
            <a:r>
              <a:rPr lang="en-US" sz="1300" dirty="0"/>
              <a:t> </a:t>
            </a:r>
            <a:r>
              <a:rPr lang="en-US" sz="1300" i="1" dirty="0"/>
              <a:t>Introduction to radiological physics and radiation dosimetry</a:t>
            </a:r>
            <a:r>
              <a:rPr lang="en-US" sz="1300" dirty="0"/>
              <a:t>. </a:t>
            </a:r>
            <a:r>
              <a:rPr lang="en-US" sz="1300" b="1" dirty="0"/>
              <a:t>1986 </a:t>
            </a:r>
            <a:r>
              <a:rPr lang="en-US" sz="1300" dirty="0"/>
              <a:t>Wiley-VCH.</a:t>
            </a:r>
          </a:p>
          <a:p>
            <a:pPr marL="285750" indent="-285750">
              <a:buFont typeface="Arial" panose="020B0604020202020204" pitchFamily="34" charset="0"/>
              <a:buChar char="•"/>
            </a:pPr>
            <a:r>
              <a:rPr lang="en-US" sz="1300" dirty="0"/>
              <a:t>J. A. Posar, et. al., </a:t>
            </a:r>
            <a:r>
              <a:rPr lang="en-US" sz="1300" i="1" dirty="0"/>
              <a:t>Adv. Mater. Technol. </a:t>
            </a:r>
            <a:r>
              <a:rPr lang="en-US" sz="1300" b="1" dirty="0"/>
              <a:t>2021</a:t>
            </a:r>
            <a:r>
              <a:rPr lang="en-US" sz="1300" dirty="0"/>
              <a:t>, 6, 2001298. </a:t>
            </a:r>
            <a:r>
              <a:rPr lang="en-US" sz="1300" dirty="0">
                <a:hlinkClick r:id="rId3"/>
              </a:rPr>
              <a:t>https://doi.org/10.1002/admi.202202229</a:t>
            </a:r>
            <a:r>
              <a:rPr lang="en-US" sz="1300" dirty="0"/>
              <a:t> </a:t>
            </a:r>
          </a:p>
          <a:p>
            <a:pPr marL="285750" indent="-285750">
              <a:buFont typeface="Arial" panose="020B0604020202020204" pitchFamily="34" charset="0"/>
              <a:buChar char="•"/>
            </a:pPr>
            <a:r>
              <a:rPr lang="en-US" sz="1300" dirty="0"/>
              <a:t>M. J. Large, J. A. Posar, et. al., </a:t>
            </a:r>
            <a:r>
              <a:rPr lang="en-US" sz="1300" i="1" dirty="0"/>
              <a:t>ACS Appl. Mater. Interfaces </a:t>
            </a:r>
            <a:r>
              <a:rPr lang="en-US" sz="1300" b="1" dirty="0"/>
              <a:t>2021</a:t>
            </a:r>
            <a:r>
              <a:rPr lang="en-US" sz="1300" dirty="0"/>
              <a:t>, 13(48). </a:t>
            </a:r>
            <a:r>
              <a:rPr lang="en-US" sz="1300" dirty="0">
                <a:hlinkClick r:id="rId4"/>
              </a:rPr>
              <a:t>https://doi.org/110.1021/acsami.1c16914</a:t>
            </a:r>
            <a:r>
              <a:rPr lang="en-US" sz="1300" dirty="0"/>
              <a:t> </a:t>
            </a:r>
            <a:endParaRPr lang="en-US" sz="1300" b="1" dirty="0"/>
          </a:p>
          <a:p>
            <a:pPr marL="285750" indent="-285750">
              <a:buFont typeface="Arial" panose="020B0604020202020204" pitchFamily="34" charset="0"/>
              <a:buChar char="•"/>
            </a:pPr>
            <a:r>
              <a:rPr lang="en-US" sz="1300" dirty="0"/>
              <a:t>J. A. Posar, et. al., </a:t>
            </a:r>
            <a:r>
              <a:rPr lang="en-US" sz="1300" i="1" dirty="0"/>
              <a:t>Med. Phys. </a:t>
            </a:r>
            <a:r>
              <a:rPr lang="en-US" sz="1300" b="1" dirty="0"/>
              <a:t>2020</a:t>
            </a:r>
            <a:r>
              <a:rPr lang="en-US" sz="1300" dirty="0"/>
              <a:t>, 47, 3658. </a:t>
            </a:r>
            <a:r>
              <a:rPr lang="en-US" sz="1300" dirty="0">
                <a:hlinkClick r:id="rId5"/>
              </a:rPr>
              <a:t>https://doi.org/10.1002/mp.14229</a:t>
            </a:r>
            <a:r>
              <a:rPr lang="en-US" sz="1300" dirty="0"/>
              <a:t> </a:t>
            </a:r>
          </a:p>
          <a:p>
            <a:pPr marL="285750" indent="-285750">
              <a:buFont typeface="Arial" panose="020B0604020202020204" pitchFamily="34" charset="0"/>
              <a:buChar char="•"/>
            </a:pPr>
            <a:r>
              <a:rPr lang="en-US" sz="1300" dirty="0"/>
              <a:t>J. A. Posar, et. al., </a:t>
            </a:r>
            <a:r>
              <a:rPr lang="en-US" sz="1300" i="1" dirty="0"/>
              <a:t>J. Synchrotron </a:t>
            </a:r>
            <a:r>
              <a:rPr lang="en-US" sz="1300" i="1" dirty="0" err="1"/>
              <a:t>Radiat</a:t>
            </a:r>
            <a:r>
              <a:rPr lang="en-US" sz="1300" i="1" dirty="0"/>
              <a:t>. </a:t>
            </a:r>
            <a:r>
              <a:rPr lang="en-US" sz="1300" b="1" dirty="0"/>
              <a:t>2021</a:t>
            </a:r>
            <a:r>
              <a:rPr lang="en-US" sz="1300" dirty="0"/>
              <a:t>, 28, 1444. </a:t>
            </a:r>
            <a:r>
              <a:rPr lang="en-US" sz="1300" dirty="0">
                <a:hlinkClick r:id="rId6"/>
              </a:rPr>
              <a:t>https://doi.org/10.1107/S1600577521006044</a:t>
            </a:r>
            <a:r>
              <a:rPr lang="en-US" sz="1300" dirty="0"/>
              <a:t> </a:t>
            </a:r>
          </a:p>
          <a:p>
            <a:pPr marL="285750" indent="-285750">
              <a:buFont typeface="Arial" panose="020B0604020202020204" pitchFamily="34" charset="0"/>
              <a:buChar char="•"/>
            </a:pPr>
            <a:r>
              <a:rPr lang="en-US" sz="1300" dirty="0"/>
              <a:t>J. A. Posar, M. Petasecca, M. J. Griffith, </a:t>
            </a:r>
            <a:r>
              <a:rPr lang="en-US" sz="1300" i="1" dirty="0"/>
              <a:t>Flex. Print. Electron</a:t>
            </a:r>
            <a:r>
              <a:rPr lang="en-US" sz="1300" dirty="0"/>
              <a:t>. </a:t>
            </a:r>
            <a:r>
              <a:rPr lang="en-US" sz="1300" b="1" dirty="0"/>
              <a:t>2021</a:t>
            </a:r>
            <a:r>
              <a:rPr lang="en-US" sz="1300" dirty="0"/>
              <a:t>. </a:t>
            </a:r>
            <a:r>
              <a:rPr lang="en-US" sz="1300" dirty="0">
                <a:hlinkClick r:id="rId7"/>
              </a:rPr>
              <a:t>https://doi.org/10.1088/2058-8585/ac32aa</a:t>
            </a:r>
            <a:r>
              <a:rPr lang="en-US" sz="1300" dirty="0"/>
              <a:t> </a:t>
            </a:r>
            <a:endParaRPr lang="en-US" sz="1300" b="1" dirty="0"/>
          </a:p>
          <a:p>
            <a:pPr marL="285750" indent="-285750">
              <a:buFont typeface="Arial" panose="020B0604020202020204" pitchFamily="34" charset="0"/>
              <a:buChar char="•"/>
            </a:pPr>
            <a:r>
              <a:rPr lang="it-IT" sz="1300" dirty="0"/>
              <a:t>L. Basiricò, et. al., </a:t>
            </a:r>
            <a:r>
              <a:rPr lang="it-IT" sz="1300" i="1" dirty="0"/>
              <a:t>Nat. Commun</a:t>
            </a:r>
            <a:r>
              <a:rPr lang="it-IT" sz="1300" dirty="0"/>
              <a:t>. </a:t>
            </a:r>
            <a:r>
              <a:rPr lang="it-IT" sz="1300" b="1" dirty="0"/>
              <a:t>2016</a:t>
            </a:r>
            <a:r>
              <a:rPr lang="it-IT" sz="1300" dirty="0"/>
              <a:t>, 7, 13063. </a:t>
            </a:r>
            <a:r>
              <a:rPr lang="it-IT" sz="1300" dirty="0">
                <a:hlinkClick r:id="rId8"/>
              </a:rPr>
              <a:t>https://doi.org/10.1038/ncomms13063</a:t>
            </a:r>
            <a:r>
              <a:rPr lang="it-IT" sz="1300" dirty="0"/>
              <a:t> </a:t>
            </a:r>
          </a:p>
          <a:p>
            <a:pPr marL="285750" indent="-285750">
              <a:buFont typeface="Arial" panose="020B0604020202020204" pitchFamily="34" charset="0"/>
              <a:buChar char="•"/>
            </a:pPr>
            <a:r>
              <a:rPr lang="it-IT" sz="1300" dirty="0"/>
              <a:t>L. Basiricò, A. Ciavatti, B. Fraboni, </a:t>
            </a:r>
            <a:r>
              <a:rPr lang="it-IT" sz="1300" i="1" dirty="0"/>
              <a:t>Adv. Mater. Technol. </a:t>
            </a:r>
            <a:r>
              <a:rPr lang="it-IT" sz="1300" b="1" dirty="0"/>
              <a:t>2021</a:t>
            </a:r>
            <a:r>
              <a:rPr lang="it-IT" sz="1300" dirty="0"/>
              <a:t>, 6, 2000475. </a:t>
            </a:r>
            <a:r>
              <a:rPr lang="it-IT" sz="1300" dirty="0">
                <a:hlinkClick r:id="rId9"/>
              </a:rPr>
              <a:t>https://doi.org/10.1002/admt.202000475</a:t>
            </a:r>
            <a:r>
              <a:rPr lang="it-IT" sz="1300" dirty="0"/>
              <a:t> </a:t>
            </a:r>
          </a:p>
          <a:p>
            <a:pPr marL="285750" indent="-285750">
              <a:buFont typeface="Arial" panose="020B0604020202020204" pitchFamily="34" charset="0"/>
              <a:buChar char="•"/>
            </a:pPr>
            <a:r>
              <a:rPr lang="en-US" sz="1300" dirty="0"/>
              <a:t>A. Ciavatti, et. al., </a:t>
            </a:r>
            <a:r>
              <a:rPr lang="en-US" sz="1300" i="1" dirty="0"/>
              <a:t>Adv. </a:t>
            </a:r>
            <a:r>
              <a:rPr lang="en-US" sz="1300" i="1" dirty="0" err="1"/>
              <a:t>Funct</a:t>
            </a:r>
            <a:r>
              <a:rPr lang="en-US" sz="1300" i="1" dirty="0"/>
              <a:t>. Mater. </a:t>
            </a:r>
            <a:r>
              <a:rPr lang="en-US" sz="1300" b="1" dirty="0"/>
              <a:t>2019</a:t>
            </a:r>
            <a:r>
              <a:rPr lang="en-US" sz="1300" dirty="0"/>
              <a:t>, 29, 1806119. </a:t>
            </a:r>
            <a:r>
              <a:rPr lang="en-US" sz="1300" dirty="0">
                <a:hlinkClick r:id="rId10"/>
              </a:rPr>
              <a:t>https://doi.org/10.1002/adfm.201806119</a:t>
            </a:r>
            <a:r>
              <a:rPr lang="en-US" sz="1300" dirty="0"/>
              <a:t> </a:t>
            </a:r>
          </a:p>
          <a:p>
            <a:pPr marL="285750" indent="-285750">
              <a:buFont typeface="Arial" panose="020B0604020202020204" pitchFamily="34" charset="0"/>
              <a:buChar char="•"/>
            </a:pPr>
            <a:r>
              <a:rPr lang="en-US" sz="1300" dirty="0"/>
              <a:t>A. Ciavatti, et. al., </a:t>
            </a:r>
            <a:r>
              <a:rPr lang="en-US" sz="1300" i="1" dirty="0"/>
              <a:t>Adv. Mater.</a:t>
            </a:r>
            <a:r>
              <a:rPr lang="en-US" sz="1300" b="1" i="1" dirty="0"/>
              <a:t> </a:t>
            </a:r>
            <a:r>
              <a:rPr lang="en-US" sz="1300" b="1" dirty="0"/>
              <a:t>2015</a:t>
            </a:r>
            <a:r>
              <a:rPr lang="en-US" sz="1300" dirty="0"/>
              <a:t>, 27, 7213. </a:t>
            </a:r>
            <a:r>
              <a:rPr lang="en-US" sz="1300" dirty="0">
                <a:hlinkClick r:id="rId11"/>
              </a:rPr>
              <a:t>https://doi.org/10.1002/adma.201503090</a:t>
            </a:r>
            <a:r>
              <a:rPr lang="en-US" sz="1300" dirty="0"/>
              <a:t> </a:t>
            </a:r>
          </a:p>
          <a:p>
            <a:pPr marL="285750" indent="-285750">
              <a:buFont typeface="Arial" panose="020B0604020202020204" pitchFamily="34" charset="0"/>
              <a:buChar char="•"/>
            </a:pPr>
            <a:r>
              <a:rPr lang="en-US" sz="1300" dirty="0"/>
              <a:t>F.A. </a:t>
            </a:r>
            <a:r>
              <a:rPr lang="en-US" sz="1300" dirty="0" err="1"/>
              <a:t>Boroumand</a:t>
            </a:r>
            <a:r>
              <a:rPr lang="en-US" sz="1300" dirty="0"/>
              <a:t>, et. al. </a:t>
            </a:r>
            <a:r>
              <a:rPr lang="en-US" sz="1300" i="1" dirty="0"/>
              <a:t>Appl. Phys. Lett.</a:t>
            </a:r>
            <a:r>
              <a:rPr lang="en-US" sz="1300" dirty="0"/>
              <a:t>, 91(3), 3–6. </a:t>
            </a:r>
            <a:r>
              <a:rPr lang="en-US" sz="1300" dirty="0">
                <a:hlinkClick r:id="rId12"/>
              </a:rPr>
              <a:t>https://doi.org/10.1063/1.2748337</a:t>
            </a:r>
            <a:r>
              <a:rPr lang="en-US" sz="1300" dirty="0"/>
              <a:t> </a:t>
            </a:r>
          </a:p>
          <a:p>
            <a:pPr marL="285750" indent="-285750">
              <a:buFont typeface="Arial" panose="020B0604020202020204" pitchFamily="34" charset="0"/>
              <a:buChar char="•"/>
            </a:pPr>
            <a:r>
              <a:rPr lang="en-US" sz="1300" dirty="0"/>
              <a:t>Australian Radiation Protection and Nuclear Safety Agency (ARPANSA) </a:t>
            </a:r>
            <a:r>
              <a:rPr lang="en-US" sz="1300" dirty="0">
                <a:hlinkClick r:id="rId13"/>
              </a:rPr>
              <a:t>https://www.arpansa.gov.au/understanding-radiation</a:t>
            </a:r>
            <a:r>
              <a:rPr lang="en-US" sz="1300" dirty="0"/>
              <a:t> </a:t>
            </a:r>
          </a:p>
          <a:p>
            <a:pPr marL="285750" indent="-285750">
              <a:buFont typeface="Arial" panose="020B0604020202020204" pitchFamily="34" charset="0"/>
              <a:buChar char="•"/>
            </a:pPr>
            <a:r>
              <a:rPr lang="en-US" sz="1300" dirty="0" err="1"/>
              <a:t>nanoHUB</a:t>
            </a:r>
            <a:r>
              <a:rPr lang="en-US" sz="1300" dirty="0"/>
              <a:t>-U: Organic Electronic Devices Course </a:t>
            </a:r>
            <a:r>
              <a:rPr lang="en-US" sz="1300" dirty="0">
                <a:hlinkClick r:id="rId14"/>
              </a:rPr>
              <a:t>https://nanohub.org/courses/OED/</a:t>
            </a:r>
            <a:r>
              <a:rPr lang="en-US" sz="1300" dirty="0"/>
              <a:t> and Physics of Electronic Polymers </a:t>
            </a:r>
            <a:r>
              <a:rPr lang="en-US" sz="1300" dirty="0">
                <a:hlinkClick r:id="rId15"/>
              </a:rPr>
              <a:t>https://nanohub.org/courses/PEP</a:t>
            </a:r>
            <a:r>
              <a:rPr lang="en-US" sz="1300" dirty="0"/>
              <a:t> </a:t>
            </a:r>
          </a:p>
          <a:p>
            <a:pPr marL="285750" indent="-285750">
              <a:buFont typeface="Arial" panose="020B0604020202020204" pitchFamily="34" charset="0"/>
              <a:buChar char="•"/>
            </a:pPr>
            <a:r>
              <a:rPr lang="en-US" sz="1300" dirty="0" err="1"/>
              <a:t>Deutsches</a:t>
            </a:r>
            <a:r>
              <a:rPr lang="en-US" sz="1300" dirty="0"/>
              <a:t> Rontgen-Museum </a:t>
            </a:r>
            <a:r>
              <a:rPr lang="en-US" sz="1300" dirty="0">
                <a:hlinkClick r:id="rId16"/>
              </a:rPr>
              <a:t>https://roentgenmuseum.de/en/home-en/</a:t>
            </a:r>
            <a:r>
              <a:rPr lang="en-US" sz="1300" dirty="0"/>
              <a:t> </a:t>
            </a:r>
          </a:p>
        </p:txBody>
      </p:sp>
    </p:spTree>
    <p:extLst>
      <p:ext uri="{BB962C8B-B14F-4D97-AF65-F5344CB8AC3E}">
        <p14:creationId xmlns:p14="http://schemas.microsoft.com/office/powerpoint/2010/main" val="191802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A0AFA-0C22-4B2B-A17F-9DF26D5CF74D}"/>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Interaction of Ionizing Radiation with Matter</a:t>
            </a:r>
            <a:endParaRPr lang="en-AU"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74A9DF2-5A76-C185-E3C9-8AF2ACE2B51D}"/>
              </a:ext>
            </a:extLst>
          </p:cNvPr>
          <p:cNvPicPr>
            <a:picLocks noChangeAspect="1"/>
          </p:cNvPicPr>
          <p:nvPr/>
        </p:nvPicPr>
        <p:blipFill>
          <a:blip r:embed="rId2"/>
          <a:stretch>
            <a:fillRect/>
          </a:stretch>
        </p:blipFill>
        <p:spPr>
          <a:xfrm>
            <a:off x="126625" y="2054034"/>
            <a:ext cx="4082083" cy="2571750"/>
          </a:xfrm>
          <a:prstGeom prst="rect">
            <a:avLst/>
          </a:prstGeom>
        </p:spPr>
      </p:pic>
      <p:sp>
        <p:nvSpPr>
          <p:cNvPr id="8" name="TextBox 7">
            <a:extLst>
              <a:ext uri="{FF2B5EF4-FFF2-40B4-BE49-F238E27FC236}">
                <a16:creationId xmlns:a16="http://schemas.microsoft.com/office/drawing/2014/main" id="{A4E9A841-27D5-1F2F-DC26-DB3F4427C254}"/>
              </a:ext>
            </a:extLst>
          </p:cNvPr>
          <p:cNvSpPr txBox="1"/>
          <p:nvPr/>
        </p:nvSpPr>
        <p:spPr>
          <a:xfrm>
            <a:off x="358775" y="1183186"/>
            <a:ext cx="3849933" cy="923330"/>
          </a:xfrm>
          <a:prstGeom prst="rect">
            <a:avLst/>
          </a:prstGeom>
          <a:noFill/>
        </p:spPr>
        <p:txBody>
          <a:bodyPr wrap="square" rtlCol="0">
            <a:spAutoFit/>
          </a:bodyPr>
          <a:lstStyle/>
          <a:p>
            <a:r>
              <a:rPr lang="en-AU" dirty="0">
                <a:latin typeface="+mn-lt"/>
              </a:rPr>
              <a:t>Very quick overview of the different interaction processes:</a:t>
            </a:r>
            <a:endParaRPr lang="en-US" b="1" dirty="0">
              <a:latin typeface="+mn-lt"/>
            </a:endParaRPr>
          </a:p>
          <a:p>
            <a:pPr lvl="1"/>
            <a:endParaRPr lang="en-AU" dirty="0">
              <a:latin typeface="+mn-lt"/>
            </a:endParaRPr>
          </a:p>
        </p:txBody>
      </p:sp>
      <p:pic>
        <p:nvPicPr>
          <p:cNvPr id="9" name="Picture 8" descr="Chart, histogram&#10;&#10;Description automatically generated">
            <a:extLst>
              <a:ext uri="{FF2B5EF4-FFF2-40B4-BE49-F238E27FC236}">
                <a16:creationId xmlns:a16="http://schemas.microsoft.com/office/drawing/2014/main" id="{0EB972A1-A804-5303-4D69-C1CA9490D08F}"/>
              </a:ext>
            </a:extLst>
          </p:cNvPr>
          <p:cNvPicPr/>
          <p:nvPr/>
        </p:nvPicPr>
        <p:blipFill rotWithShape="1">
          <a:blip r:embed="rId3" cstate="print">
            <a:extLst>
              <a:ext uri="{28A0092B-C50C-407E-A947-70E740481C1C}">
                <a14:useLocalDpi xmlns:a14="http://schemas.microsoft.com/office/drawing/2010/main" val="0"/>
              </a:ext>
            </a:extLst>
          </a:blip>
          <a:srcRect b="50890"/>
          <a:stretch/>
        </p:blipFill>
        <p:spPr>
          <a:xfrm>
            <a:off x="4309426" y="1131318"/>
            <a:ext cx="4572210" cy="3293449"/>
          </a:xfrm>
          <a:prstGeom prst="rect">
            <a:avLst/>
          </a:prstGeom>
        </p:spPr>
      </p:pic>
    </p:spTree>
    <p:extLst>
      <p:ext uri="{BB962C8B-B14F-4D97-AF65-F5344CB8AC3E}">
        <p14:creationId xmlns:p14="http://schemas.microsoft.com/office/powerpoint/2010/main" val="220878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99016-3AF3-1B18-0935-526D13AAC44F}"/>
              </a:ext>
            </a:extLst>
          </p:cNvPr>
          <p:cNvSpPr>
            <a:spLocks noGrp="1"/>
          </p:cNvSpPr>
          <p:nvPr>
            <p:ph type="title"/>
          </p:nvPr>
        </p:nvSpPr>
        <p:spPr/>
        <p:txBody>
          <a:bodyPr/>
          <a:lstStyle/>
          <a:p>
            <a:r>
              <a:rPr lang="en-AU" dirty="0"/>
              <a:t>Discovery of X-Rays</a:t>
            </a:r>
          </a:p>
        </p:txBody>
      </p:sp>
      <p:pic>
        <p:nvPicPr>
          <p:cNvPr id="10" name="Picture 11" descr="C:\Dokumente und Einstellungen\busch.STR-VERWALTUNG\Eigene Dateien\Vorträge\Bilder\Rö Equipment 1896.jpg">
            <a:extLst>
              <a:ext uri="{FF2B5EF4-FFF2-40B4-BE49-F238E27FC236}">
                <a16:creationId xmlns:a16="http://schemas.microsoft.com/office/drawing/2014/main" id="{4FF20BBB-8F0A-F835-F9BA-B63138C92CFB}"/>
              </a:ext>
            </a:extLst>
          </p:cNvPr>
          <p:cNvPicPr>
            <a:picLocks noChangeAspect="1" noChangeArrowheads="1"/>
          </p:cNvPicPr>
          <p:nvPr/>
        </p:nvPicPr>
        <p:blipFill>
          <a:blip r:embed="rId3" cstate="print">
            <a:lum contrast="6000"/>
            <a:grayscl/>
            <a:extLst>
              <a:ext uri="{28A0092B-C50C-407E-A947-70E740481C1C}">
                <a14:useLocalDpi xmlns:a14="http://schemas.microsoft.com/office/drawing/2010/main" val="0"/>
              </a:ext>
            </a:extLst>
          </a:blip>
          <a:srcRect/>
          <a:stretch>
            <a:fillRect/>
          </a:stretch>
        </p:blipFill>
        <p:spPr bwMode="auto">
          <a:xfrm>
            <a:off x="442865" y="1984498"/>
            <a:ext cx="3620816" cy="265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2">
            <a:extLst>
              <a:ext uri="{FF2B5EF4-FFF2-40B4-BE49-F238E27FC236}">
                <a16:creationId xmlns:a16="http://schemas.microsoft.com/office/drawing/2014/main" id="{149FBAF5-7B60-043C-0C18-5AF1F271C8E7}"/>
              </a:ext>
            </a:extLst>
          </p:cNvPr>
          <p:cNvSpPr>
            <a:spLocks noChangeArrowheads="1"/>
          </p:cNvSpPr>
          <p:nvPr/>
        </p:nvSpPr>
        <p:spPr bwMode="auto">
          <a:xfrm>
            <a:off x="358775" y="1078083"/>
            <a:ext cx="2857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AU" altLang="de-DE" sz="1400" dirty="0">
                <a:solidFill>
                  <a:schemeClr val="tx1"/>
                </a:solidFill>
                <a:latin typeface="+mj-lt"/>
              </a:rPr>
              <a:t>Wilhelm </a:t>
            </a:r>
            <a:r>
              <a:rPr lang="en-AU" altLang="de-DE" sz="1400" dirty="0" err="1">
                <a:solidFill>
                  <a:schemeClr val="tx1"/>
                </a:solidFill>
                <a:latin typeface="+mj-lt"/>
              </a:rPr>
              <a:t>Röntgen’s</a:t>
            </a:r>
            <a:r>
              <a:rPr lang="en-AU" altLang="de-DE" sz="1400" dirty="0">
                <a:solidFill>
                  <a:schemeClr val="tx1"/>
                </a:solidFill>
                <a:latin typeface="+mj-lt"/>
              </a:rPr>
              <a:t> Lab</a:t>
            </a:r>
          </a:p>
          <a:p>
            <a:pPr eaLnBrk="1" hangingPunct="1"/>
            <a:r>
              <a:rPr lang="en-AU" altLang="de-DE" sz="1400" dirty="0">
                <a:solidFill>
                  <a:schemeClr val="tx1"/>
                </a:solidFill>
                <a:latin typeface="+mj-lt"/>
              </a:rPr>
              <a:t>Cathode Ray Tube</a:t>
            </a:r>
          </a:p>
          <a:p>
            <a:pPr eaLnBrk="1" hangingPunct="1"/>
            <a:r>
              <a:rPr lang="en-AU" altLang="de-DE" sz="1400" dirty="0">
                <a:solidFill>
                  <a:schemeClr val="tx1"/>
                </a:solidFill>
                <a:latin typeface="+mj-lt"/>
              </a:rPr>
              <a:t>University of Würzburg, Germany </a:t>
            </a:r>
          </a:p>
        </p:txBody>
      </p:sp>
      <p:pic>
        <p:nvPicPr>
          <p:cNvPr id="12" name="Grafik 11">
            <a:extLst>
              <a:ext uri="{FF2B5EF4-FFF2-40B4-BE49-F238E27FC236}">
                <a16:creationId xmlns:a16="http://schemas.microsoft.com/office/drawing/2014/main" id="{2FDC29B9-A94F-50C4-C43C-F0BF03196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918" y="47734"/>
            <a:ext cx="1466154" cy="770545"/>
          </a:xfrm>
          <a:prstGeom prst="rect">
            <a:avLst/>
          </a:prstGeom>
        </p:spPr>
      </p:pic>
      <p:sp>
        <p:nvSpPr>
          <p:cNvPr id="2" name="Rechteck 2">
            <a:extLst>
              <a:ext uri="{FF2B5EF4-FFF2-40B4-BE49-F238E27FC236}">
                <a16:creationId xmlns:a16="http://schemas.microsoft.com/office/drawing/2014/main" id="{56B57DA4-A370-1299-851C-4E17B5E1C807}"/>
              </a:ext>
            </a:extLst>
          </p:cNvPr>
          <p:cNvSpPr>
            <a:spLocks noChangeArrowheads="1"/>
          </p:cNvSpPr>
          <p:nvPr/>
        </p:nvSpPr>
        <p:spPr bwMode="auto">
          <a:xfrm>
            <a:off x="4238847" y="946677"/>
            <a:ext cx="43954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eaLnBrk="1" hangingPunct="1"/>
            <a:r>
              <a:rPr lang="en-AU" altLang="de-DE" sz="1600" dirty="0" err="1">
                <a:solidFill>
                  <a:schemeClr val="tx1"/>
                </a:solidFill>
                <a:latin typeface="+mj-lt"/>
              </a:rPr>
              <a:t>Röntgen</a:t>
            </a:r>
            <a:r>
              <a:rPr lang="en-AU" altLang="de-DE" sz="1600" dirty="0">
                <a:solidFill>
                  <a:schemeClr val="tx1"/>
                </a:solidFill>
                <a:latin typeface="+mj-lt"/>
              </a:rPr>
              <a:t> found that objects of different thickness and material (</a:t>
            </a:r>
            <a:r>
              <a:rPr lang="en-AU" altLang="de-DE" sz="1600" dirty="0" err="1">
                <a:solidFill>
                  <a:schemeClr val="tx1"/>
                </a:solidFill>
                <a:latin typeface="+mj-lt"/>
              </a:rPr>
              <a:t>platinium</a:t>
            </a:r>
            <a:r>
              <a:rPr lang="en-AU" altLang="de-DE" sz="1600" dirty="0">
                <a:solidFill>
                  <a:schemeClr val="tx1"/>
                </a:solidFill>
                <a:latin typeface="+mj-lt"/>
              </a:rPr>
              <a:t>, lead, zinc and aluminium foil) interposed in the path of the rays showed variable transparency to them when recorded on a photographic plate.</a:t>
            </a:r>
          </a:p>
        </p:txBody>
      </p:sp>
      <p:pic>
        <p:nvPicPr>
          <p:cNvPr id="4" name="Grafik 2">
            <a:extLst>
              <a:ext uri="{FF2B5EF4-FFF2-40B4-BE49-F238E27FC236}">
                <a16:creationId xmlns:a16="http://schemas.microsoft.com/office/drawing/2014/main" id="{336497B2-AC3A-B156-DA47-191CCEA4E9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1742" y="3555850"/>
            <a:ext cx="1776182" cy="13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4">
            <a:extLst>
              <a:ext uri="{FF2B5EF4-FFF2-40B4-BE49-F238E27FC236}">
                <a16:creationId xmlns:a16="http://schemas.microsoft.com/office/drawing/2014/main" id="{F11EB7FA-DFCD-AA68-19EE-2A79B807F44F}"/>
              </a:ext>
            </a:extLst>
          </p:cNvPr>
          <p:cNvPicPr>
            <a:picLocks noChangeAspect="1"/>
          </p:cNvPicPr>
          <p:nvPr/>
        </p:nvPicPr>
        <p:blipFill rotWithShape="1">
          <a:blip r:embed="rId6">
            <a:extLst>
              <a:ext uri="{28A0092B-C50C-407E-A947-70E740481C1C}">
                <a14:useLocalDpi xmlns:a14="http://schemas.microsoft.com/office/drawing/2010/main" val="0"/>
              </a:ext>
            </a:extLst>
          </a:blip>
          <a:srcRect l="16333" t="16043" r="22282" b="25893"/>
          <a:stretch/>
        </p:blipFill>
        <p:spPr bwMode="auto">
          <a:xfrm>
            <a:off x="6611742" y="2232411"/>
            <a:ext cx="1796842" cy="123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3AE0D77C-6607-A3CB-12E3-991B1471916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770" b="10046"/>
          <a:stretch/>
        </p:blipFill>
        <p:spPr bwMode="auto">
          <a:xfrm>
            <a:off x="4359347" y="2571750"/>
            <a:ext cx="2077229" cy="20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96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99016-3AF3-1B18-0935-526D13AAC44F}"/>
              </a:ext>
            </a:extLst>
          </p:cNvPr>
          <p:cNvSpPr>
            <a:spLocks noGrp="1"/>
          </p:cNvSpPr>
          <p:nvPr>
            <p:ph type="title"/>
          </p:nvPr>
        </p:nvSpPr>
        <p:spPr/>
        <p:txBody>
          <a:bodyPr/>
          <a:lstStyle/>
          <a:p>
            <a:r>
              <a:rPr lang="en-AU" dirty="0"/>
              <a:t>A Vision of Modern Diagnostics</a:t>
            </a:r>
          </a:p>
        </p:txBody>
      </p:sp>
      <p:pic>
        <p:nvPicPr>
          <p:cNvPr id="4" name="Grafik 11">
            <a:extLst>
              <a:ext uri="{FF2B5EF4-FFF2-40B4-BE49-F238E27FC236}">
                <a16:creationId xmlns:a16="http://schemas.microsoft.com/office/drawing/2014/main" id="{BAA3E0F8-2775-A9AD-CA1C-D2127632F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918" y="47734"/>
            <a:ext cx="1466154" cy="770545"/>
          </a:xfrm>
          <a:prstGeom prst="rect">
            <a:avLst/>
          </a:prstGeom>
        </p:spPr>
      </p:pic>
      <p:pic>
        <p:nvPicPr>
          <p:cNvPr id="6" name="Picture 7" descr="F:\Eigene Dateien\Kongresse\ICR\ICR PROC\WCR\Hand Anna Bertha.jpg">
            <a:extLst>
              <a:ext uri="{FF2B5EF4-FFF2-40B4-BE49-F238E27FC236}">
                <a16:creationId xmlns:a16="http://schemas.microsoft.com/office/drawing/2014/main" id="{841670C9-9F6B-DFCF-D09A-927AF50A7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382" y="998843"/>
            <a:ext cx="2521434" cy="365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47156CA-CA02-40EC-1ACD-2561A28DB3FE}"/>
              </a:ext>
            </a:extLst>
          </p:cNvPr>
          <p:cNvSpPr txBox="1"/>
          <p:nvPr/>
        </p:nvSpPr>
        <p:spPr>
          <a:xfrm>
            <a:off x="495946" y="1395187"/>
            <a:ext cx="4572000"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Birth of Radiography on December 22nd, 1895</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Radiograph of Rontgen’s Wife, Anna’s hand showing her wedding ring</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Rontgen called them </a:t>
            </a:r>
            <a:r>
              <a:rPr lang="en-US" b="1" dirty="0">
                <a:latin typeface="+mj-lt"/>
              </a:rPr>
              <a:t>‘X’</a:t>
            </a:r>
            <a:r>
              <a:rPr lang="en-US" dirty="0">
                <a:latin typeface="+mj-lt"/>
              </a:rPr>
              <a:t>-rays to underline the fact that the nature of them was unknown</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Called Rontgen-rays in Europe</a:t>
            </a:r>
          </a:p>
        </p:txBody>
      </p:sp>
    </p:spTree>
    <p:extLst>
      <p:ext uri="{BB962C8B-B14F-4D97-AF65-F5344CB8AC3E}">
        <p14:creationId xmlns:p14="http://schemas.microsoft.com/office/powerpoint/2010/main" val="397095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99016-3AF3-1B18-0935-526D13AAC44F}"/>
              </a:ext>
            </a:extLst>
          </p:cNvPr>
          <p:cNvSpPr>
            <a:spLocks noGrp="1"/>
          </p:cNvSpPr>
          <p:nvPr>
            <p:ph type="title"/>
          </p:nvPr>
        </p:nvSpPr>
        <p:spPr>
          <a:xfrm>
            <a:off x="358774" y="190312"/>
            <a:ext cx="8426450" cy="485387"/>
          </a:xfrm>
        </p:spPr>
        <p:txBody>
          <a:bodyPr/>
          <a:lstStyle/>
          <a:p>
            <a:r>
              <a:rPr lang="en-AU" dirty="0"/>
              <a:t>Science Phenomena to Surgical Tool</a:t>
            </a:r>
          </a:p>
        </p:txBody>
      </p:sp>
      <p:pic>
        <p:nvPicPr>
          <p:cNvPr id="4" name="Grafik 11">
            <a:extLst>
              <a:ext uri="{FF2B5EF4-FFF2-40B4-BE49-F238E27FC236}">
                <a16:creationId xmlns:a16="http://schemas.microsoft.com/office/drawing/2014/main" id="{BAA3E0F8-2775-A9AD-CA1C-D2127632F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918" y="47734"/>
            <a:ext cx="1466154" cy="770545"/>
          </a:xfrm>
          <a:prstGeom prst="rect">
            <a:avLst/>
          </a:prstGeom>
        </p:spPr>
      </p:pic>
      <p:pic>
        <p:nvPicPr>
          <p:cNvPr id="2" name="Picture 1">
            <a:extLst>
              <a:ext uri="{FF2B5EF4-FFF2-40B4-BE49-F238E27FC236}">
                <a16:creationId xmlns:a16="http://schemas.microsoft.com/office/drawing/2014/main" id="{7DF563DA-FE24-B3C0-CD56-753EC5C9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37" y="675699"/>
            <a:ext cx="2547372" cy="328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D:\Eigene Dateien\Vorträge\Bilder\GAnzkörper Zehnder.jpg">
            <a:extLst>
              <a:ext uri="{FF2B5EF4-FFF2-40B4-BE49-F238E27FC236}">
                <a16:creationId xmlns:a16="http://schemas.microsoft.com/office/drawing/2014/main" id="{41739162-69B4-C0D8-56A7-40CE95683653}"/>
              </a:ext>
            </a:extLst>
          </p:cNvPr>
          <p:cNvPicPr>
            <a:picLocks noChangeAspect="1" noChangeArrowheads="1"/>
          </p:cNvPicPr>
          <p:nvPr/>
        </p:nvPicPr>
        <p:blipFill>
          <a:blip r:embed="rId4">
            <a:lum contrast="6000"/>
            <a:grayscl/>
            <a:extLst>
              <a:ext uri="{28A0092B-C50C-407E-A947-70E740481C1C}">
                <a14:useLocalDpi xmlns:a14="http://schemas.microsoft.com/office/drawing/2010/main" val="0"/>
              </a:ext>
            </a:extLst>
          </a:blip>
          <a:srcRect/>
          <a:stretch>
            <a:fillRect/>
          </a:stretch>
        </p:blipFill>
        <p:spPr bwMode="auto">
          <a:xfrm>
            <a:off x="3828492" y="714391"/>
            <a:ext cx="1177043" cy="354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5">
            <a:extLst>
              <a:ext uri="{FF2B5EF4-FFF2-40B4-BE49-F238E27FC236}">
                <a16:creationId xmlns:a16="http://schemas.microsoft.com/office/drawing/2014/main" id="{84928CAC-7DA0-2F1F-A247-D54876734F4C}"/>
              </a:ext>
            </a:extLst>
          </p:cNvPr>
          <p:cNvSpPr/>
          <p:nvPr/>
        </p:nvSpPr>
        <p:spPr>
          <a:xfrm>
            <a:off x="3200400" y="4310828"/>
            <a:ext cx="3453807" cy="738664"/>
          </a:xfrm>
          <a:prstGeom prst="rect">
            <a:avLst/>
          </a:prstGeom>
        </p:spPr>
        <p:txBody>
          <a:bodyPr wrap="square">
            <a:spAutoFit/>
          </a:bodyPr>
          <a:lstStyle/>
          <a:p>
            <a:r>
              <a:rPr lang="en-US" sz="1400" dirty="0">
                <a:latin typeface="+mj-lt"/>
              </a:rPr>
              <a:t>Germany 1896</a:t>
            </a:r>
            <a:endParaRPr lang="de-DE" sz="1400" dirty="0">
              <a:latin typeface="+mj-lt"/>
            </a:endParaRPr>
          </a:p>
          <a:p>
            <a:r>
              <a:rPr lang="en-US" sz="1400" dirty="0">
                <a:latin typeface="+mj-lt"/>
              </a:rPr>
              <a:t>First whole-body radiograph</a:t>
            </a:r>
          </a:p>
          <a:p>
            <a:r>
              <a:rPr lang="en-US" sz="1400" dirty="0">
                <a:latin typeface="+mj-lt"/>
              </a:rPr>
              <a:t>Exposure: up to 60 min for head/pelvis</a:t>
            </a:r>
            <a:endParaRPr lang="de-DE" sz="1400" dirty="0">
              <a:latin typeface="+mj-lt"/>
            </a:endParaRPr>
          </a:p>
        </p:txBody>
      </p:sp>
      <p:pic>
        <p:nvPicPr>
          <p:cNvPr id="11" name="Picture 4">
            <a:extLst>
              <a:ext uri="{FF2B5EF4-FFF2-40B4-BE49-F238E27FC236}">
                <a16:creationId xmlns:a16="http://schemas.microsoft.com/office/drawing/2014/main" id="{943C816B-486C-2883-9E99-3474EA4EF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542" y="909761"/>
            <a:ext cx="2449529" cy="327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5">
            <a:extLst>
              <a:ext uri="{FF2B5EF4-FFF2-40B4-BE49-F238E27FC236}">
                <a16:creationId xmlns:a16="http://schemas.microsoft.com/office/drawing/2014/main" id="{782D5F1D-B4B1-8D8B-B22C-F5002D065770}"/>
              </a:ext>
            </a:extLst>
          </p:cNvPr>
          <p:cNvSpPr/>
          <p:nvPr/>
        </p:nvSpPr>
        <p:spPr>
          <a:xfrm>
            <a:off x="6219222" y="4266632"/>
            <a:ext cx="2449529" cy="738664"/>
          </a:xfrm>
          <a:prstGeom prst="rect">
            <a:avLst/>
          </a:prstGeom>
        </p:spPr>
        <p:txBody>
          <a:bodyPr wrap="square">
            <a:spAutoFit/>
          </a:bodyPr>
          <a:lstStyle/>
          <a:p>
            <a:r>
              <a:rPr lang="en-AU" sz="1400" dirty="0">
                <a:latin typeface="+mj-lt"/>
              </a:rPr>
              <a:t>Radiology was recognized as a medical speciality after end WW1</a:t>
            </a:r>
            <a:endParaRPr lang="de-DE" sz="1400" dirty="0">
              <a:latin typeface="+mj-lt"/>
            </a:endParaRPr>
          </a:p>
        </p:txBody>
      </p:sp>
      <p:sp>
        <p:nvSpPr>
          <p:cNvPr id="13" name="Rectangle 12">
            <a:extLst>
              <a:ext uri="{FF2B5EF4-FFF2-40B4-BE49-F238E27FC236}">
                <a16:creationId xmlns:a16="http://schemas.microsoft.com/office/drawing/2014/main" id="{B6FFC10A-2177-C5D5-2D7D-C109F97AB648}"/>
              </a:ext>
            </a:extLst>
          </p:cNvPr>
          <p:cNvSpPr/>
          <p:nvPr/>
        </p:nvSpPr>
        <p:spPr>
          <a:xfrm>
            <a:off x="358774" y="4824436"/>
            <a:ext cx="1516521" cy="22801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p>
        </p:txBody>
      </p:sp>
      <p:sp>
        <p:nvSpPr>
          <p:cNvPr id="5" name="Rechteck 5">
            <a:extLst>
              <a:ext uri="{FF2B5EF4-FFF2-40B4-BE49-F238E27FC236}">
                <a16:creationId xmlns:a16="http://schemas.microsoft.com/office/drawing/2014/main" id="{779A3B30-00F3-6219-ECC6-25783DF7DD82}"/>
              </a:ext>
            </a:extLst>
          </p:cNvPr>
          <p:cNvSpPr/>
          <p:nvPr/>
        </p:nvSpPr>
        <p:spPr>
          <a:xfrm>
            <a:off x="390950" y="4001197"/>
            <a:ext cx="2912290" cy="954107"/>
          </a:xfrm>
          <a:prstGeom prst="rect">
            <a:avLst/>
          </a:prstGeom>
        </p:spPr>
        <p:txBody>
          <a:bodyPr wrap="square">
            <a:spAutoFit/>
          </a:bodyPr>
          <a:lstStyle/>
          <a:p>
            <a:r>
              <a:rPr lang="en-US" sz="1400" dirty="0">
                <a:latin typeface="+mj-lt"/>
              </a:rPr>
              <a:t>New York 1896</a:t>
            </a:r>
            <a:endParaRPr lang="de-DE" sz="1400" dirty="0">
              <a:latin typeface="+mj-lt"/>
            </a:endParaRPr>
          </a:p>
          <a:p>
            <a:r>
              <a:rPr lang="en-US" sz="1400" dirty="0">
                <a:latin typeface="+mj-lt"/>
              </a:rPr>
              <a:t>Public demonstration of x-rays</a:t>
            </a:r>
          </a:p>
          <a:p>
            <a:r>
              <a:rPr lang="en-US" sz="1400" dirty="0">
                <a:latin typeface="+mj-lt"/>
              </a:rPr>
              <a:t>Thomas Edison examines Clarence Dally’s hand</a:t>
            </a:r>
            <a:endParaRPr lang="de-DE" sz="1400" dirty="0">
              <a:latin typeface="+mj-lt"/>
            </a:endParaRPr>
          </a:p>
        </p:txBody>
      </p:sp>
    </p:spTree>
    <p:extLst>
      <p:ext uri="{BB962C8B-B14F-4D97-AF65-F5344CB8AC3E}">
        <p14:creationId xmlns:p14="http://schemas.microsoft.com/office/powerpoint/2010/main" val="167478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99016-3AF3-1B18-0935-526D13AAC44F}"/>
              </a:ext>
            </a:extLst>
          </p:cNvPr>
          <p:cNvSpPr>
            <a:spLocks noGrp="1"/>
          </p:cNvSpPr>
          <p:nvPr>
            <p:ph type="title"/>
          </p:nvPr>
        </p:nvSpPr>
        <p:spPr>
          <a:xfrm>
            <a:off x="358774" y="190312"/>
            <a:ext cx="8426450" cy="485387"/>
          </a:xfrm>
        </p:spPr>
        <p:txBody>
          <a:bodyPr/>
          <a:lstStyle/>
          <a:p>
            <a:r>
              <a:rPr lang="en-AU" dirty="0"/>
              <a:t>Dangers of Radiology</a:t>
            </a:r>
          </a:p>
        </p:txBody>
      </p:sp>
      <p:pic>
        <p:nvPicPr>
          <p:cNvPr id="4" name="Grafik 11">
            <a:extLst>
              <a:ext uri="{FF2B5EF4-FFF2-40B4-BE49-F238E27FC236}">
                <a16:creationId xmlns:a16="http://schemas.microsoft.com/office/drawing/2014/main" id="{BAA3E0F8-2775-A9AD-CA1C-D2127632F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918" y="47734"/>
            <a:ext cx="1466154" cy="770545"/>
          </a:xfrm>
          <a:prstGeom prst="rect">
            <a:avLst/>
          </a:prstGeom>
        </p:spPr>
      </p:pic>
      <p:pic>
        <p:nvPicPr>
          <p:cNvPr id="6" name="Grafik 9" descr="Ein Bild, das Text enthält.&#10;&#10;Automatisch generierte Beschreibung">
            <a:extLst>
              <a:ext uri="{FF2B5EF4-FFF2-40B4-BE49-F238E27FC236}">
                <a16:creationId xmlns:a16="http://schemas.microsoft.com/office/drawing/2014/main" id="{A318BEE3-DEFF-588A-5535-8289E489E1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18" r="7190"/>
          <a:stretch/>
        </p:blipFill>
        <p:spPr>
          <a:xfrm>
            <a:off x="6034268" y="999602"/>
            <a:ext cx="2638062" cy="3949616"/>
          </a:xfrm>
          <a:prstGeom prst="rect">
            <a:avLst/>
          </a:prstGeom>
        </p:spPr>
      </p:pic>
      <p:sp>
        <p:nvSpPr>
          <p:cNvPr id="8" name="Rechteck 2">
            <a:extLst>
              <a:ext uri="{FF2B5EF4-FFF2-40B4-BE49-F238E27FC236}">
                <a16:creationId xmlns:a16="http://schemas.microsoft.com/office/drawing/2014/main" id="{E34BEDCD-0447-9099-5C87-7865946DBACA}"/>
              </a:ext>
            </a:extLst>
          </p:cNvPr>
          <p:cNvSpPr>
            <a:spLocks noChangeArrowheads="1"/>
          </p:cNvSpPr>
          <p:nvPr/>
        </p:nvSpPr>
        <p:spPr bwMode="auto">
          <a:xfrm>
            <a:off x="444015" y="960857"/>
            <a:ext cx="5282609"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pitchFamily="18" charset="0"/>
                <a:cs typeface="Arial" pitchFamily="34" charset="0"/>
              </a:defRPr>
            </a:lvl1pPr>
            <a:lvl2pPr marL="742950" indent="-285750" eaLnBrk="0" hangingPunct="0">
              <a:defRPr sz="2400">
                <a:solidFill>
                  <a:schemeClr val="bg1"/>
                </a:solidFill>
                <a:latin typeface="Times" pitchFamily="18" charset="0"/>
                <a:cs typeface="Arial" pitchFamily="34" charset="0"/>
              </a:defRPr>
            </a:lvl2pPr>
            <a:lvl3pPr marL="1143000" indent="-228600" eaLnBrk="0" hangingPunct="0">
              <a:defRPr sz="2400">
                <a:solidFill>
                  <a:schemeClr val="bg1"/>
                </a:solidFill>
                <a:latin typeface="Times" pitchFamily="18" charset="0"/>
                <a:cs typeface="Arial" pitchFamily="34" charset="0"/>
              </a:defRPr>
            </a:lvl3pPr>
            <a:lvl4pPr marL="1600200" indent="-228600" eaLnBrk="0" hangingPunct="0">
              <a:defRPr sz="2400">
                <a:solidFill>
                  <a:schemeClr val="bg1"/>
                </a:solidFill>
                <a:latin typeface="Times" pitchFamily="18" charset="0"/>
                <a:cs typeface="Arial" pitchFamily="34" charset="0"/>
              </a:defRPr>
            </a:lvl4pPr>
            <a:lvl5pPr marL="2057400" indent="-228600" eaLnBrk="0" hangingPunct="0">
              <a:defRPr sz="2400">
                <a:solidFill>
                  <a:schemeClr val="bg1"/>
                </a:solidFill>
                <a:latin typeface="Times" pitchFamily="18" charset="0"/>
                <a:cs typeface="Arial" pitchFamily="34" charset="0"/>
              </a:defRPr>
            </a:lvl5pPr>
            <a:lvl6pPr marL="2514600" indent="-228600" eaLnBrk="0" fontAlgn="base" hangingPunct="0">
              <a:spcBef>
                <a:spcPct val="0"/>
              </a:spcBef>
              <a:spcAft>
                <a:spcPct val="0"/>
              </a:spcAft>
              <a:defRPr sz="2400">
                <a:solidFill>
                  <a:schemeClr val="bg1"/>
                </a:solidFill>
                <a:latin typeface="Times" pitchFamily="18" charset="0"/>
                <a:cs typeface="Arial" pitchFamily="34" charset="0"/>
              </a:defRPr>
            </a:lvl6pPr>
            <a:lvl7pPr marL="2971800" indent="-228600" eaLnBrk="0" fontAlgn="base" hangingPunct="0">
              <a:spcBef>
                <a:spcPct val="0"/>
              </a:spcBef>
              <a:spcAft>
                <a:spcPct val="0"/>
              </a:spcAft>
              <a:defRPr sz="2400">
                <a:solidFill>
                  <a:schemeClr val="bg1"/>
                </a:solidFill>
                <a:latin typeface="Times" pitchFamily="18" charset="0"/>
                <a:cs typeface="Arial" pitchFamily="34" charset="0"/>
              </a:defRPr>
            </a:lvl7pPr>
            <a:lvl8pPr marL="3429000" indent="-228600" eaLnBrk="0" fontAlgn="base" hangingPunct="0">
              <a:spcBef>
                <a:spcPct val="0"/>
              </a:spcBef>
              <a:spcAft>
                <a:spcPct val="0"/>
              </a:spcAft>
              <a:defRPr sz="2400">
                <a:solidFill>
                  <a:schemeClr val="bg1"/>
                </a:solidFill>
                <a:latin typeface="Times" pitchFamily="18" charset="0"/>
                <a:cs typeface="Arial" pitchFamily="34" charset="0"/>
              </a:defRPr>
            </a:lvl8pPr>
            <a:lvl9pPr marL="3886200" indent="-228600" eaLnBrk="0" fontAlgn="base" hangingPunct="0">
              <a:spcBef>
                <a:spcPct val="0"/>
              </a:spcBef>
              <a:spcAft>
                <a:spcPct val="0"/>
              </a:spcAft>
              <a:defRPr sz="2400">
                <a:solidFill>
                  <a:schemeClr val="bg1"/>
                </a:solidFill>
                <a:latin typeface="Times" pitchFamily="18" charset="0"/>
                <a:cs typeface="Arial" pitchFamily="34" charset="0"/>
              </a:defRPr>
            </a:lvl9pPr>
          </a:lstStyle>
          <a:p>
            <a:pPr marL="285750" indent="-285750" eaLnBrk="1" hangingPunct="1">
              <a:spcAft>
                <a:spcPts val="800"/>
              </a:spcAft>
              <a:buFont typeface="Arial" panose="020B0604020202020204" pitchFamily="34" charset="0"/>
              <a:buChar char="•"/>
            </a:pPr>
            <a:r>
              <a:rPr lang="en-US" sz="1600" dirty="0">
                <a:solidFill>
                  <a:schemeClr val="tx1"/>
                </a:solidFill>
                <a:latin typeface="+mj-lt"/>
              </a:rPr>
              <a:t>Effect of radiation exposure was not known and there was no way to monitor/measure exposure</a:t>
            </a:r>
          </a:p>
          <a:p>
            <a:pPr marL="285750" indent="-285750" eaLnBrk="1" hangingPunct="1">
              <a:spcAft>
                <a:spcPts val="800"/>
              </a:spcAft>
              <a:buFont typeface="Arial" panose="020B0604020202020204" pitchFamily="34" charset="0"/>
              <a:buChar char="•"/>
            </a:pPr>
            <a:r>
              <a:rPr lang="en-US" sz="1600" dirty="0">
                <a:solidFill>
                  <a:schemeClr val="tx1"/>
                </a:solidFill>
                <a:latin typeface="+mj-lt"/>
              </a:rPr>
              <a:t>Doctors would use their hand to optimize x-ray image settings</a:t>
            </a:r>
          </a:p>
          <a:p>
            <a:pPr marL="285750" indent="-285750" eaLnBrk="1" hangingPunct="1">
              <a:spcAft>
                <a:spcPts val="800"/>
              </a:spcAft>
              <a:buFont typeface="Arial" panose="020B0604020202020204" pitchFamily="34" charset="0"/>
              <a:buChar char="•"/>
            </a:pPr>
            <a:r>
              <a:rPr lang="en-US" altLang="de-DE" sz="1600" dirty="0">
                <a:solidFill>
                  <a:schemeClr val="tx1"/>
                </a:solidFill>
                <a:latin typeface="+mj-lt"/>
              </a:rPr>
              <a:t>Treat superficial burns from x-rays like the sunburn from UV</a:t>
            </a:r>
            <a:endParaRPr lang="en-US" sz="1600" dirty="0">
              <a:solidFill>
                <a:schemeClr val="tx1"/>
              </a:solidFill>
              <a:latin typeface="+mj-lt"/>
            </a:endParaRPr>
          </a:p>
          <a:p>
            <a:pPr marL="285750" indent="-285750" eaLnBrk="1" hangingPunct="1">
              <a:spcAft>
                <a:spcPts val="800"/>
              </a:spcAft>
              <a:buFont typeface="Arial" panose="020B0604020202020204" pitchFamily="34" charset="0"/>
              <a:buChar char="•"/>
            </a:pPr>
            <a:r>
              <a:rPr lang="en-US" sz="1600" dirty="0">
                <a:solidFill>
                  <a:schemeClr val="tx1"/>
                </a:solidFill>
                <a:latin typeface="+mj-lt"/>
              </a:rPr>
              <a:t>Amputated and preserved Hand of Dr. Paul Krause</a:t>
            </a:r>
          </a:p>
        </p:txBody>
      </p:sp>
      <p:pic>
        <p:nvPicPr>
          <p:cNvPr id="10" name="Picture 9">
            <a:extLst>
              <a:ext uri="{FF2B5EF4-FFF2-40B4-BE49-F238E27FC236}">
                <a16:creationId xmlns:a16="http://schemas.microsoft.com/office/drawing/2014/main" id="{CFCD1C22-2DEA-4B1A-2322-C6C80FE46321}"/>
              </a:ext>
            </a:extLst>
          </p:cNvPr>
          <p:cNvPicPr>
            <a:picLocks noChangeAspect="1"/>
          </p:cNvPicPr>
          <p:nvPr/>
        </p:nvPicPr>
        <p:blipFill>
          <a:blip r:embed="rId4"/>
          <a:stretch>
            <a:fillRect/>
          </a:stretch>
        </p:blipFill>
        <p:spPr>
          <a:xfrm>
            <a:off x="358774" y="3005812"/>
            <a:ext cx="5427453" cy="1974808"/>
          </a:xfrm>
          <a:prstGeom prst="rect">
            <a:avLst/>
          </a:prstGeom>
        </p:spPr>
      </p:pic>
    </p:spTree>
    <p:extLst>
      <p:ext uri="{BB962C8B-B14F-4D97-AF65-F5344CB8AC3E}">
        <p14:creationId xmlns:p14="http://schemas.microsoft.com/office/powerpoint/2010/main" val="2655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A9B43-04F4-8396-D1BA-612007224924}"/>
              </a:ext>
            </a:extLst>
          </p:cNvPr>
          <p:cNvSpPr>
            <a:spLocks noGrp="1"/>
          </p:cNvSpPr>
          <p:nvPr>
            <p:ph type="title"/>
          </p:nvPr>
        </p:nvSpPr>
        <p:spPr>
          <a:xfrm>
            <a:off x="381884" y="775600"/>
            <a:ext cx="3948874" cy="992229"/>
          </a:xfrm>
        </p:spPr>
        <p:txBody>
          <a:bodyPr/>
          <a:lstStyle/>
          <a:p>
            <a:r>
              <a:rPr lang="en-AU" dirty="0"/>
              <a:t>Introduction to Radiation Dosimetry</a:t>
            </a:r>
          </a:p>
        </p:txBody>
      </p:sp>
      <p:sp>
        <p:nvSpPr>
          <p:cNvPr id="4" name="Text Placeholder 3">
            <a:extLst>
              <a:ext uri="{FF2B5EF4-FFF2-40B4-BE49-F238E27FC236}">
                <a16:creationId xmlns:a16="http://schemas.microsoft.com/office/drawing/2014/main" id="{ACCB87F1-66D2-7C16-7DEB-4995096D1768}"/>
              </a:ext>
            </a:extLst>
          </p:cNvPr>
          <p:cNvSpPr>
            <a:spLocks noGrp="1"/>
          </p:cNvSpPr>
          <p:nvPr>
            <p:ph type="body" sz="quarter" idx="11"/>
          </p:nvPr>
        </p:nvSpPr>
        <p:spPr>
          <a:xfrm>
            <a:off x="381884" y="2323071"/>
            <a:ext cx="3963817" cy="1548714"/>
          </a:xfrm>
        </p:spPr>
        <p:txBody>
          <a:bodyPr/>
          <a:lstStyle/>
          <a:p>
            <a:r>
              <a:rPr lang="en-AU" sz="2000" dirty="0"/>
              <a:t>How we ensure the safe use of ionizing radiation in modern society</a:t>
            </a:r>
          </a:p>
        </p:txBody>
      </p:sp>
      <p:sp>
        <p:nvSpPr>
          <p:cNvPr id="5" name="Rectangle 4">
            <a:extLst>
              <a:ext uri="{FF2B5EF4-FFF2-40B4-BE49-F238E27FC236}">
                <a16:creationId xmlns:a16="http://schemas.microsoft.com/office/drawing/2014/main" id="{1AC31805-D4EE-D2F8-71E5-77C7E7394DD8}"/>
              </a:ext>
            </a:extLst>
          </p:cNvPr>
          <p:cNvSpPr/>
          <p:nvPr/>
        </p:nvSpPr>
        <p:spPr>
          <a:xfrm>
            <a:off x="4572000" y="313766"/>
            <a:ext cx="4166234" cy="45131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2" name="Picture 11">
            <a:extLst>
              <a:ext uri="{FF2B5EF4-FFF2-40B4-BE49-F238E27FC236}">
                <a16:creationId xmlns:a16="http://schemas.microsoft.com/office/drawing/2014/main" id="{65D314AB-C2FB-0B0F-4639-6A286574A7B8}"/>
              </a:ext>
            </a:extLst>
          </p:cNvPr>
          <p:cNvPicPr>
            <a:picLocks noChangeAspect="1"/>
          </p:cNvPicPr>
          <p:nvPr/>
        </p:nvPicPr>
        <p:blipFill>
          <a:blip r:embed="rId2"/>
          <a:stretch>
            <a:fillRect/>
          </a:stretch>
        </p:blipFill>
        <p:spPr>
          <a:xfrm>
            <a:off x="5214616" y="703566"/>
            <a:ext cx="3057858" cy="1926479"/>
          </a:xfrm>
          <a:prstGeom prst="rect">
            <a:avLst/>
          </a:prstGeom>
        </p:spPr>
      </p:pic>
      <p:pic>
        <p:nvPicPr>
          <p:cNvPr id="13" name="Picture 2" descr="person lying inside MRI machine">
            <a:extLst>
              <a:ext uri="{FF2B5EF4-FFF2-40B4-BE49-F238E27FC236}">
                <a16:creationId xmlns:a16="http://schemas.microsoft.com/office/drawing/2014/main" id="{296951D5-CF7D-BD6A-B470-929648F5C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9" r="13771"/>
          <a:stretch/>
        </p:blipFill>
        <p:spPr bwMode="auto">
          <a:xfrm>
            <a:off x="4675759" y="3065884"/>
            <a:ext cx="2032112" cy="16348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adiation Protection Services - Personal Dosimetry Service">
            <a:extLst>
              <a:ext uri="{FF2B5EF4-FFF2-40B4-BE49-F238E27FC236}">
                <a16:creationId xmlns:a16="http://schemas.microsoft.com/office/drawing/2014/main" id="{D6005135-BB58-3DA6-55A4-7D2A1FB5C9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20" t="35096"/>
          <a:stretch/>
        </p:blipFill>
        <p:spPr bwMode="auto">
          <a:xfrm>
            <a:off x="7355300" y="3019845"/>
            <a:ext cx="1269287" cy="807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E900965-DF6D-65FD-D010-80D5363E4273}"/>
              </a:ext>
            </a:extLst>
          </p:cNvPr>
          <p:cNvSpPr txBox="1"/>
          <p:nvPr/>
        </p:nvSpPr>
        <p:spPr>
          <a:xfrm>
            <a:off x="7276184" y="2604469"/>
            <a:ext cx="1410964" cy="369332"/>
          </a:xfrm>
          <a:prstGeom prst="rect">
            <a:avLst/>
          </a:prstGeom>
          <a:noFill/>
        </p:spPr>
        <p:txBody>
          <a:bodyPr wrap="none" rtlCol="0">
            <a:spAutoFit/>
          </a:bodyPr>
          <a:lstStyle/>
          <a:p>
            <a:r>
              <a:rPr lang="en-AU" dirty="0">
                <a:latin typeface="+mj-lt"/>
              </a:rPr>
              <a:t>2. Dosimeters</a:t>
            </a:r>
          </a:p>
        </p:txBody>
      </p:sp>
      <p:sp>
        <p:nvSpPr>
          <p:cNvPr id="15" name="TextBox 14">
            <a:extLst>
              <a:ext uri="{FF2B5EF4-FFF2-40B4-BE49-F238E27FC236}">
                <a16:creationId xmlns:a16="http://schemas.microsoft.com/office/drawing/2014/main" id="{3C1618FC-3797-E1CD-6DFA-EA4CF32775E6}"/>
              </a:ext>
            </a:extLst>
          </p:cNvPr>
          <p:cNvSpPr txBox="1"/>
          <p:nvPr/>
        </p:nvSpPr>
        <p:spPr>
          <a:xfrm>
            <a:off x="4640084" y="2696552"/>
            <a:ext cx="2345514" cy="369332"/>
          </a:xfrm>
          <a:prstGeom prst="rect">
            <a:avLst/>
          </a:prstGeom>
          <a:noFill/>
        </p:spPr>
        <p:txBody>
          <a:bodyPr wrap="none" rtlCol="0">
            <a:spAutoFit/>
          </a:bodyPr>
          <a:lstStyle/>
          <a:p>
            <a:r>
              <a:rPr lang="en-AU" dirty="0">
                <a:latin typeface="+mj-lt"/>
              </a:rPr>
              <a:t>3. Medical Applications</a:t>
            </a:r>
          </a:p>
        </p:txBody>
      </p:sp>
      <p:sp>
        <p:nvSpPr>
          <p:cNvPr id="16" name="TextBox 15">
            <a:extLst>
              <a:ext uri="{FF2B5EF4-FFF2-40B4-BE49-F238E27FC236}">
                <a16:creationId xmlns:a16="http://schemas.microsoft.com/office/drawing/2014/main" id="{44DB5E66-0394-F477-B7EA-D1789ECD097F}"/>
              </a:ext>
            </a:extLst>
          </p:cNvPr>
          <p:cNvSpPr txBox="1"/>
          <p:nvPr/>
        </p:nvSpPr>
        <p:spPr>
          <a:xfrm>
            <a:off x="4640084" y="396820"/>
            <a:ext cx="2455031" cy="369332"/>
          </a:xfrm>
          <a:prstGeom prst="rect">
            <a:avLst/>
          </a:prstGeom>
          <a:noFill/>
        </p:spPr>
        <p:txBody>
          <a:bodyPr wrap="none" rtlCol="0">
            <a:spAutoFit/>
          </a:bodyPr>
          <a:lstStyle/>
          <a:p>
            <a:r>
              <a:rPr lang="en-AU" dirty="0">
                <a:latin typeface="+mj-lt"/>
              </a:rPr>
              <a:t>1. Interaction with x-rays</a:t>
            </a:r>
          </a:p>
        </p:txBody>
      </p:sp>
      <p:pic>
        <p:nvPicPr>
          <p:cNvPr id="17" name="Picture 16">
            <a:extLst>
              <a:ext uri="{FF2B5EF4-FFF2-40B4-BE49-F238E27FC236}">
                <a16:creationId xmlns:a16="http://schemas.microsoft.com/office/drawing/2014/main" id="{7FB9EF7B-C672-A72F-39AF-6A92AFE3DAB6}"/>
              </a:ext>
            </a:extLst>
          </p:cNvPr>
          <p:cNvPicPr>
            <a:picLocks noChangeAspect="1"/>
          </p:cNvPicPr>
          <p:nvPr/>
        </p:nvPicPr>
        <p:blipFill rotWithShape="1">
          <a:blip r:embed="rId5"/>
          <a:srcRect l="19336" t="19868" r="21481"/>
          <a:stretch/>
        </p:blipFill>
        <p:spPr>
          <a:xfrm>
            <a:off x="7038777" y="3826958"/>
            <a:ext cx="1170854" cy="894352"/>
          </a:xfrm>
          <a:prstGeom prst="rect">
            <a:avLst/>
          </a:prstGeom>
        </p:spPr>
      </p:pic>
    </p:spTree>
    <p:extLst>
      <p:ext uri="{BB962C8B-B14F-4D97-AF65-F5344CB8AC3E}">
        <p14:creationId xmlns:p14="http://schemas.microsoft.com/office/powerpoint/2010/main" val="2903142677"/>
      </p:ext>
    </p:extLst>
  </p:cSld>
  <p:clrMapOvr>
    <a:masterClrMapping/>
  </p:clrMapOvr>
</p:sld>
</file>

<file path=ppt/theme/theme1.xml><?xml version="1.0" encoding="utf-8"?>
<a:theme xmlns:a="http://schemas.openxmlformats.org/drawingml/2006/main" name="Master 1">
  <a:themeElements>
    <a:clrScheme name="Custom 1">
      <a:dk1>
        <a:sysClr val="windowText" lastClr="000000"/>
      </a:dk1>
      <a:lt1>
        <a:sysClr val="window" lastClr="FFFFFF"/>
      </a:lt1>
      <a:dk2>
        <a:srgbClr val="1F497D"/>
      </a:dk2>
      <a:lt2>
        <a:srgbClr val="EEECE1"/>
      </a:lt2>
      <a:accent1>
        <a:srgbClr val="F05133"/>
      </a:accent1>
      <a:accent2>
        <a:srgbClr val="808080"/>
      </a:accent2>
      <a:accent3>
        <a:srgbClr val="4C4C4C"/>
      </a:accent3>
      <a:accent4>
        <a:srgbClr val="CCCCCC"/>
      </a:accent4>
      <a:accent5>
        <a:srgbClr val="000000"/>
      </a:accent5>
      <a:accent6>
        <a:srgbClr val="FFB800"/>
      </a:accent6>
      <a:hlink>
        <a:srgbClr val="F05133"/>
      </a:hlink>
      <a:folHlink>
        <a:srgbClr val="F051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2">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otalTime>13411</TotalTime>
  <Words>3203</Words>
  <Application>Microsoft Office PowerPoint</Application>
  <PresentationFormat>On-screen Show (16:9)</PresentationFormat>
  <Paragraphs>418</Paragraphs>
  <Slides>46</Slides>
  <Notes>22</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Master 1</vt:lpstr>
      <vt:lpstr>Master 2</vt:lpstr>
      <vt:lpstr>5th Physical Sensing and Processing Summer School, University of Bologna </vt:lpstr>
      <vt:lpstr>Our Group and Location</vt:lpstr>
      <vt:lpstr>Overview</vt:lpstr>
      <vt:lpstr>Early Use of Ionizing Radiation and ‘Safety’</vt:lpstr>
      <vt:lpstr>Discovery of X-Rays</vt:lpstr>
      <vt:lpstr>A Vision of Modern Diagnostics</vt:lpstr>
      <vt:lpstr>Science Phenomena to Surgical Tool</vt:lpstr>
      <vt:lpstr>Dangers of Radiology</vt:lpstr>
      <vt:lpstr>Introduction to Radiation Dosimetry</vt:lpstr>
      <vt:lpstr>Units for Quantifying Ionizing Radiation</vt:lpstr>
      <vt:lpstr>Types of Radiation </vt:lpstr>
      <vt:lpstr>Sources of Exposure to Ionizing Radiation</vt:lpstr>
      <vt:lpstr>Highest Exposure to Ionizing Radiation </vt:lpstr>
      <vt:lpstr>Radiation Therapy </vt:lpstr>
      <vt:lpstr>Medical Dosimetry</vt:lpstr>
      <vt:lpstr>Need for Innovative X-ray Detectors</vt:lpstr>
      <vt:lpstr>Next-Gen Materials for Radiation Detection</vt:lpstr>
      <vt:lpstr>Example of Printability</vt:lpstr>
      <vt:lpstr>Two Solution Processable Materials for Radiation Detection</vt:lpstr>
      <vt:lpstr>Interaction of Ionizing Radiation with Matter</vt:lpstr>
      <vt:lpstr>Impact of Detecting Material on Dosimetry</vt:lpstr>
      <vt:lpstr>Basic Operation of Organic Semiconductors</vt:lpstr>
      <vt:lpstr>Molecular Structure of Organic Semiconductors</vt:lpstr>
      <vt:lpstr>Charge Transport in Organic Semiconductors</vt:lpstr>
      <vt:lpstr>BHJ Morphology Optimization</vt:lpstr>
      <vt:lpstr>Organic Semiconductors</vt:lpstr>
      <vt:lpstr>Clinical Measurements</vt:lpstr>
      <vt:lpstr>Direct and Indirect Detection</vt:lpstr>
      <vt:lpstr>Indirect Detection with Organic Materials</vt:lpstr>
      <vt:lpstr>Indirect Detection with Organic Materials</vt:lpstr>
      <vt:lpstr>Dose-Rate Dependence (Direct vs Indirect Detection)</vt:lpstr>
      <vt:lpstr>Dose Deposited in Depth</vt:lpstr>
      <vt:lpstr>A Flexible X-ray Detector for In-vivo Dosimetry</vt:lpstr>
      <vt:lpstr>Energy Dependence</vt:lpstr>
      <vt:lpstr>Novel Radiation Treatment Modalities</vt:lpstr>
      <vt:lpstr>Microbeam Radiation Therapy</vt:lpstr>
      <vt:lpstr>Synchrotron Sources</vt:lpstr>
      <vt:lpstr>MRT Dosimetry</vt:lpstr>
      <vt:lpstr>MRT Dosimetry with Organic Semiconductors </vt:lpstr>
      <vt:lpstr>Radiation Hardness</vt:lpstr>
      <vt:lpstr>Insights into Radiation Damage</vt:lpstr>
      <vt:lpstr>Lecture Summary</vt:lpstr>
      <vt:lpstr>Collaborative Effort</vt:lpstr>
      <vt:lpstr>Thank you for you attention </vt:lpstr>
      <vt:lpstr>References</vt:lpstr>
      <vt:lpstr>Interaction of Ionizing Radiation with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Evelyn Lloveda</dc:creator>
  <cp:lastModifiedBy>Jessie Posar</cp:lastModifiedBy>
  <cp:revision>201</cp:revision>
  <dcterms:modified xsi:type="dcterms:W3CDTF">2023-07-16T20:25:39Z</dcterms:modified>
</cp:coreProperties>
</file>