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7" r:id="rId13"/>
  </p:sldIdLst>
  <p:sldSz cx="12192000" cy="6858000"/>
  <p:notesSz cx="9855200" cy="67183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2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7" autoAdjust="0"/>
  </p:normalViewPr>
  <p:slideViewPr>
    <p:cSldViewPr snapToGrid="0">
      <p:cViewPr varScale="1">
        <p:scale>
          <a:sx n="70" d="100"/>
          <a:sy n="70" d="100"/>
        </p:scale>
        <p:origin x="2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0586" cy="3370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582334" y="0"/>
            <a:ext cx="4270586" cy="3370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DA2AE-1BA6-4B8E-974D-46D6DC00A5E7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39788"/>
            <a:ext cx="4029075" cy="2266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85520" y="3233182"/>
            <a:ext cx="7884160" cy="26453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6381219"/>
            <a:ext cx="4270586" cy="3370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582334" y="6381219"/>
            <a:ext cx="4270586" cy="3370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38515-B539-468E-8F9F-A4380EC4F5B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90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38515-B539-468E-8F9F-A4380EC4F5B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369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38515-B539-468E-8F9F-A4380EC4F5B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926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13063" y="839788"/>
            <a:ext cx="4025900" cy="2265362"/>
          </a:xfrm>
          <a:prstGeom prst="rect">
            <a:avLst/>
          </a:prstGeom>
          <a:ln w="0">
            <a:noFill/>
          </a:ln>
        </p:spPr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985520" y="3233248"/>
            <a:ext cx="7882608" cy="264447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sldNum" idx="7"/>
          </p:nvPr>
        </p:nvSpPr>
        <p:spPr>
          <a:xfrm>
            <a:off x="5582545" y="6381327"/>
            <a:ext cx="4269034" cy="3361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304E276-6593-4AC7-9C52-F04BF20A81E4}" type="slidenum">
              <a:rPr lang="en-GB" sz="1200" b="0" strike="noStrike" spc="-1">
                <a:solidFill>
                  <a:srgbClr val="000000"/>
                </a:solidFill>
                <a:latin typeface="Times New Roman"/>
              </a:rPr>
              <a:t>11</a:t>
            </a:fld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13063" y="839788"/>
            <a:ext cx="4025900" cy="2265362"/>
          </a:xfrm>
          <a:prstGeom prst="rect">
            <a:avLst/>
          </a:prstGeom>
          <a:ln w="0">
            <a:noFill/>
          </a:ln>
        </p:spPr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985520" y="3233248"/>
            <a:ext cx="7882608" cy="264447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sldNum" idx="8"/>
          </p:nvPr>
        </p:nvSpPr>
        <p:spPr>
          <a:xfrm>
            <a:off x="5582545" y="6381327"/>
            <a:ext cx="4269034" cy="3361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22B35C3-1C0A-4C9B-9882-710D64F4DD93}" type="slidenum">
              <a:rPr lang="en-GB" sz="1200" b="0" strike="noStrike" spc="-1">
                <a:solidFill>
                  <a:srgbClr val="000000"/>
                </a:solidFill>
                <a:latin typeface="Times New Roman"/>
              </a:rPr>
              <a:t>12</a:t>
            </a:fld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38515-B539-468E-8F9F-A4380EC4F5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926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38515-B539-468E-8F9F-A4380EC4F5B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369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38515-B539-468E-8F9F-A4380EC4F5B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926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38515-B539-468E-8F9F-A4380EC4F5B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369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38515-B539-468E-8F9F-A4380EC4F5B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926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38515-B539-468E-8F9F-A4380EC4F5B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369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38515-B539-468E-8F9F-A4380EC4F5B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926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38515-B539-468E-8F9F-A4380EC4F5B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36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FD9DC5-CC1E-F84C-03B7-E744ED5BC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221291F-7228-F0EE-D594-CA00F094B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9677E7-CCFB-3F94-9F41-BC07E704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A6F-5276-4069-9835-F48A0B8193B2}" type="datetimeFigureOut">
              <a:rPr lang="it-IT" smtClean="0"/>
              <a:t>14/07/2023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F73F61-0C21-511E-A19E-5AFC16DE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0A6F0F-6880-67B0-9925-09E7FFF45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1306-5112-4135-9920-266746599E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66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92325C-E15A-8083-21F9-207E8A92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7882DE5-D4A9-9EA7-1372-6B9D8FD68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A8198C-FB43-2EE3-3975-ECB7E008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A6F-5276-4069-9835-F48A0B8193B2}" type="datetimeFigureOut">
              <a:rPr lang="it-IT" smtClean="0"/>
              <a:t>14/07/2023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E76E88-2379-12DC-1223-D6E686A8F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43890A-9B95-ADB0-EC3C-08936261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1306-5112-4135-9920-266746599E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49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0DADB23-9591-1762-E244-0A3F81197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E1E4671-3A2E-F9F4-F267-A65194FE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6154DA-4661-27CF-B0A3-83C068621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A6F-5276-4069-9835-F48A0B8193B2}" type="datetimeFigureOut">
              <a:rPr lang="it-IT" smtClean="0"/>
              <a:t>14/07/2023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B5A043-C08A-9F75-6942-120A5B29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4B5A1E-C192-DDC0-4014-C1ED981BD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1306-5112-4135-9920-266746599E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31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0ECEDB-B1E8-4B87-8321-26F8CF96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EBF8D8-F89C-E9B7-A7FA-D7D34F46D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F06E67-A4AB-E4BC-7B12-640E6DC2C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A6F-5276-4069-9835-F48A0B8193B2}" type="datetimeFigureOut">
              <a:rPr lang="it-IT" smtClean="0"/>
              <a:t>14/07/2023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3A35C6-63C8-EF20-2761-74C454F6F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6CFE06-397A-097A-7A88-E1B8F60D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1306-5112-4135-9920-266746599E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467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381FCD-3466-CC97-73A0-6D80658DD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22066B-3CA4-F410-F538-D08D44723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A71E9E-75B8-4B92-6ABC-64DE80BAF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A6F-5276-4069-9835-F48A0B8193B2}" type="datetimeFigureOut">
              <a:rPr lang="it-IT" smtClean="0"/>
              <a:t>14/07/2023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6BD82D-3FE1-0E1A-5C0D-88775F35B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56F09D-7EC1-0ADE-527F-E86569295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1306-5112-4135-9920-266746599E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390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0D029E-70E6-FAC2-91F1-7F10D8EA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B555F6-FBA1-3AE7-6C36-AD644D3645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320385D-5FCC-2A64-E172-7F11AD4A3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946C6B-3807-D9AE-FFED-5FF906E80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A6F-5276-4069-9835-F48A0B8193B2}" type="datetimeFigureOut">
              <a:rPr lang="it-IT" smtClean="0"/>
              <a:t>14/07/2023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2586A-D64A-55EC-5B0C-D2B10BA8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D6138D-A15B-4C39-1D36-F62D19A1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1306-5112-4135-9920-266746599E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29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2E85A0-1042-1B0D-14DB-46F78BF8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1DDC5D6-3D2F-B261-7D0E-31232716C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6B9896E-BE30-CB48-D3CE-4757D7B58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6C7379E-DF33-81F8-214E-282F05009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68C2855-ACA3-FB73-5749-9183342C69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1BE622F-58AB-665F-05B1-BEAD9992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A6F-5276-4069-9835-F48A0B8193B2}" type="datetimeFigureOut">
              <a:rPr lang="it-IT" smtClean="0"/>
              <a:t>14/07/2023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FEED3F0-B2C1-98A6-0F3B-0F4FAD50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CA13512-AEC1-A07A-1EAD-CA7E7EFBE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1306-5112-4135-9920-266746599E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37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8C9E8C-CAD3-B793-666E-8794C4C6B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C475C08-46B6-B037-2E90-E91DAAA85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A6F-5276-4069-9835-F48A0B8193B2}" type="datetimeFigureOut">
              <a:rPr lang="it-IT" smtClean="0"/>
              <a:t>14/07/2023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30D442B-7E84-64F0-17A2-FD29EB568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EDF076-84BE-1ADA-53D4-20664D045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1306-5112-4135-9920-266746599E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67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CA00525-504D-42E6-3F3D-49482CD19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A6F-5276-4069-9835-F48A0B8193B2}" type="datetimeFigureOut">
              <a:rPr lang="it-IT" smtClean="0"/>
              <a:t>14/07/2023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3CB23C5-375F-DCF9-EB40-C788D9433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3335872-5BA1-2F9C-AAB4-DEB109B68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1306-5112-4135-9920-266746599E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71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33B445-2C2F-C3EA-1CC8-2751225E8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67C12F-AC9C-B470-19C2-4D58B2ACB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91B69C5-1FB7-B00E-6316-CCD1FEF82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E9736B-8093-EDD7-5BC4-FBBDE8210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A6F-5276-4069-9835-F48A0B8193B2}" type="datetimeFigureOut">
              <a:rPr lang="it-IT" smtClean="0"/>
              <a:t>14/07/2023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A069D5-8789-D80F-DF63-3F4A9F4F6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7839908-B076-4E0A-E59B-81993532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1306-5112-4135-9920-266746599E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070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8FC62C-B07A-6A87-07EF-BB70C98BD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B9FF39E-162B-E8BE-24AB-4125608D5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317EAFB-5F60-188A-587F-A161D48DF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9DC564A-E6D2-4F93-C915-40BBEC666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A6F-5276-4069-9835-F48A0B8193B2}" type="datetimeFigureOut">
              <a:rPr lang="it-IT" smtClean="0"/>
              <a:t>14/07/2023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BB87D49-42D0-4382-DF64-EE6B5FA6F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5F4053-34EE-3C59-66EF-161555E55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1306-5112-4135-9920-266746599E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135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34E51AA-AE9A-EEA2-145D-484EFD9D8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2D7818-4D44-BD71-7804-9F0DED0E6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8281BC-23FF-A607-79F5-753EF226D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5AA6F-5276-4069-9835-F48A0B8193B2}" type="datetimeFigureOut">
              <a:rPr lang="it-IT" smtClean="0"/>
              <a:t>14/07/2023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3D6292-5C92-CDC8-E84F-637D30D57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ECA263-BD31-2DFA-8A3D-375B4A92C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61306-5112-4135-9920-266746599E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21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testo, design&#10;&#10;Descrizione generata automaticamente">
            <a:extLst>
              <a:ext uri="{FF2B5EF4-FFF2-40B4-BE49-F238E27FC236}">
                <a16:creationId xmlns:a16="http://schemas.microsoft.com/office/drawing/2014/main" id="{802AAA8C-C031-2B45-B529-730990FA00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" r="5704" b="6921"/>
          <a:stretch/>
        </p:blipFill>
        <p:spPr>
          <a:xfrm>
            <a:off x="2909761" y="0"/>
            <a:ext cx="9282239" cy="686472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3AF317E-55DD-3382-A2B2-73F589D5F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1457" y="349312"/>
            <a:ext cx="8920543" cy="865086"/>
          </a:xfrm>
        </p:spPr>
        <p:txBody>
          <a:bodyPr>
            <a:normAutofit/>
          </a:bodyPr>
          <a:lstStyle/>
          <a:p>
            <a:r>
              <a:rPr lang="en-GB" sz="5400" b="1" dirty="0"/>
              <a:t>Laboratory of applied physics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C2D629F5-0E3B-4D23-6856-7EFA1A9D9F8B}"/>
              </a:ext>
            </a:extLst>
          </p:cNvPr>
          <p:cNvSpPr txBox="1">
            <a:spLocks/>
          </p:cNvSpPr>
          <p:nvPr/>
        </p:nvSpPr>
        <p:spPr>
          <a:xfrm>
            <a:off x="3283836" y="2357775"/>
            <a:ext cx="8908164" cy="865086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Introducing low-field NMR devices for profiling biological tissues</a:t>
            </a:r>
            <a:endParaRPr lang="it-IT" sz="44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F2B2411D-7250-4FFD-475B-04D5A3174A76}"/>
              </a:ext>
            </a:extLst>
          </p:cNvPr>
          <p:cNvSpPr txBox="1">
            <a:spLocks/>
          </p:cNvSpPr>
          <p:nvPr/>
        </p:nvSpPr>
        <p:spPr>
          <a:xfrm>
            <a:off x="395939" y="3584699"/>
            <a:ext cx="2359820" cy="865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Objective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F3D85B82-75E2-53CE-EA80-95DCFED1F779}"/>
              </a:ext>
            </a:extLst>
          </p:cNvPr>
          <p:cNvSpPr txBox="1">
            <a:spLocks/>
          </p:cNvSpPr>
          <p:nvPr/>
        </p:nvSpPr>
        <p:spPr>
          <a:xfrm>
            <a:off x="974949" y="1916300"/>
            <a:ext cx="1201800" cy="865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Title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9FC8B89D-BFED-079E-A83A-1843511BD8F2}"/>
              </a:ext>
            </a:extLst>
          </p:cNvPr>
          <p:cNvSpPr txBox="1">
            <a:spLocks/>
          </p:cNvSpPr>
          <p:nvPr/>
        </p:nvSpPr>
        <p:spPr>
          <a:xfrm>
            <a:off x="3272266" y="3777549"/>
            <a:ext cx="8920543" cy="154379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Discriminate morphological differences among the three layers of the cartilage by determining 4 NMR parameters</a:t>
            </a:r>
          </a:p>
        </p:txBody>
      </p:sp>
      <p:pic>
        <p:nvPicPr>
          <p:cNvPr id="16" name="Immagine 15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8A0D0F88-224A-B2C8-5563-8BE0CC7CA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66" y="4511232"/>
            <a:ext cx="831166" cy="831166"/>
          </a:xfrm>
          <a:prstGeom prst="rect">
            <a:avLst/>
          </a:prstGeom>
        </p:spPr>
      </p:pic>
      <p:pic>
        <p:nvPicPr>
          <p:cNvPr id="18" name="Immagine 17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09FBD381-EB5F-11FE-6EDF-0482528349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8" y="2776130"/>
            <a:ext cx="893462" cy="893462"/>
          </a:xfrm>
          <a:prstGeom prst="rect">
            <a:avLst/>
          </a:prstGeom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55D54202-85FC-D016-5270-B779DFE3E820}"/>
              </a:ext>
            </a:extLst>
          </p:cNvPr>
          <p:cNvSpPr txBox="1">
            <a:spLocks/>
          </p:cNvSpPr>
          <p:nvPr/>
        </p:nvSpPr>
        <p:spPr>
          <a:xfrm>
            <a:off x="81025" y="6489151"/>
            <a:ext cx="2828736" cy="314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Images by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iconicbestiary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 on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Freepik</a:t>
            </a:r>
            <a:endParaRPr lang="it-IT" sz="1100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C5DC838-3411-90E3-9083-4C9458A52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378" y="105225"/>
            <a:ext cx="2690942" cy="1918680"/>
          </a:xfrm>
          <a:prstGeom prst="rect">
            <a:avLst/>
          </a:prstGeom>
        </p:spPr>
      </p:pic>
      <p:sp>
        <p:nvSpPr>
          <p:cNvPr id="12" name="Sottotitolo 2">
            <a:extLst>
              <a:ext uri="{FF2B5EF4-FFF2-40B4-BE49-F238E27FC236}">
                <a16:creationId xmlns:a16="http://schemas.microsoft.com/office/drawing/2014/main" id="{C4F69679-8D83-348B-E7D4-7B99A8A68583}"/>
              </a:ext>
            </a:extLst>
          </p:cNvPr>
          <p:cNvSpPr txBox="1">
            <a:spLocks/>
          </p:cNvSpPr>
          <p:nvPr/>
        </p:nvSpPr>
        <p:spPr>
          <a:xfrm>
            <a:off x="2921321" y="5648250"/>
            <a:ext cx="9270680" cy="1209750"/>
          </a:xfrm>
          <a:prstGeom prst="rect">
            <a:avLst/>
          </a:prstGeom>
          <a:solidFill>
            <a:srgbClr val="BB2E29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bg1"/>
                </a:solidFill>
              </a:rPr>
              <a:t>SUMMER SCHOOL on</a:t>
            </a: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bg1"/>
                </a:solidFill>
              </a:rPr>
              <a:t>PHYSICAL SENSING &amp; PROCESSING – V EDITION</a:t>
            </a:r>
          </a:p>
          <a:p>
            <a:pPr>
              <a:spcBef>
                <a:spcPts val="0"/>
              </a:spcBef>
            </a:pPr>
            <a:r>
              <a:rPr lang="en-US" sz="1600" i="1" dirty="0">
                <a:solidFill>
                  <a:schemeClr val="bg1"/>
                </a:solidFill>
              </a:rPr>
              <a:t>Department of Physics &amp; Astronomy – University of Bologna </a:t>
            </a:r>
          </a:p>
          <a:p>
            <a:pPr>
              <a:spcBef>
                <a:spcPts val="0"/>
              </a:spcBef>
            </a:pPr>
            <a:r>
              <a:rPr lang="en-US" sz="1600" i="1" dirty="0">
                <a:solidFill>
                  <a:schemeClr val="bg1"/>
                </a:solidFill>
              </a:rPr>
              <a:t>July 17-21, 2023</a:t>
            </a:r>
            <a:endParaRPr lang="it-IT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35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 descr="Immagine che contiene testo, design&#10;&#10;Descrizione generata automaticamente">
            <a:extLst>
              <a:ext uri="{FF2B5EF4-FFF2-40B4-BE49-F238E27FC236}">
                <a16:creationId xmlns:a16="http://schemas.microsoft.com/office/drawing/2014/main" id="{56AE43E9-35B7-C061-F01A-F3F9529119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" r="5704" b="6921"/>
          <a:stretch/>
        </p:blipFill>
        <p:spPr>
          <a:xfrm>
            <a:off x="2847787" y="0"/>
            <a:ext cx="9282239" cy="6864729"/>
          </a:xfrm>
          <a:prstGeom prst="rect">
            <a:avLst/>
          </a:prstGeom>
        </p:spPr>
      </p:pic>
      <p:sp>
        <p:nvSpPr>
          <p:cNvPr id="22" name="Sottotitolo 2">
            <a:extLst>
              <a:ext uri="{FF2B5EF4-FFF2-40B4-BE49-F238E27FC236}">
                <a16:creationId xmlns:a16="http://schemas.microsoft.com/office/drawing/2014/main" id="{8F6F24BB-ABCD-476C-1BB5-82F144000810}"/>
              </a:ext>
            </a:extLst>
          </p:cNvPr>
          <p:cNvSpPr txBox="1">
            <a:spLocks/>
          </p:cNvSpPr>
          <p:nvPr/>
        </p:nvSpPr>
        <p:spPr>
          <a:xfrm>
            <a:off x="2921321" y="5648250"/>
            <a:ext cx="9270680" cy="1209750"/>
          </a:xfrm>
          <a:prstGeom prst="rect">
            <a:avLst/>
          </a:prstGeom>
          <a:solidFill>
            <a:srgbClr val="BB2E29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bg1"/>
                </a:solidFill>
              </a:rPr>
              <a:t>SUMMER SCHOOL on</a:t>
            </a: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bg1"/>
                </a:solidFill>
              </a:rPr>
              <a:t>PHYSICAL SENSING &amp; PROCESSING – V EDITION</a:t>
            </a:r>
          </a:p>
          <a:p>
            <a:pPr>
              <a:spcBef>
                <a:spcPts val="0"/>
              </a:spcBef>
            </a:pPr>
            <a:r>
              <a:rPr lang="en-US" sz="1600" i="1" dirty="0">
                <a:solidFill>
                  <a:schemeClr val="bg1"/>
                </a:solidFill>
              </a:rPr>
              <a:t>Department of Physics &amp; Astronomy – University of Bologna </a:t>
            </a:r>
          </a:p>
          <a:p>
            <a:pPr>
              <a:spcBef>
                <a:spcPts val="0"/>
              </a:spcBef>
            </a:pPr>
            <a:r>
              <a:rPr lang="en-US" sz="1600" i="1" dirty="0">
                <a:solidFill>
                  <a:schemeClr val="bg1"/>
                </a:solidFill>
              </a:rPr>
              <a:t>July 17-21, 2023</a:t>
            </a:r>
            <a:endParaRPr lang="it-IT" sz="1600" i="1" dirty="0">
              <a:solidFill>
                <a:schemeClr val="bg1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448508CD-D2B1-3963-DE90-CEA01EF0E856}"/>
              </a:ext>
            </a:extLst>
          </p:cNvPr>
          <p:cNvSpPr txBox="1">
            <a:spLocks/>
          </p:cNvSpPr>
          <p:nvPr/>
        </p:nvSpPr>
        <p:spPr>
          <a:xfrm>
            <a:off x="224752" y="2118914"/>
            <a:ext cx="3089564" cy="865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Instruments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24B9AF31-B42C-1985-DCC8-1CE983CF5078}"/>
              </a:ext>
            </a:extLst>
          </p:cNvPr>
          <p:cNvSpPr txBox="1">
            <a:spLocks/>
          </p:cNvSpPr>
          <p:nvPr/>
        </p:nvSpPr>
        <p:spPr>
          <a:xfrm>
            <a:off x="81025" y="6489151"/>
            <a:ext cx="2828736" cy="314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Images by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iconicbestiary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 on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Freepik</a:t>
            </a:r>
            <a:endParaRPr lang="it-IT" sz="1100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Immagine 9" descr="Immagine che contiene macchina, design&#10;&#10;Descrizione generata automaticamente">
            <a:extLst>
              <a:ext uri="{FF2B5EF4-FFF2-40B4-BE49-F238E27FC236}">
                <a16:creationId xmlns:a16="http://schemas.microsoft.com/office/drawing/2014/main" id="{F53E3F88-EB87-7D11-75FF-D947074675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3" t="-279" b="69110"/>
          <a:stretch/>
        </p:blipFill>
        <p:spPr>
          <a:xfrm>
            <a:off x="633066" y="2851399"/>
            <a:ext cx="2120392" cy="884984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670D3161-7B57-FCB2-56CB-C9E3DB528BFB}"/>
              </a:ext>
            </a:extLst>
          </p:cNvPr>
          <p:cNvSpPr txBox="1">
            <a:spLocks/>
          </p:cNvSpPr>
          <p:nvPr/>
        </p:nvSpPr>
        <p:spPr>
          <a:xfrm>
            <a:off x="4167135" y="3616056"/>
            <a:ext cx="3857729" cy="7278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400" dirty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661A8E97-C99C-4662-E981-0ED00F4DA25C}"/>
              </a:ext>
            </a:extLst>
          </p:cNvPr>
          <p:cNvSpPr txBox="1">
            <a:spLocks/>
          </p:cNvSpPr>
          <p:nvPr/>
        </p:nvSpPr>
        <p:spPr>
          <a:xfrm>
            <a:off x="309406" y="4130986"/>
            <a:ext cx="8137908" cy="865086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txBody>
          <a:bodyPr vert="horz" lIns="91440" tIns="45720" rIns="91440" bIns="45720" rtlCol="0" anchor="b">
            <a:normAutofit fontScale="77500" lnSpcReduction="20000"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More details ………………………………………………… </a:t>
            </a:r>
            <a:endParaRPr lang="it-IT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D89792B4-CA61-2B93-C84F-E893878A9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378" y="105225"/>
            <a:ext cx="2690942" cy="1918680"/>
          </a:xfrm>
          <a:prstGeom prst="rect">
            <a:avLst/>
          </a:prstGeom>
        </p:spPr>
      </p:pic>
      <p:pic>
        <p:nvPicPr>
          <p:cNvPr id="15" name="Immagine 14" descr="Immagine che contiene testo, schermata, Software multimediale, software&#10;&#10;Descrizione generata automaticamente">
            <a:extLst>
              <a:ext uri="{FF2B5EF4-FFF2-40B4-BE49-F238E27FC236}">
                <a16:creationId xmlns:a16="http://schemas.microsoft.com/office/drawing/2014/main" id="{8D04A550-351B-B8F6-9C6F-8E5350FF59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31" y="1353501"/>
            <a:ext cx="1861883" cy="4036602"/>
          </a:xfrm>
          <a:prstGeom prst="roundRect">
            <a:avLst>
              <a:gd name="adj" fmla="val 874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magine 15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CA50DED0-AABC-7826-34EE-0757B12DCD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730" y="1338475"/>
            <a:ext cx="1871351" cy="4057128"/>
          </a:xfrm>
          <a:prstGeom prst="roundRect">
            <a:avLst>
              <a:gd name="adj" fmla="val 777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Titolo 1">
            <a:extLst>
              <a:ext uri="{FF2B5EF4-FFF2-40B4-BE49-F238E27FC236}">
                <a16:creationId xmlns:a16="http://schemas.microsoft.com/office/drawing/2014/main" id="{33528ED9-529A-E5AF-71BF-CA06187B916B}"/>
              </a:ext>
            </a:extLst>
          </p:cNvPr>
          <p:cNvSpPr txBox="1">
            <a:spLocks/>
          </p:cNvSpPr>
          <p:nvPr/>
        </p:nvSpPr>
        <p:spPr>
          <a:xfrm>
            <a:off x="3209483" y="332286"/>
            <a:ext cx="8920543" cy="865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/>
              <a:t>Lab. of exploration geophysics</a:t>
            </a:r>
            <a:endParaRPr lang="en-GB" sz="5400" b="1" dirty="0"/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85393D67-E9E9-8288-9D8E-59E1C644A2F3}"/>
              </a:ext>
            </a:extLst>
          </p:cNvPr>
          <p:cNvSpPr txBox="1">
            <a:spLocks/>
          </p:cNvSpPr>
          <p:nvPr/>
        </p:nvSpPr>
        <p:spPr>
          <a:xfrm>
            <a:off x="7786143" y="1338475"/>
            <a:ext cx="4175479" cy="3675017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By using </a:t>
            </a:r>
            <a:r>
              <a:rPr lang="en-US" sz="360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seismometers, we </a:t>
            </a:r>
            <a:r>
              <a:rPr lang="en-US" sz="36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measure resonances of soils and structures to understand their geometrical and mechanical properties, as well as their dynamic (earthquake, wind) behavior.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5BB27D1-73E2-2BBA-F279-9BFD33C7D2A1}"/>
              </a:ext>
            </a:extLst>
          </p:cNvPr>
          <p:cNvSpPr txBox="1">
            <a:spLocks/>
          </p:cNvSpPr>
          <p:nvPr/>
        </p:nvSpPr>
        <p:spPr>
          <a:xfrm>
            <a:off x="390160" y="5229462"/>
            <a:ext cx="2359820" cy="11615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Tutor: </a:t>
            </a:r>
          </a:p>
          <a:p>
            <a:pPr algn="l"/>
            <a:r>
              <a:rPr lang="en-GB" sz="4400" dirty="0"/>
              <a:t>Valentina Cicero</a:t>
            </a:r>
          </a:p>
        </p:txBody>
      </p:sp>
    </p:spTree>
    <p:extLst>
      <p:ext uri="{BB962C8B-B14F-4D97-AF65-F5344CB8AC3E}">
        <p14:creationId xmlns:p14="http://schemas.microsoft.com/office/powerpoint/2010/main" val="1037302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magine 13" descr="Immagine che contiene testo, design&#10;&#10;Descrizione generata automaticamente"/>
          <p:cNvPicPr/>
          <p:nvPr/>
        </p:nvPicPr>
        <p:blipFill>
          <a:blip r:embed="rId3">
            <a:alphaModFix amt="30000"/>
          </a:blip>
          <a:srcRect l="4923" r="5699" b="6916"/>
          <a:stretch/>
        </p:blipFill>
        <p:spPr>
          <a:xfrm>
            <a:off x="2909880" y="0"/>
            <a:ext cx="9281160" cy="686376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271320" y="349200"/>
            <a:ext cx="8919360" cy="86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5400" b="1" strike="noStrike" spc="-1">
                <a:solidFill>
                  <a:srgbClr val="000000"/>
                </a:solidFill>
                <a:latin typeface="Calibri Light"/>
              </a:rPr>
              <a:t>Laboratory of nuclear physics</a:t>
            </a:r>
            <a:endParaRPr lang="en-GB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Titolo 1"/>
          <p:cNvSpPr/>
          <p:nvPr/>
        </p:nvSpPr>
        <p:spPr>
          <a:xfrm>
            <a:off x="3283920" y="2357640"/>
            <a:ext cx="8907120" cy="864000"/>
          </a:xfrm>
          <a:prstGeom prst="rect">
            <a:avLst/>
          </a:prstGeom>
          <a:solidFill>
            <a:schemeClr val="bg1">
              <a:alpha val="23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95000"/>
          </a:bodyPr>
          <a:lstStyle/>
          <a:p>
            <a:pPr algn="ctr"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Scintillators for particle detection</a:t>
            </a: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Titolo 1"/>
          <p:cNvSpPr/>
          <p:nvPr/>
        </p:nvSpPr>
        <p:spPr>
          <a:xfrm>
            <a:off x="396000" y="3584520"/>
            <a:ext cx="2358720" cy="86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95000"/>
          </a:bodyPr>
          <a:lstStyle/>
          <a:p>
            <a:pPr>
              <a:lnSpc>
                <a:spcPct val="90000"/>
              </a:lnSpc>
            </a:pPr>
            <a:r>
              <a:rPr lang="en-GB" sz="44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Objective</a:t>
            </a:r>
            <a:endParaRPr lang="en-GB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Titolo 1"/>
          <p:cNvSpPr/>
          <p:nvPr/>
        </p:nvSpPr>
        <p:spPr>
          <a:xfrm>
            <a:off x="974880" y="1916280"/>
            <a:ext cx="1200600" cy="86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95000"/>
          </a:bodyPr>
          <a:lstStyle/>
          <a:p>
            <a:pPr>
              <a:lnSpc>
                <a:spcPct val="90000"/>
              </a:lnSpc>
            </a:pPr>
            <a:r>
              <a:rPr lang="en-GB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Title</a:t>
            </a: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Titolo 1"/>
          <p:cNvSpPr/>
          <p:nvPr/>
        </p:nvSpPr>
        <p:spPr>
          <a:xfrm>
            <a:off x="3272400" y="3777480"/>
            <a:ext cx="8919360" cy="1542600"/>
          </a:xfrm>
          <a:prstGeom prst="rect">
            <a:avLst/>
          </a:prstGeom>
          <a:solidFill>
            <a:schemeClr val="bg1">
              <a:alpha val="23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87500"/>
          </a:bodyPr>
          <a:lstStyle/>
          <a:p>
            <a:pPr algn="ctr">
              <a:lnSpc>
                <a:spcPct val="90000"/>
              </a:lnSpc>
            </a:pPr>
            <a:r>
              <a:rPr lang="en-US" sz="3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Studying the main features of different scintillators and readout modalities commonly used for particle detection</a:t>
            </a:r>
            <a:endParaRPr lang="en-GB" sz="3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n-US" sz="3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in nuclear and particle physics</a:t>
            </a:r>
            <a:endParaRPr lang="en-GB" sz="3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" name="Immagine 15" descr="Immagine che contiene nero, oscurità&#10;&#10;Descrizione generata automaticamente"/>
          <p:cNvPicPr/>
          <p:nvPr/>
        </p:nvPicPr>
        <p:blipFill>
          <a:blip r:embed="rId4"/>
          <a:stretch/>
        </p:blipFill>
        <p:spPr>
          <a:xfrm>
            <a:off x="1160280" y="4511160"/>
            <a:ext cx="830160" cy="830160"/>
          </a:xfrm>
          <a:prstGeom prst="rect">
            <a:avLst/>
          </a:prstGeom>
          <a:ln w="0">
            <a:noFill/>
          </a:ln>
        </p:spPr>
      </p:pic>
      <p:pic>
        <p:nvPicPr>
          <p:cNvPr id="54" name="Immagine 17" descr="Immagine che contiene nero, oscurità&#10;&#10;Descrizione generata automaticamente"/>
          <p:cNvPicPr/>
          <p:nvPr/>
        </p:nvPicPr>
        <p:blipFill>
          <a:blip r:embed="rId5"/>
          <a:stretch/>
        </p:blipFill>
        <p:spPr>
          <a:xfrm>
            <a:off x="1128960" y="2775960"/>
            <a:ext cx="892440" cy="892440"/>
          </a:xfrm>
          <a:prstGeom prst="rect">
            <a:avLst/>
          </a:prstGeom>
          <a:ln w="0">
            <a:noFill/>
          </a:ln>
        </p:spPr>
      </p:pic>
      <p:sp>
        <p:nvSpPr>
          <p:cNvPr id="55" name="Sottotitolo 2"/>
          <p:cNvSpPr/>
          <p:nvPr/>
        </p:nvSpPr>
        <p:spPr>
          <a:xfrm>
            <a:off x="81000" y="6489000"/>
            <a:ext cx="2827800" cy="31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400" b="0" i="1" strike="noStrike" spc="-1">
                <a:solidFill>
                  <a:srgbClr val="AFABAB"/>
                </a:solidFill>
                <a:latin typeface="Calibri"/>
                <a:ea typeface="DejaVu Sans"/>
              </a:rPr>
              <a:t>Images by iconicbestiary on Freepik</a:t>
            </a:r>
            <a:endParaRPr lang="en-GB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" name="Immagine 5"/>
          <p:cNvPicPr/>
          <p:nvPr/>
        </p:nvPicPr>
        <p:blipFill>
          <a:blip r:embed="rId6"/>
          <a:stretch/>
        </p:blipFill>
        <p:spPr>
          <a:xfrm>
            <a:off x="230400" y="105120"/>
            <a:ext cx="2689920" cy="1917720"/>
          </a:xfrm>
          <a:prstGeom prst="rect">
            <a:avLst/>
          </a:prstGeom>
          <a:ln w="0">
            <a:noFill/>
          </a:ln>
        </p:spPr>
      </p:pic>
      <p:sp>
        <p:nvSpPr>
          <p:cNvPr id="57" name="Sottotitolo 2"/>
          <p:cNvSpPr/>
          <p:nvPr/>
        </p:nvSpPr>
        <p:spPr>
          <a:xfrm>
            <a:off x="2921400" y="5648400"/>
            <a:ext cx="9269640" cy="1208520"/>
          </a:xfrm>
          <a:prstGeom prst="rect">
            <a:avLst/>
          </a:prstGeom>
          <a:solidFill>
            <a:srgbClr val="BB2E2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en-US" sz="2400" b="0" i="1" strike="noStrike" spc="-1">
                <a:solidFill>
                  <a:srgbClr val="FFFFFF"/>
                </a:solidFill>
                <a:latin typeface="Calibri"/>
                <a:ea typeface="DejaVu Sans"/>
              </a:rPr>
              <a:t>SUMMER SCHOOL on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en-US" sz="2400" b="0" i="1" strike="noStrike" spc="-1">
                <a:solidFill>
                  <a:srgbClr val="FFFFFF"/>
                </a:solidFill>
                <a:latin typeface="Calibri"/>
                <a:ea typeface="DejaVu Sans"/>
              </a:rPr>
              <a:t>PHYSICAL SENSING &amp; PROCESSING – V EDITION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en-US" sz="1600" b="0" i="1" strike="noStrike" spc="-1">
                <a:solidFill>
                  <a:srgbClr val="FFFFFF"/>
                </a:solidFill>
                <a:latin typeface="Calibri"/>
                <a:ea typeface="DejaVu Sans"/>
              </a:rPr>
              <a:t>Department of Physics &amp; Astronomy – University of Bologna 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en-US" sz="1600" b="0" i="1" strike="noStrike" spc="-1">
                <a:solidFill>
                  <a:srgbClr val="FFFFFF"/>
                </a:solidFill>
                <a:latin typeface="Calibri"/>
                <a:ea typeface="DejaVu Sans"/>
              </a:rPr>
              <a:t>July 17-21, 2023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magine 20" descr="Immagine che contiene testo, design&#10;&#10;Descrizione generata automaticamente"/>
          <p:cNvPicPr/>
          <p:nvPr/>
        </p:nvPicPr>
        <p:blipFill>
          <a:blip r:embed="rId3">
            <a:alphaModFix amt="30000"/>
          </a:blip>
          <a:srcRect l="4923" r="5699" b="6916"/>
          <a:stretch/>
        </p:blipFill>
        <p:spPr>
          <a:xfrm>
            <a:off x="2909880" y="0"/>
            <a:ext cx="9281160" cy="6863760"/>
          </a:xfrm>
          <a:prstGeom prst="rect">
            <a:avLst/>
          </a:prstGeom>
          <a:ln w="0">
            <a:noFill/>
          </a:ln>
        </p:spPr>
      </p:pic>
      <p:sp>
        <p:nvSpPr>
          <p:cNvPr id="59" name="Sottotitolo 2"/>
          <p:cNvSpPr/>
          <p:nvPr/>
        </p:nvSpPr>
        <p:spPr>
          <a:xfrm>
            <a:off x="2921400" y="5648400"/>
            <a:ext cx="9269640" cy="1208520"/>
          </a:xfrm>
          <a:prstGeom prst="rect">
            <a:avLst/>
          </a:prstGeom>
          <a:solidFill>
            <a:srgbClr val="BB2E2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en-US" sz="2400" b="0" i="1" strike="noStrike" spc="-1">
                <a:solidFill>
                  <a:srgbClr val="FFFFFF"/>
                </a:solidFill>
                <a:latin typeface="Calibri"/>
                <a:ea typeface="DejaVu Sans"/>
              </a:rPr>
              <a:t>SUMMER SCHOOL on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en-US" sz="2400" b="0" i="1" strike="noStrike" spc="-1">
                <a:solidFill>
                  <a:srgbClr val="FFFFFF"/>
                </a:solidFill>
                <a:latin typeface="Calibri"/>
                <a:ea typeface="DejaVu Sans"/>
              </a:rPr>
              <a:t>PHYSICAL SENSING &amp; PROCESSING – V EDITION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en-US" sz="1600" b="0" i="1" strike="noStrike" spc="-1">
                <a:solidFill>
                  <a:srgbClr val="FFFFFF"/>
                </a:solidFill>
                <a:latin typeface="Calibri"/>
                <a:ea typeface="DejaVu Sans"/>
              </a:rPr>
              <a:t>Department of Physics &amp; Astronomy – University of Bologna 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en-US" sz="1600" b="0" i="1" strike="noStrike" spc="-1">
                <a:solidFill>
                  <a:srgbClr val="FFFFFF"/>
                </a:solidFill>
                <a:latin typeface="Calibri"/>
                <a:ea typeface="DejaVu Sans"/>
              </a:rPr>
              <a:t>July 17-21, 2023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506760" y="349200"/>
            <a:ext cx="7817040" cy="86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 fontScale="90000"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5400" b="1" strike="noStrike" spc="-1">
                <a:solidFill>
                  <a:srgbClr val="000000"/>
                </a:solidFill>
                <a:latin typeface="Calibri Light"/>
              </a:rPr>
              <a:t>Laboratory of nuclear physics</a:t>
            </a:r>
            <a:endParaRPr lang="en-GB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Titolo 1"/>
          <p:cNvSpPr/>
          <p:nvPr/>
        </p:nvSpPr>
        <p:spPr>
          <a:xfrm>
            <a:off x="4185000" y="2518920"/>
            <a:ext cx="4455000" cy="1621080"/>
          </a:xfrm>
          <a:prstGeom prst="rect">
            <a:avLst/>
          </a:prstGeom>
          <a:solidFill>
            <a:schemeClr val="bg1">
              <a:alpha val="23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58500" lnSpcReduction="20000"/>
          </a:bodyPr>
          <a:lstStyle/>
          <a:p>
            <a:pPr algn="ctr"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Oscilloscope</a:t>
            </a: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Scintillators</a:t>
            </a: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Nuclear electronics</a:t>
            </a: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Power supply</a:t>
            </a: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Cosmic rays from space</a:t>
            </a: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Titolo 1"/>
          <p:cNvSpPr/>
          <p:nvPr/>
        </p:nvSpPr>
        <p:spPr>
          <a:xfrm>
            <a:off x="224640" y="2118960"/>
            <a:ext cx="3088440" cy="86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95000"/>
          </a:bodyPr>
          <a:lstStyle/>
          <a:p>
            <a:pPr>
              <a:lnSpc>
                <a:spcPct val="90000"/>
              </a:lnSpc>
            </a:pPr>
            <a:r>
              <a:rPr lang="en-GB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Instruments</a:t>
            </a: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Sottotitolo 2"/>
          <p:cNvSpPr/>
          <p:nvPr/>
        </p:nvSpPr>
        <p:spPr>
          <a:xfrm>
            <a:off x="81000" y="6489000"/>
            <a:ext cx="2827800" cy="31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400" b="0" i="1" strike="noStrike" spc="-1">
                <a:solidFill>
                  <a:srgbClr val="AFABAB"/>
                </a:solidFill>
                <a:latin typeface="Calibri"/>
                <a:ea typeface="DejaVu Sans"/>
              </a:rPr>
              <a:t>Images by iconicbestiary on Freepik</a:t>
            </a:r>
            <a:endParaRPr lang="en-GB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" name="Immagine 9" descr="Immagine che contiene macchina, design&#10;&#10;Descrizione generata automaticamente"/>
          <p:cNvPicPr/>
          <p:nvPr/>
        </p:nvPicPr>
        <p:blipFill>
          <a:blip r:embed="rId4"/>
          <a:srcRect l="25323" t="-278" b="69108"/>
          <a:stretch/>
        </p:blipFill>
        <p:spPr>
          <a:xfrm>
            <a:off x="633240" y="2851560"/>
            <a:ext cx="2119320" cy="883800"/>
          </a:xfrm>
          <a:prstGeom prst="rect">
            <a:avLst/>
          </a:prstGeom>
          <a:ln w="0">
            <a:noFill/>
          </a:ln>
        </p:spPr>
      </p:pic>
      <p:sp>
        <p:nvSpPr>
          <p:cNvPr id="65" name="Titolo 1"/>
          <p:cNvSpPr/>
          <p:nvPr/>
        </p:nvSpPr>
        <p:spPr>
          <a:xfrm>
            <a:off x="4167000" y="3616200"/>
            <a:ext cx="3856680" cy="72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endParaRPr lang="it-IT" sz="3400" b="0" strike="noStrike" spc="-1">
              <a:solidFill>
                <a:srgbClr val="000000"/>
              </a:solidFill>
              <a:latin typeface="Calibri Light"/>
              <a:ea typeface="DejaVu Sans"/>
            </a:endParaRPr>
          </a:p>
        </p:txBody>
      </p:sp>
      <p:pic>
        <p:nvPicPr>
          <p:cNvPr id="66" name="Immagine 19"/>
          <p:cNvPicPr/>
          <p:nvPr/>
        </p:nvPicPr>
        <p:blipFill>
          <a:blip r:embed="rId5"/>
          <a:stretch/>
        </p:blipFill>
        <p:spPr>
          <a:xfrm>
            <a:off x="230400" y="105120"/>
            <a:ext cx="2689920" cy="1917720"/>
          </a:xfrm>
          <a:prstGeom prst="rect">
            <a:avLst/>
          </a:prstGeom>
          <a:ln w="0">
            <a:noFill/>
          </a:ln>
        </p:spPr>
      </p:pic>
      <p:pic>
        <p:nvPicPr>
          <p:cNvPr id="67" name="Immagine 66"/>
          <p:cNvPicPr/>
          <p:nvPr/>
        </p:nvPicPr>
        <p:blipFill>
          <a:blip r:embed="rId6"/>
          <a:srcRect t="8019" b="36522"/>
          <a:stretch/>
        </p:blipFill>
        <p:spPr>
          <a:xfrm>
            <a:off x="8750520" y="1800000"/>
            <a:ext cx="2769480" cy="2722680"/>
          </a:xfrm>
          <a:prstGeom prst="rect">
            <a:avLst/>
          </a:prstGeom>
          <a:ln w="0">
            <a:noFill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C835347-CC35-5B98-73FE-6F5B8DED07FD}"/>
              </a:ext>
            </a:extLst>
          </p:cNvPr>
          <p:cNvSpPr txBox="1">
            <a:spLocks/>
          </p:cNvSpPr>
          <p:nvPr/>
        </p:nvSpPr>
        <p:spPr>
          <a:xfrm>
            <a:off x="390160" y="5101920"/>
            <a:ext cx="2359820" cy="12891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Tutor: </a:t>
            </a:r>
          </a:p>
          <a:p>
            <a:pPr algn="l"/>
            <a:r>
              <a:rPr lang="en-GB" sz="4400" dirty="0"/>
              <a:t>Riccardo </a:t>
            </a:r>
          </a:p>
          <a:p>
            <a:pPr algn="l"/>
            <a:r>
              <a:rPr lang="en-GB" sz="4400" dirty="0"/>
              <a:t>Ridolfi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 descr="Immagine che contiene testo, design&#10;&#10;Descrizione generata automaticamente">
            <a:extLst>
              <a:ext uri="{FF2B5EF4-FFF2-40B4-BE49-F238E27FC236}">
                <a16:creationId xmlns:a16="http://schemas.microsoft.com/office/drawing/2014/main" id="{56AE43E9-35B7-C061-F01A-F3F9529119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" r="5704" b="6921"/>
          <a:stretch/>
        </p:blipFill>
        <p:spPr>
          <a:xfrm>
            <a:off x="2909761" y="0"/>
            <a:ext cx="9282239" cy="6864729"/>
          </a:xfrm>
          <a:prstGeom prst="rect">
            <a:avLst/>
          </a:prstGeom>
        </p:spPr>
      </p:pic>
      <p:sp>
        <p:nvSpPr>
          <p:cNvPr id="22" name="Sottotitolo 2">
            <a:extLst>
              <a:ext uri="{FF2B5EF4-FFF2-40B4-BE49-F238E27FC236}">
                <a16:creationId xmlns:a16="http://schemas.microsoft.com/office/drawing/2014/main" id="{8F6F24BB-ABCD-476C-1BB5-82F144000810}"/>
              </a:ext>
            </a:extLst>
          </p:cNvPr>
          <p:cNvSpPr txBox="1">
            <a:spLocks/>
          </p:cNvSpPr>
          <p:nvPr/>
        </p:nvSpPr>
        <p:spPr>
          <a:xfrm>
            <a:off x="2921321" y="5648250"/>
            <a:ext cx="9270680" cy="1209750"/>
          </a:xfrm>
          <a:prstGeom prst="rect">
            <a:avLst/>
          </a:prstGeom>
          <a:solidFill>
            <a:srgbClr val="BB2E29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bg1"/>
                </a:solidFill>
              </a:rPr>
              <a:t>SUMMER SCHOOL on</a:t>
            </a: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bg1"/>
                </a:solidFill>
              </a:rPr>
              <a:t>PHYSICAL SENSING &amp; PROCESSING – V EDITION</a:t>
            </a:r>
          </a:p>
          <a:p>
            <a:pPr>
              <a:spcBef>
                <a:spcPts val="0"/>
              </a:spcBef>
            </a:pPr>
            <a:r>
              <a:rPr lang="en-US" sz="1600" i="1" dirty="0">
                <a:solidFill>
                  <a:schemeClr val="bg1"/>
                </a:solidFill>
              </a:rPr>
              <a:t>Department of Physics &amp; Astronomy – University of Bologna </a:t>
            </a:r>
          </a:p>
          <a:p>
            <a:pPr>
              <a:spcBef>
                <a:spcPts val="0"/>
              </a:spcBef>
            </a:pPr>
            <a:r>
              <a:rPr lang="en-US" sz="1600" i="1" dirty="0">
                <a:solidFill>
                  <a:schemeClr val="bg1"/>
                </a:solidFill>
              </a:rPr>
              <a:t>July 17-21, 2023</a:t>
            </a:r>
            <a:endParaRPr lang="it-IT" sz="1600" i="1" dirty="0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3AF317E-55DD-3382-A2B2-73F589D5F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6868" y="349312"/>
            <a:ext cx="7818018" cy="865086"/>
          </a:xfrm>
        </p:spPr>
        <p:txBody>
          <a:bodyPr>
            <a:normAutofit fontScale="90000"/>
          </a:bodyPr>
          <a:lstStyle/>
          <a:p>
            <a:r>
              <a:rPr lang="en-GB" sz="5400" b="1" dirty="0"/>
              <a:t>Laboratory of applied physics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C285FA7-AF7C-7664-2827-169E09F8EAB9}"/>
              </a:ext>
            </a:extLst>
          </p:cNvPr>
          <p:cNvSpPr txBox="1">
            <a:spLocks/>
          </p:cNvSpPr>
          <p:nvPr/>
        </p:nvSpPr>
        <p:spPr>
          <a:xfrm>
            <a:off x="4185055" y="2518754"/>
            <a:ext cx="3857729" cy="865086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txBody>
          <a:bodyPr vert="horz" lIns="91440" tIns="45720" rIns="91440" bIns="45720" rtlCol="0" anchor="b">
            <a:normAutofit fontScale="77500" lnSpcReduction="20000"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NMR-MOUSE PM10</a:t>
            </a:r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448508CD-D2B1-3963-DE90-CEA01EF0E856}"/>
              </a:ext>
            </a:extLst>
          </p:cNvPr>
          <p:cNvSpPr txBox="1">
            <a:spLocks/>
          </p:cNvSpPr>
          <p:nvPr/>
        </p:nvSpPr>
        <p:spPr>
          <a:xfrm>
            <a:off x="224752" y="2118914"/>
            <a:ext cx="3089564" cy="865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Instruments</a:t>
            </a:r>
          </a:p>
        </p:txBody>
      </p:sp>
      <p:pic>
        <p:nvPicPr>
          <p:cNvPr id="7" name="Immagine 6" descr="Immagine che contiene interni, apparecchio, ingombro, mugnaio&#10;&#10;Descrizione generata automaticamente">
            <a:extLst>
              <a:ext uri="{FF2B5EF4-FFF2-40B4-BE49-F238E27FC236}">
                <a16:creationId xmlns:a16="http://schemas.microsoft.com/office/drawing/2014/main" id="{4BC91E9B-5AC7-9349-2225-A7418F4F57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" t="532" r="24653" b="19427"/>
          <a:stretch/>
        </p:blipFill>
        <p:spPr>
          <a:xfrm rot="5400000">
            <a:off x="8311415" y="1987458"/>
            <a:ext cx="3949788" cy="2883084"/>
          </a:xfrm>
          <a:prstGeom prst="rect">
            <a:avLst/>
          </a:prstGeom>
        </p:spPr>
      </p:pic>
      <p:sp>
        <p:nvSpPr>
          <p:cNvPr id="12" name="Sottotitolo 2">
            <a:extLst>
              <a:ext uri="{FF2B5EF4-FFF2-40B4-BE49-F238E27FC236}">
                <a16:creationId xmlns:a16="http://schemas.microsoft.com/office/drawing/2014/main" id="{24B9AF31-B42C-1985-DCC8-1CE983CF5078}"/>
              </a:ext>
            </a:extLst>
          </p:cNvPr>
          <p:cNvSpPr txBox="1">
            <a:spLocks/>
          </p:cNvSpPr>
          <p:nvPr/>
        </p:nvSpPr>
        <p:spPr>
          <a:xfrm>
            <a:off x="81025" y="6489151"/>
            <a:ext cx="2828736" cy="314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Images by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iconicbestiary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 on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Freepik</a:t>
            </a:r>
            <a:endParaRPr lang="it-IT" sz="1100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Immagine 9" descr="Immagine che contiene macchina, design&#10;&#10;Descrizione generata automaticamente">
            <a:extLst>
              <a:ext uri="{FF2B5EF4-FFF2-40B4-BE49-F238E27FC236}">
                <a16:creationId xmlns:a16="http://schemas.microsoft.com/office/drawing/2014/main" id="{F53E3F88-EB87-7D11-75FF-D947074675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3" t="-279" b="69110"/>
          <a:stretch/>
        </p:blipFill>
        <p:spPr>
          <a:xfrm>
            <a:off x="633066" y="2851399"/>
            <a:ext cx="2120392" cy="884984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670D3161-7B57-FCB2-56CB-C9E3DB528BFB}"/>
              </a:ext>
            </a:extLst>
          </p:cNvPr>
          <p:cNvSpPr txBox="1">
            <a:spLocks/>
          </p:cNvSpPr>
          <p:nvPr/>
        </p:nvSpPr>
        <p:spPr>
          <a:xfrm>
            <a:off x="4167135" y="3616056"/>
            <a:ext cx="3857729" cy="7278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400" dirty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661A8E97-C99C-4662-E981-0ED00F4DA25C}"/>
              </a:ext>
            </a:extLst>
          </p:cNvPr>
          <p:cNvSpPr txBox="1">
            <a:spLocks/>
          </p:cNvSpPr>
          <p:nvPr/>
        </p:nvSpPr>
        <p:spPr>
          <a:xfrm>
            <a:off x="309406" y="4130986"/>
            <a:ext cx="8137908" cy="865086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txBody>
          <a:bodyPr vert="horz" lIns="91440" tIns="45720" rIns="91440" bIns="45720" rtlCol="0" anchor="b">
            <a:normAutofit fontScale="77500" lnSpcReduction="20000"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More details ………………………………………………… </a:t>
            </a:r>
            <a:endParaRPr lang="it-IT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D89792B4-CA61-2B93-C84F-E893878A9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378" y="105225"/>
            <a:ext cx="2690942" cy="191868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BA148309-2300-CF06-133C-FD905B03BD67}"/>
              </a:ext>
            </a:extLst>
          </p:cNvPr>
          <p:cNvSpPr txBox="1">
            <a:spLocks/>
          </p:cNvSpPr>
          <p:nvPr/>
        </p:nvSpPr>
        <p:spPr>
          <a:xfrm>
            <a:off x="390160" y="5525966"/>
            <a:ext cx="2359820" cy="8650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Tutor: </a:t>
            </a:r>
          </a:p>
          <a:p>
            <a:pPr algn="l"/>
            <a:r>
              <a:rPr lang="en-GB" sz="4400" dirty="0"/>
              <a:t>Carlo </a:t>
            </a:r>
            <a:r>
              <a:rPr lang="en-GB" sz="4400" dirty="0" err="1"/>
              <a:t>Golini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70787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testo, design&#10;&#10;Descrizione generata automaticamente">
            <a:extLst>
              <a:ext uri="{FF2B5EF4-FFF2-40B4-BE49-F238E27FC236}">
                <a16:creationId xmlns:a16="http://schemas.microsoft.com/office/drawing/2014/main" id="{802AAA8C-C031-2B45-B529-730990FA00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9761" y="0"/>
            <a:ext cx="9282239" cy="686472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3AF317E-55DD-3382-A2B2-73F589D5F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1457" y="349312"/>
            <a:ext cx="8920543" cy="865086"/>
          </a:xfrm>
        </p:spPr>
        <p:txBody>
          <a:bodyPr>
            <a:normAutofit/>
          </a:bodyPr>
          <a:lstStyle/>
          <a:p>
            <a:r>
              <a:rPr lang="en-GB" sz="5400" b="1" dirty="0"/>
              <a:t>Laboratory of Astrophysics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C2D629F5-0E3B-4D23-6856-7EFA1A9D9F8B}"/>
              </a:ext>
            </a:extLst>
          </p:cNvPr>
          <p:cNvSpPr txBox="1">
            <a:spLocks/>
          </p:cNvSpPr>
          <p:nvPr/>
        </p:nvSpPr>
        <p:spPr>
          <a:xfrm>
            <a:off x="3284241" y="1911044"/>
            <a:ext cx="8908164" cy="865086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en-US" sz="4400" dirty="0">
                <a:latin typeface="Arial Unicode MS"/>
              </a:rPr>
              <a:t>Characterization of optical (and IR) solid state detectors</a:t>
            </a:r>
            <a:r>
              <a:rPr lang="en-US" altLang="en-US" sz="800" dirty="0"/>
              <a:t> </a:t>
            </a:r>
            <a:endParaRPr lang="en-US" altLang="en-US" sz="8000" dirty="0">
              <a:latin typeface="Arial" panose="020B0604020202020204" pitchFamily="34" charset="0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F2B2411D-7250-4FFD-475B-04D5A3174A76}"/>
              </a:ext>
            </a:extLst>
          </p:cNvPr>
          <p:cNvSpPr txBox="1">
            <a:spLocks/>
          </p:cNvSpPr>
          <p:nvPr/>
        </p:nvSpPr>
        <p:spPr>
          <a:xfrm>
            <a:off x="395939" y="3584699"/>
            <a:ext cx="2359820" cy="865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Objective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F3D85B82-75E2-53CE-EA80-95DCFED1F779}"/>
              </a:ext>
            </a:extLst>
          </p:cNvPr>
          <p:cNvSpPr txBox="1">
            <a:spLocks/>
          </p:cNvSpPr>
          <p:nvPr/>
        </p:nvSpPr>
        <p:spPr>
          <a:xfrm>
            <a:off x="974949" y="1916300"/>
            <a:ext cx="1201800" cy="865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Title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9FC8B89D-BFED-079E-A83A-1843511BD8F2}"/>
              </a:ext>
            </a:extLst>
          </p:cNvPr>
          <p:cNvSpPr txBox="1">
            <a:spLocks/>
          </p:cNvSpPr>
          <p:nvPr/>
        </p:nvSpPr>
        <p:spPr>
          <a:xfrm>
            <a:off x="3271457" y="3383021"/>
            <a:ext cx="8920543" cy="154379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Measuring conversion parameter to retrieve the number of detected photons  </a:t>
            </a:r>
          </a:p>
        </p:txBody>
      </p:sp>
      <p:pic>
        <p:nvPicPr>
          <p:cNvPr id="16" name="Immagine 15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8A0D0F88-224A-B2C8-5563-8BE0CC7CA4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266" y="4511232"/>
            <a:ext cx="831166" cy="831166"/>
          </a:xfrm>
          <a:prstGeom prst="rect">
            <a:avLst/>
          </a:prstGeom>
        </p:spPr>
      </p:pic>
      <p:pic>
        <p:nvPicPr>
          <p:cNvPr id="18" name="Immagine 17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09FBD381-EB5F-11FE-6EDF-0482528349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18" y="2776130"/>
            <a:ext cx="893462" cy="893462"/>
          </a:xfrm>
          <a:prstGeom prst="rect">
            <a:avLst/>
          </a:prstGeom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55D54202-85FC-D016-5270-B779DFE3E820}"/>
              </a:ext>
            </a:extLst>
          </p:cNvPr>
          <p:cNvSpPr txBox="1">
            <a:spLocks/>
          </p:cNvSpPr>
          <p:nvPr/>
        </p:nvSpPr>
        <p:spPr>
          <a:xfrm>
            <a:off x="81025" y="6489151"/>
            <a:ext cx="2828736" cy="314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Images by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iconicbestiary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 on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Freepik</a:t>
            </a:r>
            <a:endParaRPr lang="it-IT" sz="1100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C5DC838-3411-90E3-9083-4C9458A523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78" y="105225"/>
            <a:ext cx="2690942" cy="1918680"/>
          </a:xfrm>
          <a:prstGeom prst="rect">
            <a:avLst/>
          </a:prstGeom>
        </p:spPr>
      </p:pic>
      <p:sp>
        <p:nvSpPr>
          <p:cNvPr id="12" name="Sottotitolo 2">
            <a:extLst>
              <a:ext uri="{FF2B5EF4-FFF2-40B4-BE49-F238E27FC236}">
                <a16:creationId xmlns:a16="http://schemas.microsoft.com/office/drawing/2014/main" id="{C4F69679-8D83-348B-E7D4-7B99A8A68583}"/>
              </a:ext>
            </a:extLst>
          </p:cNvPr>
          <p:cNvSpPr txBox="1">
            <a:spLocks/>
          </p:cNvSpPr>
          <p:nvPr/>
        </p:nvSpPr>
        <p:spPr>
          <a:xfrm>
            <a:off x="2921321" y="5648250"/>
            <a:ext cx="9270680" cy="1209750"/>
          </a:xfrm>
          <a:prstGeom prst="rect">
            <a:avLst/>
          </a:prstGeom>
          <a:solidFill>
            <a:srgbClr val="BB2E29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bg1"/>
                </a:solidFill>
              </a:rPr>
              <a:t>SUMMER SCHOOL on</a:t>
            </a: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bg1"/>
                </a:solidFill>
              </a:rPr>
              <a:t>PHYSICAL SENSING &amp; PROCESSING – V EDITION</a:t>
            </a:r>
          </a:p>
          <a:p>
            <a:pPr>
              <a:spcBef>
                <a:spcPts val="0"/>
              </a:spcBef>
            </a:pPr>
            <a:r>
              <a:rPr lang="en-US" sz="1600" i="1" dirty="0">
                <a:solidFill>
                  <a:schemeClr val="bg1"/>
                </a:solidFill>
              </a:rPr>
              <a:t>Department of Physics &amp; Astronomy – University of Bologna </a:t>
            </a:r>
          </a:p>
          <a:p>
            <a:pPr>
              <a:spcBef>
                <a:spcPts val="0"/>
              </a:spcBef>
            </a:pPr>
            <a:r>
              <a:rPr lang="en-US" sz="1600" i="1" dirty="0">
                <a:solidFill>
                  <a:schemeClr val="bg1"/>
                </a:solidFill>
              </a:rPr>
              <a:t>July 17-21, 2023</a:t>
            </a:r>
            <a:endParaRPr lang="it-IT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2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 descr="Immagine che contiene testo, design&#10;&#10;Descrizione generata automaticamente">
            <a:extLst>
              <a:ext uri="{FF2B5EF4-FFF2-40B4-BE49-F238E27FC236}">
                <a16:creationId xmlns:a16="http://schemas.microsoft.com/office/drawing/2014/main" id="{56AE43E9-35B7-C061-F01A-F3F9529119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9761" y="0"/>
            <a:ext cx="9282239" cy="6864729"/>
          </a:xfrm>
          <a:prstGeom prst="rect">
            <a:avLst/>
          </a:prstGeom>
        </p:spPr>
      </p:pic>
      <p:sp>
        <p:nvSpPr>
          <p:cNvPr id="22" name="Sottotitolo 2">
            <a:extLst>
              <a:ext uri="{FF2B5EF4-FFF2-40B4-BE49-F238E27FC236}">
                <a16:creationId xmlns:a16="http://schemas.microsoft.com/office/drawing/2014/main" id="{8F6F24BB-ABCD-476C-1BB5-82F144000810}"/>
              </a:ext>
            </a:extLst>
          </p:cNvPr>
          <p:cNvSpPr txBox="1">
            <a:spLocks/>
          </p:cNvSpPr>
          <p:nvPr/>
        </p:nvSpPr>
        <p:spPr>
          <a:xfrm>
            <a:off x="2921321" y="5648250"/>
            <a:ext cx="9270680" cy="1209750"/>
          </a:xfrm>
          <a:prstGeom prst="rect">
            <a:avLst/>
          </a:prstGeom>
          <a:solidFill>
            <a:srgbClr val="BB2E29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bg1"/>
                </a:solidFill>
              </a:rPr>
              <a:t>SUMMER SCHOOL on</a:t>
            </a: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bg1"/>
                </a:solidFill>
              </a:rPr>
              <a:t>PHYSICAL SENSING &amp; PROCESSING – V EDITION</a:t>
            </a:r>
          </a:p>
          <a:p>
            <a:pPr>
              <a:spcBef>
                <a:spcPts val="0"/>
              </a:spcBef>
            </a:pPr>
            <a:r>
              <a:rPr lang="en-US" sz="1600" i="1" dirty="0">
                <a:solidFill>
                  <a:schemeClr val="bg1"/>
                </a:solidFill>
              </a:rPr>
              <a:t>Department of Physics &amp; Astronomy – University of Bologna </a:t>
            </a:r>
          </a:p>
          <a:p>
            <a:pPr>
              <a:spcBef>
                <a:spcPts val="0"/>
              </a:spcBef>
            </a:pPr>
            <a:r>
              <a:rPr lang="en-US" sz="1600" i="1" dirty="0">
                <a:solidFill>
                  <a:schemeClr val="bg1"/>
                </a:solidFill>
              </a:rPr>
              <a:t>July 17-21, 2023</a:t>
            </a:r>
            <a:endParaRPr lang="it-IT" sz="1600" i="1" dirty="0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3AF317E-55DD-3382-A2B2-73F589D5F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6868" y="349312"/>
            <a:ext cx="7818018" cy="865086"/>
          </a:xfrm>
        </p:spPr>
        <p:txBody>
          <a:bodyPr>
            <a:normAutofit/>
          </a:bodyPr>
          <a:lstStyle/>
          <a:p>
            <a:r>
              <a:rPr lang="en-GB" sz="5400" b="1" dirty="0"/>
              <a:t>Laboratory of Astrophysics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C285FA7-AF7C-7664-2827-169E09F8EAB9}"/>
              </a:ext>
            </a:extLst>
          </p:cNvPr>
          <p:cNvSpPr txBox="1">
            <a:spLocks/>
          </p:cNvSpPr>
          <p:nvPr/>
        </p:nvSpPr>
        <p:spPr>
          <a:xfrm>
            <a:off x="4185055" y="2518754"/>
            <a:ext cx="3857729" cy="865086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txBody>
          <a:bodyPr vert="horz" lIns="91440" tIns="45720" rIns="91440" bIns="45720" rtlCol="0" anchor="b">
            <a:normAutofit fontScale="77500" lnSpcReduction="20000"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CMOS camera, integrating sphere</a:t>
            </a:r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448508CD-D2B1-3963-DE90-CEA01EF0E856}"/>
              </a:ext>
            </a:extLst>
          </p:cNvPr>
          <p:cNvSpPr txBox="1">
            <a:spLocks/>
          </p:cNvSpPr>
          <p:nvPr/>
        </p:nvSpPr>
        <p:spPr>
          <a:xfrm>
            <a:off x="224752" y="2118914"/>
            <a:ext cx="3089564" cy="865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Instruments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24B9AF31-B42C-1985-DCC8-1CE983CF5078}"/>
              </a:ext>
            </a:extLst>
          </p:cNvPr>
          <p:cNvSpPr txBox="1">
            <a:spLocks/>
          </p:cNvSpPr>
          <p:nvPr/>
        </p:nvSpPr>
        <p:spPr>
          <a:xfrm>
            <a:off x="81025" y="6489151"/>
            <a:ext cx="2828736" cy="314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Images by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iconicbestiary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 on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Freepik</a:t>
            </a:r>
            <a:endParaRPr lang="it-IT" sz="1100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Immagine 9" descr="Immagine che contiene macchina, design&#10;&#10;Descrizione generata automaticamente">
            <a:extLst>
              <a:ext uri="{FF2B5EF4-FFF2-40B4-BE49-F238E27FC236}">
                <a16:creationId xmlns:a16="http://schemas.microsoft.com/office/drawing/2014/main" id="{F53E3F88-EB87-7D11-75FF-D947074675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03"/>
          <a:stretch/>
        </p:blipFill>
        <p:spPr>
          <a:xfrm>
            <a:off x="633066" y="2851399"/>
            <a:ext cx="2120392" cy="884984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670D3161-7B57-FCB2-56CB-C9E3DB528BFB}"/>
              </a:ext>
            </a:extLst>
          </p:cNvPr>
          <p:cNvSpPr txBox="1">
            <a:spLocks/>
          </p:cNvSpPr>
          <p:nvPr/>
        </p:nvSpPr>
        <p:spPr>
          <a:xfrm>
            <a:off x="4167135" y="3616056"/>
            <a:ext cx="3857729" cy="7278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400" dirty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661A8E97-C99C-4662-E981-0ED00F4DA25C}"/>
              </a:ext>
            </a:extLst>
          </p:cNvPr>
          <p:cNvSpPr txBox="1">
            <a:spLocks/>
          </p:cNvSpPr>
          <p:nvPr/>
        </p:nvSpPr>
        <p:spPr>
          <a:xfrm>
            <a:off x="309406" y="4130986"/>
            <a:ext cx="3197462" cy="865086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More details</a:t>
            </a:r>
            <a:endParaRPr lang="it-IT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D89792B4-CA61-2B93-C84F-E893878A93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78" y="105225"/>
            <a:ext cx="2690942" cy="1918680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661A8E97-C99C-4662-E981-0ED00F4DA25C}"/>
              </a:ext>
            </a:extLst>
          </p:cNvPr>
          <p:cNvSpPr txBox="1">
            <a:spLocks/>
          </p:cNvSpPr>
          <p:nvPr/>
        </p:nvSpPr>
        <p:spPr>
          <a:xfrm>
            <a:off x="3663171" y="3824153"/>
            <a:ext cx="4943807" cy="1498008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txBody>
          <a:bodyPr vert="horz" lIns="91440" tIns="45720" rIns="91440" bIns="45720" rtlCol="0" anchor="b">
            <a:normAutofit fontScale="62500" lnSpcReduction="20000"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dirty="0"/>
              <a:t>By means of simple acquisition of flat-field images it is possible to retrieve the detector conversion parameter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603" y="1128124"/>
            <a:ext cx="2914141" cy="4511431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797ADA3A-D54D-521C-B513-D87E70FDDF7B}"/>
              </a:ext>
            </a:extLst>
          </p:cNvPr>
          <p:cNvSpPr txBox="1">
            <a:spLocks/>
          </p:cNvSpPr>
          <p:nvPr/>
        </p:nvSpPr>
        <p:spPr>
          <a:xfrm>
            <a:off x="390160" y="5229462"/>
            <a:ext cx="2359820" cy="11615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Tutor: </a:t>
            </a:r>
          </a:p>
          <a:p>
            <a:pPr algn="l"/>
            <a:r>
              <a:rPr lang="en-GB" sz="4400" dirty="0"/>
              <a:t>Alessandro </a:t>
            </a:r>
          </a:p>
          <a:p>
            <a:pPr algn="l"/>
            <a:r>
              <a:rPr lang="en-GB" sz="4400" dirty="0" err="1"/>
              <a:t>Gesuato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78476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testo, design&#10;&#10;Descrizione generata automaticamente">
            <a:extLst>
              <a:ext uri="{FF2B5EF4-FFF2-40B4-BE49-F238E27FC236}">
                <a16:creationId xmlns:a16="http://schemas.microsoft.com/office/drawing/2014/main" id="{802AAA8C-C031-2B45-B529-730990FA00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9761" y="0"/>
            <a:ext cx="9282239" cy="686472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3AF317E-55DD-3382-A2B2-73F589D5F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1457" y="349312"/>
            <a:ext cx="8920543" cy="865086"/>
          </a:xfrm>
        </p:spPr>
        <p:txBody>
          <a:bodyPr>
            <a:normAutofit fontScale="90000"/>
          </a:bodyPr>
          <a:lstStyle/>
          <a:p>
            <a:r>
              <a:rPr lang="en-GB" sz="5400" b="1" dirty="0"/>
              <a:t>Laboratory of atmospheric physics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C2D629F5-0E3B-4D23-6856-7EFA1A9D9F8B}"/>
              </a:ext>
            </a:extLst>
          </p:cNvPr>
          <p:cNvSpPr txBox="1">
            <a:spLocks/>
          </p:cNvSpPr>
          <p:nvPr/>
        </p:nvSpPr>
        <p:spPr>
          <a:xfrm>
            <a:off x="3283836" y="2245647"/>
            <a:ext cx="8908164" cy="1339052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en-US" sz="4400" dirty="0">
                <a:latin typeface="Arial Unicode MS"/>
              </a:rPr>
              <a:t>Environmental </a:t>
            </a:r>
          </a:p>
          <a:p>
            <a:pPr lvl="0"/>
            <a:r>
              <a:rPr lang="en-US" altLang="en-US" sz="4400" dirty="0">
                <a:latin typeface="Arial Unicode MS"/>
              </a:rPr>
              <a:t>Thermography</a:t>
            </a:r>
            <a:endParaRPr lang="en-US" altLang="en-US" sz="8000" dirty="0">
              <a:latin typeface="Arial" panose="020B0604020202020204" pitchFamily="34" charset="0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F2B2411D-7250-4FFD-475B-04D5A3174A76}"/>
              </a:ext>
            </a:extLst>
          </p:cNvPr>
          <p:cNvSpPr txBox="1">
            <a:spLocks/>
          </p:cNvSpPr>
          <p:nvPr/>
        </p:nvSpPr>
        <p:spPr>
          <a:xfrm>
            <a:off x="395939" y="3584699"/>
            <a:ext cx="2359820" cy="865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Objective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F3D85B82-75E2-53CE-EA80-95DCFED1F779}"/>
              </a:ext>
            </a:extLst>
          </p:cNvPr>
          <p:cNvSpPr txBox="1">
            <a:spLocks/>
          </p:cNvSpPr>
          <p:nvPr/>
        </p:nvSpPr>
        <p:spPr>
          <a:xfrm>
            <a:off x="974949" y="1916300"/>
            <a:ext cx="1201800" cy="865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Title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9FC8B89D-BFED-079E-A83A-1843511BD8F2}"/>
              </a:ext>
            </a:extLst>
          </p:cNvPr>
          <p:cNvSpPr txBox="1">
            <a:spLocks/>
          </p:cNvSpPr>
          <p:nvPr/>
        </p:nvSpPr>
        <p:spPr>
          <a:xfrm>
            <a:off x="3271457" y="3383021"/>
            <a:ext cx="8920543" cy="154379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Measuring heat transfer through an evaporating surface</a:t>
            </a:r>
          </a:p>
        </p:txBody>
      </p:sp>
      <p:pic>
        <p:nvPicPr>
          <p:cNvPr id="16" name="Immagine 15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8A0D0F88-224A-B2C8-5563-8BE0CC7CA4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266" y="4511232"/>
            <a:ext cx="831166" cy="831166"/>
          </a:xfrm>
          <a:prstGeom prst="rect">
            <a:avLst/>
          </a:prstGeom>
        </p:spPr>
      </p:pic>
      <p:pic>
        <p:nvPicPr>
          <p:cNvPr id="18" name="Immagine 17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09FBD381-EB5F-11FE-6EDF-0482528349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18" y="2776130"/>
            <a:ext cx="893462" cy="893462"/>
          </a:xfrm>
          <a:prstGeom prst="rect">
            <a:avLst/>
          </a:prstGeom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55D54202-85FC-D016-5270-B779DFE3E820}"/>
              </a:ext>
            </a:extLst>
          </p:cNvPr>
          <p:cNvSpPr txBox="1">
            <a:spLocks/>
          </p:cNvSpPr>
          <p:nvPr/>
        </p:nvSpPr>
        <p:spPr>
          <a:xfrm>
            <a:off x="81025" y="6489151"/>
            <a:ext cx="2828736" cy="314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Images by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iconicbestiary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 on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Freepik</a:t>
            </a:r>
            <a:endParaRPr lang="it-IT" sz="1100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C5DC838-3411-90E3-9083-4C9458A523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78" y="105225"/>
            <a:ext cx="2690942" cy="1918680"/>
          </a:xfrm>
          <a:prstGeom prst="rect">
            <a:avLst/>
          </a:prstGeom>
        </p:spPr>
      </p:pic>
      <p:sp>
        <p:nvSpPr>
          <p:cNvPr id="12" name="Sottotitolo 2">
            <a:extLst>
              <a:ext uri="{FF2B5EF4-FFF2-40B4-BE49-F238E27FC236}">
                <a16:creationId xmlns:a16="http://schemas.microsoft.com/office/drawing/2014/main" id="{C4F69679-8D83-348B-E7D4-7B99A8A68583}"/>
              </a:ext>
            </a:extLst>
          </p:cNvPr>
          <p:cNvSpPr txBox="1">
            <a:spLocks/>
          </p:cNvSpPr>
          <p:nvPr/>
        </p:nvSpPr>
        <p:spPr>
          <a:xfrm>
            <a:off x="2921321" y="5648250"/>
            <a:ext cx="9270680" cy="1209750"/>
          </a:xfrm>
          <a:prstGeom prst="rect">
            <a:avLst/>
          </a:prstGeom>
          <a:solidFill>
            <a:srgbClr val="BB2E29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bg1"/>
                </a:solidFill>
              </a:rPr>
              <a:t>SUMMER SCHOOL on</a:t>
            </a: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bg1"/>
                </a:solidFill>
              </a:rPr>
              <a:t>PHYSICAL SENSING &amp; PROCESSING – V EDITION</a:t>
            </a:r>
          </a:p>
          <a:p>
            <a:pPr>
              <a:spcBef>
                <a:spcPts val="0"/>
              </a:spcBef>
            </a:pPr>
            <a:r>
              <a:rPr lang="en-US" sz="1600" i="1" dirty="0">
                <a:solidFill>
                  <a:schemeClr val="bg1"/>
                </a:solidFill>
              </a:rPr>
              <a:t>Department of Physics &amp; Astronomy – University of Bologna </a:t>
            </a:r>
          </a:p>
          <a:p>
            <a:pPr>
              <a:spcBef>
                <a:spcPts val="0"/>
              </a:spcBef>
            </a:pPr>
            <a:r>
              <a:rPr lang="en-US" sz="1600" i="1" dirty="0">
                <a:solidFill>
                  <a:schemeClr val="bg1"/>
                </a:solidFill>
              </a:rPr>
              <a:t>July 17-21, 2023</a:t>
            </a:r>
            <a:endParaRPr lang="it-IT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4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 descr="Immagine che contiene testo, design&#10;&#10;Descrizione generata automaticamente">
            <a:extLst>
              <a:ext uri="{FF2B5EF4-FFF2-40B4-BE49-F238E27FC236}">
                <a16:creationId xmlns:a16="http://schemas.microsoft.com/office/drawing/2014/main" id="{56AE43E9-35B7-C061-F01A-F3F9529119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9761" y="0"/>
            <a:ext cx="9282239" cy="6864729"/>
          </a:xfrm>
          <a:prstGeom prst="rect">
            <a:avLst/>
          </a:prstGeom>
        </p:spPr>
      </p:pic>
      <p:sp>
        <p:nvSpPr>
          <p:cNvPr id="22" name="Sottotitolo 2">
            <a:extLst>
              <a:ext uri="{FF2B5EF4-FFF2-40B4-BE49-F238E27FC236}">
                <a16:creationId xmlns:a16="http://schemas.microsoft.com/office/drawing/2014/main" id="{8F6F24BB-ABCD-476C-1BB5-82F144000810}"/>
              </a:ext>
            </a:extLst>
          </p:cNvPr>
          <p:cNvSpPr txBox="1">
            <a:spLocks/>
          </p:cNvSpPr>
          <p:nvPr/>
        </p:nvSpPr>
        <p:spPr>
          <a:xfrm>
            <a:off x="2921321" y="5648250"/>
            <a:ext cx="9270680" cy="1209750"/>
          </a:xfrm>
          <a:prstGeom prst="rect">
            <a:avLst/>
          </a:prstGeom>
          <a:solidFill>
            <a:srgbClr val="BB2E29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bg1"/>
                </a:solidFill>
              </a:rPr>
              <a:t>SUMMER SCHOOL on</a:t>
            </a: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bg1"/>
                </a:solidFill>
              </a:rPr>
              <a:t>PHYSICAL SENSING &amp; PROCESSING – V EDITION</a:t>
            </a:r>
          </a:p>
          <a:p>
            <a:pPr>
              <a:spcBef>
                <a:spcPts val="0"/>
              </a:spcBef>
            </a:pPr>
            <a:r>
              <a:rPr lang="en-US" sz="1600" i="1" dirty="0">
                <a:solidFill>
                  <a:schemeClr val="bg1"/>
                </a:solidFill>
              </a:rPr>
              <a:t>Department of Physics &amp; Astronomy – University of Bologna </a:t>
            </a:r>
          </a:p>
          <a:p>
            <a:pPr>
              <a:spcBef>
                <a:spcPts val="0"/>
              </a:spcBef>
            </a:pPr>
            <a:r>
              <a:rPr lang="en-US" sz="1600" i="1" dirty="0">
                <a:solidFill>
                  <a:schemeClr val="bg1"/>
                </a:solidFill>
              </a:rPr>
              <a:t>July 17-21, 2023</a:t>
            </a:r>
            <a:endParaRPr lang="it-IT" sz="1600" i="1" dirty="0">
              <a:solidFill>
                <a:schemeClr val="bg1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C285FA7-AF7C-7664-2827-169E09F8EAB9}"/>
              </a:ext>
            </a:extLst>
          </p:cNvPr>
          <p:cNvSpPr txBox="1">
            <a:spLocks/>
          </p:cNvSpPr>
          <p:nvPr/>
        </p:nvSpPr>
        <p:spPr>
          <a:xfrm>
            <a:off x="4185055" y="2518754"/>
            <a:ext cx="3857729" cy="865086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Infrared camera</a:t>
            </a:r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448508CD-D2B1-3963-DE90-CEA01EF0E856}"/>
              </a:ext>
            </a:extLst>
          </p:cNvPr>
          <p:cNvSpPr txBox="1">
            <a:spLocks/>
          </p:cNvSpPr>
          <p:nvPr/>
        </p:nvSpPr>
        <p:spPr>
          <a:xfrm>
            <a:off x="224752" y="2118914"/>
            <a:ext cx="3089564" cy="865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Instruments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24B9AF31-B42C-1985-DCC8-1CE983CF5078}"/>
              </a:ext>
            </a:extLst>
          </p:cNvPr>
          <p:cNvSpPr txBox="1">
            <a:spLocks/>
          </p:cNvSpPr>
          <p:nvPr/>
        </p:nvSpPr>
        <p:spPr>
          <a:xfrm>
            <a:off x="81025" y="6489151"/>
            <a:ext cx="2828736" cy="314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Images by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iconicbestiary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 on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Freepik</a:t>
            </a:r>
            <a:endParaRPr lang="it-IT" sz="1100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Immagine 9" descr="Immagine che contiene macchina, design&#10;&#10;Descrizione generata automaticamente">
            <a:extLst>
              <a:ext uri="{FF2B5EF4-FFF2-40B4-BE49-F238E27FC236}">
                <a16:creationId xmlns:a16="http://schemas.microsoft.com/office/drawing/2014/main" id="{F53E3F88-EB87-7D11-75FF-D947074675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03"/>
          <a:stretch/>
        </p:blipFill>
        <p:spPr>
          <a:xfrm>
            <a:off x="633066" y="2851399"/>
            <a:ext cx="2120392" cy="884984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670D3161-7B57-FCB2-56CB-C9E3DB528BFB}"/>
              </a:ext>
            </a:extLst>
          </p:cNvPr>
          <p:cNvSpPr txBox="1">
            <a:spLocks/>
          </p:cNvSpPr>
          <p:nvPr/>
        </p:nvSpPr>
        <p:spPr>
          <a:xfrm>
            <a:off x="4167135" y="3616056"/>
            <a:ext cx="3857729" cy="7278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400" dirty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661A8E97-C99C-4662-E981-0ED00F4DA25C}"/>
              </a:ext>
            </a:extLst>
          </p:cNvPr>
          <p:cNvSpPr txBox="1">
            <a:spLocks/>
          </p:cNvSpPr>
          <p:nvPr/>
        </p:nvSpPr>
        <p:spPr>
          <a:xfrm>
            <a:off x="309406" y="4130986"/>
            <a:ext cx="3197462" cy="865086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More details</a:t>
            </a:r>
            <a:endParaRPr lang="it-IT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D89792B4-CA61-2B93-C84F-E893878A93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78" y="105225"/>
            <a:ext cx="2690942" cy="1918680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661A8E97-C99C-4662-E981-0ED00F4DA25C}"/>
              </a:ext>
            </a:extLst>
          </p:cNvPr>
          <p:cNvSpPr txBox="1">
            <a:spLocks/>
          </p:cNvSpPr>
          <p:nvPr/>
        </p:nvSpPr>
        <p:spPr>
          <a:xfrm>
            <a:off x="3663171" y="3824153"/>
            <a:ext cx="4943807" cy="1498008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dirty="0"/>
              <a:t>The fast-sampling rate of the camera captures the thermal transient of a wet surface while evaporating under different external forces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B7ADDDE5-9802-DF95-259B-E133E64ABD99}"/>
              </a:ext>
            </a:extLst>
          </p:cNvPr>
          <p:cNvSpPr txBox="1">
            <a:spLocks/>
          </p:cNvSpPr>
          <p:nvPr/>
        </p:nvSpPr>
        <p:spPr>
          <a:xfrm>
            <a:off x="3271457" y="349312"/>
            <a:ext cx="8920543" cy="8650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/>
              <a:t>Laboratory of atmospheric physics</a:t>
            </a:r>
            <a:endParaRPr lang="en-GB" sz="5400" b="1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4CE21CA-49BD-3B0A-60EA-C2FA8960CD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3766" y="2869490"/>
            <a:ext cx="3311445" cy="219563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0A44BA2-A69A-E792-FE99-909671266F8C}"/>
              </a:ext>
            </a:extLst>
          </p:cNvPr>
          <p:cNvSpPr txBox="1">
            <a:spLocks/>
          </p:cNvSpPr>
          <p:nvPr/>
        </p:nvSpPr>
        <p:spPr>
          <a:xfrm>
            <a:off x="390160" y="5525966"/>
            <a:ext cx="2359820" cy="8650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Tutor: </a:t>
            </a:r>
          </a:p>
          <a:p>
            <a:pPr algn="l"/>
            <a:r>
              <a:rPr lang="en-GB" sz="4400" dirty="0"/>
              <a:t>Luigi </a:t>
            </a:r>
            <a:r>
              <a:rPr lang="en-GB" sz="4400" dirty="0" err="1"/>
              <a:t>Brogno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71497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testo, design&#10;&#10;Descrizione generata automaticamente">
            <a:extLst>
              <a:ext uri="{FF2B5EF4-FFF2-40B4-BE49-F238E27FC236}">
                <a16:creationId xmlns:a16="http://schemas.microsoft.com/office/drawing/2014/main" id="{802AAA8C-C031-2B45-B529-730990FA00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" r="5704" b="6921"/>
          <a:stretch/>
        </p:blipFill>
        <p:spPr>
          <a:xfrm>
            <a:off x="2909761" y="0"/>
            <a:ext cx="9282239" cy="686472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3AF317E-55DD-3382-A2B2-73F589D5F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3836" y="667748"/>
            <a:ext cx="8920543" cy="865086"/>
          </a:xfrm>
        </p:spPr>
        <p:txBody>
          <a:bodyPr>
            <a:normAutofit fontScale="90000"/>
          </a:bodyPr>
          <a:lstStyle/>
          <a:p>
            <a:r>
              <a:rPr lang="en-GB" sz="5400" b="1" dirty="0"/>
              <a:t>Laboratory of </a:t>
            </a:r>
            <a:br>
              <a:rPr lang="en-GB" sz="5400" b="1" dirty="0"/>
            </a:br>
            <a:r>
              <a:rPr lang="en-GB" sz="5400" b="1" dirty="0"/>
              <a:t>Condensed Matter Physics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C2D629F5-0E3B-4D23-6856-7EFA1A9D9F8B}"/>
              </a:ext>
            </a:extLst>
          </p:cNvPr>
          <p:cNvSpPr txBox="1">
            <a:spLocks/>
          </p:cNvSpPr>
          <p:nvPr/>
        </p:nvSpPr>
        <p:spPr>
          <a:xfrm>
            <a:off x="3283836" y="2357775"/>
            <a:ext cx="8908164" cy="865086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Introducing MEDIPIX2: a high resolution pixelated spectrometer for </a:t>
            </a:r>
            <a:r>
              <a:rPr lang="en-US" sz="44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ionising</a:t>
            </a:r>
            <a:r>
              <a:rPr lang="en-US" sz="44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radiation</a:t>
            </a:r>
            <a:endParaRPr lang="it-IT" sz="44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F2B2411D-7250-4FFD-475B-04D5A3174A76}"/>
              </a:ext>
            </a:extLst>
          </p:cNvPr>
          <p:cNvSpPr txBox="1">
            <a:spLocks/>
          </p:cNvSpPr>
          <p:nvPr/>
        </p:nvSpPr>
        <p:spPr>
          <a:xfrm>
            <a:off x="395939" y="3584699"/>
            <a:ext cx="2359820" cy="865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Objective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F3D85B82-75E2-53CE-EA80-95DCFED1F779}"/>
              </a:ext>
            </a:extLst>
          </p:cNvPr>
          <p:cNvSpPr txBox="1">
            <a:spLocks/>
          </p:cNvSpPr>
          <p:nvPr/>
        </p:nvSpPr>
        <p:spPr>
          <a:xfrm>
            <a:off x="974949" y="1916300"/>
            <a:ext cx="1201800" cy="865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Title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9FC8B89D-BFED-079E-A83A-1843511BD8F2}"/>
              </a:ext>
            </a:extLst>
          </p:cNvPr>
          <p:cNvSpPr txBox="1">
            <a:spLocks/>
          </p:cNvSpPr>
          <p:nvPr/>
        </p:nvSpPr>
        <p:spPr>
          <a:xfrm>
            <a:off x="3272266" y="3777549"/>
            <a:ext cx="8920543" cy="154379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This hands-on experience aims to make the student </a:t>
            </a:r>
            <a:r>
              <a:rPr lang="en-US" sz="340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familiar with advanced </a:t>
            </a:r>
            <a:r>
              <a:rPr lang="en-US" sz="34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silicon-based pixelated detection technologies developed for tracking, energy deposition and identification of </a:t>
            </a:r>
            <a:r>
              <a:rPr lang="en-US" sz="34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ionising</a:t>
            </a:r>
            <a:r>
              <a:rPr lang="en-US" sz="34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radiation particles. </a:t>
            </a:r>
          </a:p>
        </p:txBody>
      </p:sp>
      <p:pic>
        <p:nvPicPr>
          <p:cNvPr id="16" name="Immagine 15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8A0D0F88-224A-B2C8-5563-8BE0CC7CA4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66" y="4511232"/>
            <a:ext cx="831166" cy="831166"/>
          </a:xfrm>
          <a:prstGeom prst="rect">
            <a:avLst/>
          </a:prstGeom>
        </p:spPr>
      </p:pic>
      <p:pic>
        <p:nvPicPr>
          <p:cNvPr id="18" name="Immagine 17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09FBD381-EB5F-11FE-6EDF-04825283490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8" y="2776130"/>
            <a:ext cx="893462" cy="893462"/>
          </a:xfrm>
          <a:prstGeom prst="rect">
            <a:avLst/>
          </a:prstGeom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55D54202-85FC-D016-5270-B779DFE3E820}"/>
              </a:ext>
            </a:extLst>
          </p:cNvPr>
          <p:cNvSpPr txBox="1">
            <a:spLocks/>
          </p:cNvSpPr>
          <p:nvPr/>
        </p:nvSpPr>
        <p:spPr>
          <a:xfrm>
            <a:off x="81025" y="6489151"/>
            <a:ext cx="2828736" cy="314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Images by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iconicbestiary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 on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Freepik</a:t>
            </a:r>
            <a:endParaRPr lang="it-IT" sz="1100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C5DC838-3411-90E3-9083-4C9458A52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378" y="105225"/>
            <a:ext cx="2690942" cy="1918680"/>
          </a:xfrm>
          <a:prstGeom prst="rect">
            <a:avLst/>
          </a:prstGeom>
        </p:spPr>
      </p:pic>
      <p:sp>
        <p:nvSpPr>
          <p:cNvPr id="12" name="Sottotitolo 2">
            <a:extLst>
              <a:ext uri="{FF2B5EF4-FFF2-40B4-BE49-F238E27FC236}">
                <a16:creationId xmlns:a16="http://schemas.microsoft.com/office/drawing/2014/main" id="{C4F69679-8D83-348B-E7D4-7B99A8A68583}"/>
              </a:ext>
            </a:extLst>
          </p:cNvPr>
          <p:cNvSpPr txBox="1">
            <a:spLocks/>
          </p:cNvSpPr>
          <p:nvPr/>
        </p:nvSpPr>
        <p:spPr>
          <a:xfrm>
            <a:off x="2921321" y="5648250"/>
            <a:ext cx="9270680" cy="1209750"/>
          </a:xfrm>
          <a:prstGeom prst="rect">
            <a:avLst/>
          </a:prstGeom>
          <a:solidFill>
            <a:srgbClr val="BB2E29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bg1"/>
                </a:solidFill>
              </a:rPr>
              <a:t>SUMMER SCHOOL on</a:t>
            </a: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bg1"/>
                </a:solidFill>
              </a:rPr>
              <a:t>PHYSICAL SENSING &amp; PROCESSING – V EDITION</a:t>
            </a:r>
          </a:p>
          <a:p>
            <a:pPr>
              <a:spcBef>
                <a:spcPts val="0"/>
              </a:spcBef>
            </a:pPr>
            <a:r>
              <a:rPr lang="en-US" sz="1600" i="1" dirty="0">
                <a:solidFill>
                  <a:schemeClr val="bg1"/>
                </a:solidFill>
              </a:rPr>
              <a:t>Department of Physics &amp; Astronomy – University of Bologna </a:t>
            </a:r>
          </a:p>
          <a:p>
            <a:pPr>
              <a:spcBef>
                <a:spcPts val="0"/>
              </a:spcBef>
            </a:pPr>
            <a:r>
              <a:rPr lang="en-US" sz="1600" i="1" dirty="0">
                <a:solidFill>
                  <a:schemeClr val="bg1"/>
                </a:solidFill>
              </a:rPr>
              <a:t>July 17-21, 2023</a:t>
            </a:r>
            <a:endParaRPr lang="it-IT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0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 descr="Immagine che contiene testo, design&#10;&#10;Descrizione generata automaticamente">
            <a:extLst>
              <a:ext uri="{FF2B5EF4-FFF2-40B4-BE49-F238E27FC236}">
                <a16:creationId xmlns:a16="http://schemas.microsoft.com/office/drawing/2014/main" id="{56AE43E9-35B7-C061-F01A-F3F9529119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" r="5704" b="6921"/>
          <a:stretch/>
        </p:blipFill>
        <p:spPr>
          <a:xfrm>
            <a:off x="2909761" y="0"/>
            <a:ext cx="9282239" cy="6864729"/>
          </a:xfrm>
          <a:prstGeom prst="rect">
            <a:avLst/>
          </a:prstGeom>
        </p:spPr>
      </p:pic>
      <p:sp>
        <p:nvSpPr>
          <p:cNvPr id="22" name="Sottotitolo 2">
            <a:extLst>
              <a:ext uri="{FF2B5EF4-FFF2-40B4-BE49-F238E27FC236}">
                <a16:creationId xmlns:a16="http://schemas.microsoft.com/office/drawing/2014/main" id="{8F6F24BB-ABCD-476C-1BB5-82F144000810}"/>
              </a:ext>
            </a:extLst>
          </p:cNvPr>
          <p:cNvSpPr txBox="1">
            <a:spLocks/>
          </p:cNvSpPr>
          <p:nvPr/>
        </p:nvSpPr>
        <p:spPr>
          <a:xfrm>
            <a:off x="2921321" y="5648250"/>
            <a:ext cx="9270680" cy="1209750"/>
          </a:xfrm>
          <a:prstGeom prst="rect">
            <a:avLst/>
          </a:prstGeom>
          <a:solidFill>
            <a:srgbClr val="BB2E29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bg1"/>
                </a:solidFill>
              </a:rPr>
              <a:t>SUMMER SCHOOL on</a:t>
            </a: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bg1"/>
                </a:solidFill>
              </a:rPr>
              <a:t>PHYSICAL SENSING &amp; PROCESSING – V EDITION</a:t>
            </a:r>
          </a:p>
          <a:p>
            <a:pPr>
              <a:spcBef>
                <a:spcPts val="0"/>
              </a:spcBef>
            </a:pPr>
            <a:r>
              <a:rPr lang="en-US" sz="1600" i="1" dirty="0">
                <a:solidFill>
                  <a:schemeClr val="bg1"/>
                </a:solidFill>
              </a:rPr>
              <a:t>Department of Physics &amp; Astronomy – University of Bologna </a:t>
            </a:r>
          </a:p>
          <a:p>
            <a:pPr>
              <a:spcBef>
                <a:spcPts val="0"/>
              </a:spcBef>
            </a:pPr>
            <a:r>
              <a:rPr lang="en-US" sz="1600" i="1" dirty="0">
                <a:solidFill>
                  <a:schemeClr val="bg1"/>
                </a:solidFill>
              </a:rPr>
              <a:t>July 17-21, 2023</a:t>
            </a:r>
            <a:endParaRPr lang="it-IT" sz="1600" i="1" dirty="0">
              <a:solidFill>
                <a:schemeClr val="bg1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C285FA7-AF7C-7664-2827-169E09F8EAB9}"/>
              </a:ext>
            </a:extLst>
          </p:cNvPr>
          <p:cNvSpPr txBox="1">
            <a:spLocks/>
          </p:cNvSpPr>
          <p:nvPr/>
        </p:nvSpPr>
        <p:spPr>
          <a:xfrm>
            <a:off x="4214187" y="2376858"/>
            <a:ext cx="3857729" cy="865086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MEDIPIX</a:t>
            </a:r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448508CD-D2B1-3963-DE90-CEA01EF0E856}"/>
              </a:ext>
            </a:extLst>
          </p:cNvPr>
          <p:cNvSpPr txBox="1">
            <a:spLocks/>
          </p:cNvSpPr>
          <p:nvPr/>
        </p:nvSpPr>
        <p:spPr>
          <a:xfrm>
            <a:off x="224752" y="2118914"/>
            <a:ext cx="3089564" cy="865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Instruments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24B9AF31-B42C-1985-DCC8-1CE983CF5078}"/>
              </a:ext>
            </a:extLst>
          </p:cNvPr>
          <p:cNvSpPr txBox="1">
            <a:spLocks/>
          </p:cNvSpPr>
          <p:nvPr/>
        </p:nvSpPr>
        <p:spPr>
          <a:xfrm>
            <a:off x="81025" y="6489151"/>
            <a:ext cx="2828736" cy="314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Images by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iconicbestiary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 on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Freepik</a:t>
            </a:r>
            <a:endParaRPr lang="it-IT" sz="1100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Immagine 9" descr="Immagine che contiene macchina, design&#10;&#10;Descrizione generata automaticamente">
            <a:extLst>
              <a:ext uri="{FF2B5EF4-FFF2-40B4-BE49-F238E27FC236}">
                <a16:creationId xmlns:a16="http://schemas.microsoft.com/office/drawing/2014/main" id="{F53E3F88-EB87-7D11-75FF-D947074675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3" t="-279" b="69110"/>
          <a:stretch/>
        </p:blipFill>
        <p:spPr>
          <a:xfrm>
            <a:off x="633066" y="2851399"/>
            <a:ext cx="2120392" cy="884984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670D3161-7B57-FCB2-56CB-C9E3DB528BFB}"/>
              </a:ext>
            </a:extLst>
          </p:cNvPr>
          <p:cNvSpPr txBox="1">
            <a:spLocks/>
          </p:cNvSpPr>
          <p:nvPr/>
        </p:nvSpPr>
        <p:spPr>
          <a:xfrm>
            <a:off x="4167135" y="3616056"/>
            <a:ext cx="3857729" cy="7278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400" dirty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661A8E97-C99C-4662-E981-0ED00F4DA25C}"/>
              </a:ext>
            </a:extLst>
          </p:cNvPr>
          <p:cNvSpPr txBox="1">
            <a:spLocks/>
          </p:cNvSpPr>
          <p:nvPr/>
        </p:nvSpPr>
        <p:spPr>
          <a:xfrm>
            <a:off x="309406" y="4130986"/>
            <a:ext cx="3004910" cy="865086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More details</a:t>
            </a:r>
            <a:endParaRPr lang="it-IT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D89792B4-CA61-2B93-C84F-E893878A9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378" y="105225"/>
            <a:ext cx="2690942" cy="191868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820F77C-A888-B018-D09D-83FA42BB4FD1}"/>
              </a:ext>
            </a:extLst>
          </p:cNvPr>
          <p:cNvSpPr txBox="1"/>
          <p:nvPr/>
        </p:nvSpPr>
        <p:spPr>
          <a:xfrm>
            <a:off x="3314316" y="4185329"/>
            <a:ext cx="8303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Introduction to MEDIPIX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Measuring the spectrum of a radiation source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Measuring the divergence of a collimated radiation beam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5D550DF-F28B-7515-414A-0D5B2BF126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2337" y="1760591"/>
            <a:ext cx="3662595" cy="2446817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3C7B0044-EA44-DAD9-217E-35DB5E9D3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3836" y="667748"/>
            <a:ext cx="8920543" cy="865086"/>
          </a:xfrm>
        </p:spPr>
        <p:txBody>
          <a:bodyPr>
            <a:normAutofit fontScale="90000"/>
          </a:bodyPr>
          <a:lstStyle/>
          <a:p>
            <a:r>
              <a:rPr lang="en-GB" sz="5400" b="1" dirty="0"/>
              <a:t>Laboratory of </a:t>
            </a:r>
            <a:br>
              <a:rPr lang="en-GB" sz="5400" b="1" dirty="0"/>
            </a:br>
            <a:r>
              <a:rPr lang="en-GB" sz="5400" b="1" dirty="0"/>
              <a:t>Condensed Matter Physics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4E99341-EACA-73AD-7B08-9D1FAC3879A3}"/>
              </a:ext>
            </a:extLst>
          </p:cNvPr>
          <p:cNvSpPr txBox="1">
            <a:spLocks/>
          </p:cNvSpPr>
          <p:nvPr/>
        </p:nvSpPr>
        <p:spPr>
          <a:xfrm>
            <a:off x="390160" y="5525966"/>
            <a:ext cx="2359820" cy="8650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Tutor: </a:t>
            </a:r>
          </a:p>
          <a:p>
            <a:pPr algn="l"/>
            <a:r>
              <a:rPr lang="en-GB" sz="4400" dirty="0"/>
              <a:t>Jessie </a:t>
            </a:r>
            <a:r>
              <a:rPr lang="en-GB" sz="4400" dirty="0" err="1"/>
              <a:t>Posar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074752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testo, design&#10;&#10;Descrizione generata automaticamente">
            <a:extLst>
              <a:ext uri="{FF2B5EF4-FFF2-40B4-BE49-F238E27FC236}">
                <a16:creationId xmlns:a16="http://schemas.microsoft.com/office/drawing/2014/main" id="{802AAA8C-C031-2B45-B529-730990FA00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" r="5704" b="6921"/>
          <a:stretch/>
        </p:blipFill>
        <p:spPr>
          <a:xfrm>
            <a:off x="2909761" y="0"/>
            <a:ext cx="9282239" cy="686472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9A214B4-3A13-1814-3A76-44B2DFD4C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796" y="2169675"/>
            <a:ext cx="9314851" cy="347857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3AF317E-55DD-3382-A2B2-73F589D5F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9483" y="332286"/>
            <a:ext cx="8920543" cy="865086"/>
          </a:xfrm>
        </p:spPr>
        <p:txBody>
          <a:bodyPr>
            <a:normAutofit/>
          </a:bodyPr>
          <a:lstStyle/>
          <a:p>
            <a:r>
              <a:rPr lang="en-GB" sz="5400" b="1" dirty="0"/>
              <a:t>Lab. of exploration geophysics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C2D629F5-0E3B-4D23-6856-7EFA1A9D9F8B}"/>
              </a:ext>
            </a:extLst>
          </p:cNvPr>
          <p:cNvSpPr txBox="1">
            <a:spLocks/>
          </p:cNvSpPr>
          <p:nvPr/>
        </p:nvSpPr>
        <p:spPr>
          <a:xfrm>
            <a:off x="3209483" y="1233111"/>
            <a:ext cx="8908164" cy="865086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Exploiting ambient noise to map the Earth interior</a:t>
            </a:r>
            <a:endParaRPr lang="it-IT" sz="44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F2B2411D-7250-4FFD-475B-04D5A3174A76}"/>
              </a:ext>
            </a:extLst>
          </p:cNvPr>
          <p:cNvSpPr txBox="1">
            <a:spLocks/>
          </p:cNvSpPr>
          <p:nvPr/>
        </p:nvSpPr>
        <p:spPr>
          <a:xfrm>
            <a:off x="395939" y="3584699"/>
            <a:ext cx="2359820" cy="865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Objective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F3D85B82-75E2-53CE-EA80-95DCFED1F779}"/>
              </a:ext>
            </a:extLst>
          </p:cNvPr>
          <p:cNvSpPr txBox="1">
            <a:spLocks/>
          </p:cNvSpPr>
          <p:nvPr/>
        </p:nvSpPr>
        <p:spPr>
          <a:xfrm>
            <a:off x="974949" y="1916300"/>
            <a:ext cx="1201800" cy="865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Title</a:t>
            </a:r>
          </a:p>
        </p:txBody>
      </p:sp>
      <p:pic>
        <p:nvPicPr>
          <p:cNvPr id="16" name="Immagine 15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8A0D0F88-224A-B2C8-5563-8BE0CC7CA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66" y="4511232"/>
            <a:ext cx="831166" cy="831166"/>
          </a:xfrm>
          <a:prstGeom prst="rect">
            <a:avLst/>
          </a:prstGeom>
        </p:spPr>
      </p:pic>
      <p:pic>
        <p:nvPicPr>
          <p:cNvPr id="18" name="Immagine 17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09FBD381-EB5F-11FE-6EDF-0482528349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8" y="2776130"/>
            <a:ext cx="893462" cy="893462"/>
          </a:xfrm>
          <a:prstGeom prst="rect">
            <a:avLst/>
          </a:prstGeom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55D54202-85FC-D016-5270-B779DFE3E820}"/>
              </a:ext>
            </a:extLst>
          </p:cNvPr>
          <p:cNvSpPr txBox="1">
            <a:spLocks/>
          </p:cNvSpPr>
          <p:nvPr/>
        </p:nvSpPr>
        <p:spPr>
          <a:xfrm>
            <a:off x="81025" y="6489151"/>
            <a:ext cx="2828736" cy="314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Images by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iconicbestiary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 on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Freepik</a:t>
            </a:r>
            <a:endParaRPr lang="it-IT" sz="1100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C5DC838-3411-90E3-9083-4C9458A523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378" y="105225"/>
            <a:ext cx="2690942" cy="1918680"/>
          </a:xfrm>
          <a:prstGeom prst="rect">
            <a:avLst/>
          </a:prstGeom>
        </p:spPr>
      </p:pic>
      <p:sp>
        <p:nvSpPr>
          <p:cNvPr id="12" name="Sottotitolo 2">
            <a:extLst>
              <a:ext uri="{FF2B5EF4-FFF2-40B4-BE49-F238E27FC236}">
                <a16:creationId xmlns:a16="http://schemas.microsoft.com/office/drawing/2014/main" id="{C4F69679-8D83-348B-E7D4-7B99A8A68583}"/>
              </a:ext>
            </a:extLst>
          </p:cNvPr>
          <p:cNvSpPr txBox="1">
            <a:spLocks/>
          </p:cNvSpPr>
          <p:nvPr/>
        </p:nvSpPr>
        <p:spPr>
          <a:xfrm>
            <a:off x="2921321" y="5648250"/>
            <a:ext cx="9270680" cy="1209750"/>
          </a:xfrm>
          <a:prstGeom prst="rect">
            <a:avLst/>
          </a:prstGeom>
          <a:solidFill>
            <a:srgbClr val="BB2E29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bg1"/>
                </a:solidFill>
              </a:rPr>
              <a:t>SUMMER SCHOOL on</a:t>
            </a: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bg1"/>
                </a:solidFill>
              </a:rPr>
              <a:t>PHYSICAL SENSING &amp; PROCESSING – V EDITION</a:t>
            </a:r>
          </a:p>
          <a:p>
            <a:pPr>
              <a:spcBef>
                <a:spcPts val="0"/>
              </a:spcBef>
            </a:pPr>
            <a:r>
              <a:rPr lang="en-US" sz="1600" i="1" dirty="0">
                <a:solidFill>
                  <a:schemeClr val="bg1"/>
                </a:solidFill>
              </a:rPr>
              <a:t>Department of Physics &amp; Astronomy – University of Bologna </a:t>
            </a:r>
          </a:p>
          <a:p>
            <a:pPr>
              <a:spcBef>
                <a:spcPts val="0"/>
              </a:spcBef>
            </a:pPr>
            <a:r>
              <a:rPr lang="en-US" sz="1600" i="1" dirty="0">
                <a:solidFill>
                  <a:schemeClr val="bg1"/>
                </a:solidFill>
              </a:rPr>
              <a:t>July 17-21, 2023</a:t>
            </a:r>
            <a:endParaRPr lang="it-IT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615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683</Words>
  <Application>Microsoft Office PowerPoint</Application>
  <PresentationFormat>Widescreen</PresentationFormat>
  <Paragraphs>149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Arial Unicode MS</vt:lpstr>
      <vt:lpstr>Calibri</vt:lpstr>
      <vt:lpstr>Calibri Light</vt:lpstr>
      <vt:lpstr>Times New Roman</vt:lpstr>
      <vt:lpstr>Wingdings</vt:lpstr>
      <vt:lpstr>Tema di Office</vt:lpstr>
      <vt:lpstr>Laboratory of applied physics</vt:lpstr>
      <vt:lpstr>Laboratory of applied physics</vt:lpstr>
      <vt:lpstr>Laboratory of Astrophysics</vt:lpstr>
      <vt:lpstr>Laboratory of Astrophysics</vt:lpstr>
      <vt:lpstr>Laboratory of atmospheric physics</vt:lpstr>
      <vt:lpstr>Presentazione standard di PowerPoint</vt:lpstr>
      <vt:lpstr>Laboratory of  Condensed Matter Physics</vt:lpstr>
      <vt:lpstr>Laboratory of  Condensed Matter Physics</vt:lpstr>
      <vt:lpstr>Lab. of exploration geophysics</vt:lpstr>
      <vt:lpstr>Presentazione standard di PowerPoint</vt:lpstr>
      <vt:lpstr>Laboratory of nuclear physics</vt:lpstr>
      <vt:lpstr>Laboratory of nuclear physics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of applied physics</dc:title>
  <dc:creator>Carlo Golini - carlo.golini@studio.unibo.it</dc:creator>
  <cp:lastModifiedBy>Mauro Villa</cp:lastModifiedBy>
  <cp:revision>7</cp:revision>
  <cp:lastPrinted>2023-07-14T15:56:04Z</cp:lastPrinted>
  <dcterms:created xsi:type="dcterms:W3CDTF">2023-06-27T13:35:31Z</dcterms:created>
  <dcterms:modified xsi:type="dcterms:W3CDTF">2023-07-14T16:13:42Z</dcterms:modified>
</cp:coreProperties>
</file>