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2"/>
  </p:sldMasterIdLst>
  <p:notesMasterIdLst>
    <p:notesMasterId r:id="rId15"/>
  </p:notesMasterIdLst>
  <p:sldIdLst>
    <p:sldId id="311" r:id="rId3"/>
    <p:sldId id="313" r:id="rId4"/>
    <p:sldId id="292" r:id="rId5"/>
    <p:sldId id="293" r:id="rId6"/>
    <p:sldId id="298" r:id="rId7"/>
    <p:sldId id="301" r:id="rId8"/>
    <p:sldId id="302" r:id="rId9"/>
    <p:sldId id="303" r:id="rId10"/>
    <p:sldId id="305" r:id="rId11"/>
    <p:sldId id="309" r:id="rId12"/>
    <p:sldId id="310" r:id="rId13"/>
    <p:sldId id="312" r:id="rId14"/>
  </p:sldIdLst>
  <p:sldSz cx="12192000" cy="6858000"/>
  <p:notesSz cx="6858000" cy="9945688"/>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2F8C"/>
    <a:srgbClr val="CF6029"/>
    <a:srgbClr val="4F1F91"/>
    <a:srgbClr val="32347D"/>
    <a:srgbClr val="FFF101"/>
    <a:srgbClr val="660066"/>
    <a:srgbClr val="6D6F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76" autoAdjust="0"/>
    <p:restoredTop sz="82051" autoAdjust="0"/>
  </p:normalViewPr>
  <p:slideViewPr>
    <p:cSldViewPr>
      <p:cViewPr varScale="1">
        <p:scale>
          <a:sx n="93" d="100"/>
          <a:sy n="93" d="100"/>
        </p:scale>
        <p:origin x="128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eaLnBrk="1" hangingPunct="1">
              <a:defRPr sz="1200" smtClean="0"/>
            </a:lvl1pPr>
          </a:lstStyle>
          <a:p>
            <a:pPr>
              <a:defRPr/>
            </a:pPr>
            <a:fld id="{C0067CDC-CDB2-D449-A8A4-C77767BE79FD}" type="datetimeFigureOut">
              <a:rPr lang="en-GB"/>
              <a:pPr>
                <a:defRPr/>
              </a:pPr>
              <a:t>09/01/2023</a:t>
            </a:fld>
            <a:endParaRPr lang="en-GB"/>
          </a:p>
        </p:txBody>
      </p:sp>
      <p:sp>
        <p:nvSpPr>
          <p:cNvPr id="4" name="Slide Image Placeholder 3"/>
          <p:cNvSpPr>
            <a:spLocks noGrp="1" noRot="1" noChangeAspect="1"/>
          </p:cNvSpPr>
          <p:nvPr>
            <p:ph type="sldImg" idx="2"/>
          </p:nvPr>
        </p:nvSpPr>
        <p:spPr>
          <a:xfrm>
            <a:off x="114300" y="746125"/>
            <a:ext cx="6629400" cy="37290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724202"/>
            <a:ext cx="5486400" cy="4475560"/>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eaLnBrk="1" hangingPunct="1">
              <a:defRPr sz="1200" smtClean="0"/>
            </a:lvl1pPr>
          </a:lstStyle>
          <a:p>
            <a:pPr>
              <a:defRPr/>
            </a:pPr>
            <a:fld id="{01E88692-E9DC-7046-B055-C5A46701D9C4}" type="slidenum">
              <a:rPr lang="en-GB"/>
              <a:pPr>
                <a:defRPr/>
              </a:pPr>
              <a:t>‹#›</a:t>
            </a:fld>
            <a:endParaRPr lang="en-GB"/>
          </a:p>
        </p:txBody>
      </p:sp>
    </p:spTree>
    <p:extLst>
      <p:ext uri="{BB962C8B-B14F-4D97-AF65-F5344CB8AC3E}">
        <p14:creationId xmlns:p14="http://schemas.microsoft.com/office/powerpoint/2010/main" val="184224236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01E88692-E9DC-7046-B055-C5A46701D9C4}" type="slidenum">
              <a:rPr lang="en-GB" smtClean="0"/>
              <a:pPr>
                <a:defRPr/>
              </a:pPr>
              <a:t>3</a:t>
            </a:fld>
            <a:endParaRPr lang="en-GB"/>
          </a:p>
        </p:txBody>
      </p:sp>
    </p:spTree>
    <p:extLst>
      <p:ext uri="{BB962C8B-B14F-4D97-AF65-F5344CB8AC3E}">
        <p14:creationId xmlns:p14="http://schemas.microsoft.com/office/powerpoint/2010/main" val="1509801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01E88692-E9DC-7046-B055-C5A46701D9C4}" type="slidenum">
              <a:rPr lang="en-GB" smtClean="0"/>
              <a:pPr>
                <a:defRPr/>
              </a:pPr>
              <a:t>4</a:t>
            </a:fld>
            <a:endParaRPr lang="en-GB"/>
          </a:p>
        </p:txBody>
      </p:sp>
    </p:spTree>
    <p:extLst>
      <p:ext uri="{BB962C8B-B14F-4D97-AF65-F5344CB8AC3E}">
        <p14:creationId xmlns:p14="http://schemas.microsoft.com/office/powerpoint/2010/main" val="593596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is a research design that combines what we recognise as the two primary needs of the evaluation, housed within a case study approach. First, the need for an in-depth and rigorous evaluation of process of implementation and perceived impact and second, a quantitative assessment of outcomes and how implementation variability influences these. Therefore, we propose an exploratory sequential mixed-methods design involving a qualitative component followed by a quantitative survey component that builds on the qualitative findings (Plano Clarke, 2019). Case studies can be used to allow the recording of data to (</a:t>
            </a:r>
            <a:r>
              <a:rPr lang="en-GB" dirty="0" err="1"/>
              <a:t>i</a:t>
            </a:r>
            <a:r>
              <a:rPr lang="en-GB" dirty="0"/>
              <a:t>) document and understand how Well Schools is implemented (including how and why this varies), (ii) research the adaptation process (e.g., what adaptations are made, why, and what impact do they have?), and (iii) understand the context influencing success and outcomes for all. Case studies will involve a range of qualitative interviews and focus groups, and quantitative implementation and impact surveys at school, teacher, and student levels. </a:t>
            </a:r>
          </a:p>
          <a:p>
            <a:endParaRPr lang="en-GB" dirty="0"/>
          </a:p>
        </p:txBody>
      </p:sp>
      <p:sp>
        <p:nvSpPr>
          <p:cNvPr id="4" name="Slide Number Placeholder 3"/>
          <p:cNvSpPr>
            <a:spLocks noGrp="1"/>
          </p:cNvSpPr>
          <p:nvPr>
            <p:ph type="sldNum" sz="quarter" idx="10"/>
          </p:nvPr>
        </p:nvSpPr>
        <p:spPr/>
        <p:txBody>
          <a:bodyPr/>
          <a:lstStyle/>
          <a:p>
            <a:fld id="{5A8B7ECC-85EC-47CE-945D-69EC640C3591}" type="slidenum">
              <a:rPr lang="en-GB" smtClean="0"/>
              <a:t>5</a:t>
            </a:fld>
            <a:endParaRPr lang="en-GB"/>
          </a:p>
        </p:txBody>
      </p:sp>
    </p:spTree>
    <p:extLst>
      <p:ext uri="{BB962C8B-B14F-4D97-AF65-F5344CB8AC3E}">
        <p14:creationId xmlns:p14="http://schemas.microsoft.com/office/powerpoint/2010/main" val="2535021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A8B7ECC-85EC-47CE-945D-69EC640C3591}" type="slidenum">
              <a:rPr lang="en-GB" smtClean="0"/>
              <a:t>6</a:t>
            </a:fld>
            <a:endParaRPr lang="en-GB"/>
          </a:p>
        </p:txBody>
      </p:sp>
    </p:spTree>
    <p:extLst>
      <p:ext uri="{BB962C8B-B14F-4D97-AF65-F5344CB8AC3E}">
        <p14:creationId xmlns:p14="http://schemas.microsoft.com/office/powerpoint/2010/main" val="2469638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A8B7ECC-85EC-47CE-945D-69EC640C3591}" type="slidenum">
              <a:rPr lang="en-GB" smtClean="0"/>
              <a:t>7</a:t>
            </a:fld>
            <a:endParaRPr lang="en-GB"/>
          </a:p>
        </p:txBody>
      </p:sp>
    </p:spTree>
    <p:extLst>
      <p:ext uri="{BB962C8B-B14F-4D97-AF65-F5344CB8AC3E}">
        <p14:creationId xmlns:p14="http://schemas.microsoft.com/office/powerpoint/2010/main" val="3568453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01E88692-E9DC-7046-B055-C5A46701D9C4}" type="slidenum">
              <a:rPr lang="en-GB" smtClean="0"/>
              <a:pPr>
                <a:defRPr/>
              </a:pPr>
              <a:t>8</a:t>
            </a:fld>
            <a:endParaRPr lang="en-GB"/>
          </a:p>
        </p:txBody>
      </p:sp>
    </p:spTree>
    <p:extLst>
      <p:ext uri="{BB962C8B-B14F-4D97-AF65-F5344CB8AC3E}">
        <p14:creationId xmlns:p14="http://schemas.microsoft.com/office/powerpoint/2010/main" val="2554035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01E88692-E9DC-7046-B055-C5A46701D9C4}" type="slidenum">
              <a:rPr lang="en-GB" smtClean="0"/>
              <a:pPr>
                <a:defRPr/>
              </a:pPr>
              <a:t>9</a:t>
            </a:fld>
            <a:endParaRPr lang="en-GB"/>
          </a:p>
        </p:txBody>
      </p:sp>
    </p:spTree>
    <p:extLst>
      <p:ext uri="{BB962C8B-B14F-4D97-AF65-F5344CB8AC3E}">
        <p14:creationId xmlns:p14="http://schemas.microsoft.com/office/powerpoint/2010/main" val="3215296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01E88692-E9DC-7046-B055-C5A46701D9C4}" type="slidenum">
              <a:rPr lang="en-GB" smtClean="0"/>
              <a:pPr>
                <a:defRPr/>
              </a:pPr>
              <a:t>10</a:t>
            </a:fld>
            <a:endParaRPr lang="en-GB"/>
          </a:p>
        </p:txBody>
      </p:sp>
    </p:spTree>
    <p:extLst>
      <p:ext uri="{BB962C8B-B14F-4D97-AF65-F5344CB8AC3E}">
        <p14:creationId xmlns:p14="http://schemas.microsoft.com/office/powerpoint/2010/main" val="2933464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01E88692-E9DC-7046-B055-C5A46701D9C4}" type="slidenum">
              <a:rPr lang="en-GB" smtClean="0"/>
              <a:pPr>
                <a:defRPr/>
              </a:pPr>
              <a:t>11</a:t>
            </a:fld>
            <a:endParaRPr lang="en-GB"/>
          </a:p>
        </p:txBody>
      </p:sp>
    </p:spTree>
    <p:extLst>
      <p:ext uri="{BB962C8B-B14F-4D97-AF65-F5344CB8AC3E}">
        <p14:creationId xmlns:p14="http://schemas.microsoft.com/office/powerpoint/2010/main" val="3993828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8291D53-C63E-4880-90E5-FAEC3647BBE9}" type="datetimeFigureOut">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6C4548-6340-4AF3-8CDF-CD507A19C12A}" type="slidenum">
              <a:rPr lang="en-GB" smtClean="0"/>
              <a:t>‹#›</a:t>
            </a:fld>
            <a:endParaRPr lang="en-GB"/>
          </a:p>
        </p:txBody>
      </p:sp>
    </p:spTree>
    <p:extLst>
      <p:ext uri="{BB962C8B-B14F-4D97-AF65-F5344CB8AC3E}">
        <p14:creationId xmlns:p14="http://schemas.microsoft.com/office/powerpoint/2010/main" val="1834371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291D53-C63E-4880-90E5-FAEC3647BBE9}" type="datetimeFigureOut">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6C4548-6340-4AF3-8CDF-CD507A19C12A}" type="slidenum">
              <a:rPr lang="en-GB" smtClean="0"/>
              <a:t>‹#›</a:t>
            </a:fld>
            <a:endParaRPr lang="en-GB"/>
          </a:p>
        </p:txBody>
      </p:sp>
    </p:spTree>
    <p:extLst>
      <p:ext uri="{BB962C8B-B14F-4D97-AF65-F5344CB8AC3E}">
        <p14:creationId xmlns:p14="http://schemas.microsoft.com/office/powerpoint/2010/main" val="1129193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291D53-C63E-4880-90E5-FAEC3647BBE9}" type="datetimeFigureOut">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6C4548-6340-4AF3-8CDF-CD507A19C12A}" type="slidenum">
              <a:rPr lang="en-GB" smtClean="0"/>
              <a:t>‹#›</a:t>
            </a:fld>
            <a:endParaRPr lang="en-GB"/>
          </a:p>
        </p:txBody>
      </p:sp>
    </p:spTree>
    <p:extLst>
      <p:ext uri="{BB962C8B-B14F-4D97-AF65-F5344CB8AC3E}">
        <p14:creationId xmlns:p14="http://schemas.microsoft.com/office/powerpoint/2010/main" val="3839784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291D53-C63E-4880-90E5-FAEC3647BBE9}" type="datetimeFigureOut">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6C4548-6340-4AF3-8CDF-CD507A19C12A}" type="slidenum">
              <a:rPr lang="en-GB" smtClean="0"/>
              <a:t>‹#›</a:t>
            </a:fld>
            <a:endParaRPr lang="en-GB"/>
          </a:p>
        </p:txBody>
      </p:sp>
    </p:spTree>
    <p:extLst>
      <p:ext uri="{BB962C8B-B14F-4D97-AF65-F5344CB8AC3E}">
        <p14:creationId xmlns:p14="http://schemas.microsoft.com/office/powerpoint/2010/main" val="3968332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291D53-C63E-4880-90E5-FAEC3647BBE9}" type="datetimeFigureOut">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6C4548-6340-4AF3-8CDF-CD507A19C12A}" type="slidenum">
              <a:rPr lang="en-GB" smtClean="0"/>
              <a:t>‹#›</a:t>
            </a:fld>
            <a:endParaRPr lang="en-GB"/>
          </a:p>
        </p:txBody>
      </p:sp>
    </p:spTree>
    <p:extLst>
      <p:ext uri="{BB962C8B-B14F-4D97-AF65-F5344CB8AC3E}">
        <p14:creationId xmlns:p14="http://schemas.microsoft.com/office/powerpoint/2010/main" val="3182288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2B17BD-68D3-514F-ABF1-840D43ACAF6F}" type="datetimeFigureOut">
              <a:rPr lang="en-US" smtClean="0"/>
              <a:t>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3F06B1-8598-804A-8861-32FAC6A5F10B}" type="slidenum">
              <a:rPr lang="en-US" smtClean="0"/>
              <a:t>‹#›</a:t>
            </a:fld>
            <a:endParaRPr lang="en-US"/>
          </a:p>
        </p:txBody>
      </p:sp>
    </p:spTree>
    <p:extLst>
      <p:ext uri="{BB962C8B-B14F-4D97-AF65-F5344CB8AC3E}">
        <p14:creationId xmlns:p14="http://schemas.microsoft.com/office/powerpoint/2010/main" val="1607350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8291D53-C63E-4880-90E5-FAEC3647BBE9}" type="datetimeFigureOut">
              <a:rPr lang="en-GB" smtClean="0"/>
              <a:t>09/01/2023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6C4548-6340-4AF3-8CDF-CD507A19C12A}" type="slidenum">
              <a:rPr lang="en-GB" smtClean="0"/>
              <a:t>‹#›</a:t>
            </a:fld>
            <a:endParaRPr lang="en-GB"/>
          </a:p>
        </p:txBody>
      </p:sp>
    </p:spTree>
    <p:extLst>
      <p:ext uri="{BB962C8B-B14F-4D97-AF65-F5344CB8AC3E}">
        <p14:creationId xmlns:p14="http://schemas.microsoft.com/office/powerpoint/2010/main" val="4098011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8291D53-C63E-4880-90E5-FAEC3647BBE9}" type="datetimeFigureOut">
              <a:rPr lang="en-GB" smtClean="0"/>
              <a:t>09/01/2023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6C4548-6340-4AF3-8CDF-CD507A19C12A}" type="slidenum">
              <a:rPr lang="en-GB" smtClean="0"/>
              <a:t>‹#›</a:t>
            </a:fld>
            <a:endParaRPr lang="en-GB"/>
          </a:p>
        </p:txBody>
      </p:sp>
    </p:spTree>
    <p:extLst>
      <p:ext uri="{BB962C8B-B14F-4D97-AF65-F5344CB8AC3E}">
        <p14:creationId xmlns:p14="http://schemas.microsoft.com/office/powerpoint/2010/main" val="2917988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291D53-C63E-4880-90E5-FAEC3647BBE9}" type="datetimeFigureOut">
              <a:rPr lang="en-GB" smtClean="0"/>
              <a:t>09/01/2023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6C4548-6340-4AF3-8CDF-CD507A19C12A}" type="slidenum">
              <a:rPr lang="en-GB" smtClean="0"/>
              <a:t>‹#›</a:t>
            </a:fld>
            <a:endParaRPr lang="en-GB"/>
          </a:p>
        </p:txBody>
      </p:sp>
    </p:spTree>
    <p:extLst>
      <p:ext uri="{BB962C8B-B14F-4D97-AF65-F5344CB8AC3E}">
        <p14:creationId xmlns:p14="http://schemas.microsoft.com/office/powerpoint/2010/main" val="2041607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291D53-C63E-4880-90E5-FAEC3647BBE9}" type="datetimeFigureOut">
              <a:rPr lang="en-GB" smtClean="0"/>
              <a:t>09/01/2023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6C4548-6340-4AF3-8CDF-CD507A19C12A}" type="slidenum">
              <a:rPr lang="en-GB" smtClean="0"/>
              <a:t>‹#›</a:t>
            </a:fld>
            <a:endParaRPr lang="en-GB"/>
          </a:p>
        </p:txBody>
      </p:sp>
    </p:spTree>
    <p:extLst>
      <p:ext uri="{BB962C8B-B14F-4D97-AF65-F5344CB8AC3E}">
        <p14:creationId xmlns:p14="http://schemas.microsoft.com/office/powerpoint/2010/main" val="481180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291D53-C63E-4880-90E5-FAEC3647BBE9}" type="datetimeFigureOut">
              <a:rPr lang="en-GB" smtClean="0"/>
              <a:t>09/01/2023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6C4548-6340-4AF3-8CDF-CD507A19C12A}" type="slidenum">
              <a:rPr lang="en-GB" smtClean="0"/>
              <a:t>‹#›</a:t>
            </a:fld>
            <a:endParaRPr lang="en-GB"/>
          </a:p>
        </p:txBody>
      </p:sp>
    </p:spTree>
    <p:extLst>
      <p:ext uri="{BB962C8B-B14F-4D97-AF65-F5344CB8AC3E}">
        <p14:creationId xmlns:p14="http://schemas.microsoft.com/office/powerpoint/2010/main" val="4136239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291D53-C63E-4880-90E5-FAEC3647BBE9}" type="datetimeFigureOut">
              <a:rPr lang="en-GB" smtClean="0"/>
              <a:t>09/01/2023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C4548-6340-4AF3-8CDF-CD507A19C12A}" type="slidenum">
              <a:rPr lang="en-GB" smtClean="0"/>
              <a:t>‹#›</a:t>
            </a:fld>
            <a:endParaRPr lang="en-GB"/>
          </a:p>
        </p:txBody>
      </p:sp>
    </p:spTree>
    <p:extLst>
      <p:ext uri="{BB962C8B-B14F-4D97-AF65-F5344CB8AC3E}">
        <p14:creationId xmlns:p14="http://schemas.microsoft.com/office/powerpoint/2010/main" val="367595446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mailto:alexandra.hennessey@manchester.ac.uk" TargetMode="External"/><Relationship Id="rId2" Type="http://schemas.openxmlformats.org/officeDocument/2006/relationships/image" Target="../media/image7.jpeg"/><Relationship Id="rId1" Type="http://schemas.openxmlformats.org/officeDocument/2006/relationships/slideLayout" Target="../slideLayouts/slideLayout4.xml"/><Relationship Id="rId5" Type="http://schemas.openxmlformats.org/officeDocument/2006/relationships/hyperlink" Target="https://www.well-school.org/" TargetMode="External"/><Relationship Id="rId4" Type="http://schemas.openxmlformats.org/officeDocument/2006/relationships/hyperlink" Target="mailto:sarah.macquarrie@manchester.ac.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a:latin typeface="Calibri" panose="020F0502020204030204" pitchFamily="34" charset="0"/>
                <a:cs typeface="Calibri" panose="020F0502020204030204" pitchFamily="34" charset="0"/>
              </a:rPr>
              <a:t>Well Schools Evaluation</a:t>
            </a:r>
            <a:endParaRPr lang="en-GB" dirty="0"/>
          </a:p>
        </p:txBody>
      </p:sp>
      <p:sp>
        <p:nvSpPr>
          <p:cNvPr id="5" name="Subtitle 4"/>
          <p:cNvSpPr>
            <a:spLocks noGrp="1"/>
          </p:cNvSpPr>
          <p:nvPr>
            <p:ph type="subTitle" idx="1"/>
          </p:nvPr>
        </p:nvSpPr>
        <p:spPr>
          <a:xfrm>
            <a:off x="1524000" y="3602038"/>
            <a:ext cx="9144000" cy="2923306"/>
          </a:xfrm>
        </p:spPr>
        <p:txBody>
          <a:bodyPr>
            <a:normAutofit/>
          </a:bodyPr>
          <a:lstStyle/>
          <a:p>
            <a:r>
              <a:rPr lang="en-US" altLang="en-US" b="1" dirty="0">
                <a:solidFill>
                  <a:schemeClr val="tx1">
                    <a:lumMod val="65000"/>
                    <a:lumOff val="35000"/>
                  </a:schemeClr>
                </a:solidFill>
                <a:latin typeface="Calibri" panose="020F0502020204030204" pitchFamily="34" charset="0"/>
                <a:ea typeface="Times New Roman" panose="02020603050405020304" pitchFamily="18" charset="0"/>
                <a:cs typeface="Arial" panose="020B0604020202020204" pitchFamily="34" charset="0"/>
              </a:rPr>
              <a:t>AN EVALUATION OF THE WELL SCHOOLS COMMUNITY WHOLE SCHOOL APPROACH FOR SUPPORTING TEACHER AND STUDENT WELLBEING: A MIXED-METHOD ECOLOGICAL CASE STDY APPROACH</a:t>
            </a:r>
          </a:p>
          <a:p>
            <a:endParaRPr lang="en-US" altLang="en-US" b="1" dirty="0">
              <a:solidFill>
                <a:schemeClr val="tx1">
                  <a:lumMod val="65000"/>
                  <a:lumOff val="35000"/>
                </a:schemeClr>
              </a:solidFill>
              <a:latin typeface="Calibri" panose="020F0502020204030204" pitchFamily="34" charset="0"/>
              <a:cs typeface="Arial" panose="020B0604020202020204" pitchFamily="34" charset="0"/>
            </a:endParaRPr>
          </a:p>
          <a:p>
            <a:pPr lvl="0" eaLnBrk="0" fontAlgn="base" hangingPunct="0">
              <a:lnSpc>
                <a:spcPct val="100000"/>
              </a:lnSpc>
              <a:spcBef>
                <a:spcPct val="0"/>
              </a:spcBef>
              <a:spcAft>
                <a:spcPct val="0"/>
              </a:spcAft>
            </a:pPr>
            <a:r>
              <a:rPr lang="en-US" altLang="en-US" dirty="0">
                <a:solidFill>
                  <a:schemeClr val="tx1">
                    <a:lumMod val="65000"/>
                    <a:lumOff val="35000"/>
                  </a:schemeClr>
                </a:solidFill>
                <a:latin typeface="Calibri" panose="020F0502020204030204" pitchFamily="34" charset="0"/>
                <a:ea typeface="Times New Roman" panose="02020603050405020304" pitchFamily="18" charset="0"/>
                <a:cs typeface="Calibri" panose="020F0502020204030204" pitchFamily="34" charset="0"/>
              </a:rPr>
              <a:t>Dr. Alexandra Hennessey, Dr. Sarah MacQuarrie, </a:t>
            </a:r>
          </a:p>
          <a:p>
            <a:pPr lvl="0" eaLnBrk="0" fontAlgn="base" hangingPunct="0">
              <a:lnSpc>
                <a:spcPct val="100000"/>
              </a:lnSpc>
              <a:spcBef>
                <a:spcPct val="0"/>
              </a:spcBef>
              <a:spcAft>
                <a:spcPct val="0"/>
              </a:spcAft>
            </a:pPr>
            <a:r>
              <a:rPr lang="en-US" altLang="en-US" dirty="0">
                <a:solidFill>
                  <a:schemeClr val="tx1">
                    <a:lumMod val="65000"/>
                    <a:lumOff val="35000"/>
                  </a:schemeClr>
                </a:solidFill>
                <a:latin typeface="Calibri" panose="020F0502020204030204" pitchFamily="34" charset="0"/>
                <a:ea typeface="Times New Roman" panose="02020603050405020304" pitchFamily="18" charset="0"/>
                <a:cs typeface="Calibri" panose="020F0502020204030204" pitchFamily="34" charset="0"/>
              </a:rPr>
              <a:t>Dr. Charlotte Bagnall, Dr. Kirsty Pert, Prof. Garry Squires</a:t>
            </a:r>
            <a:endParaRPr lang="en-GB" altLang="en-US" dirty="0">
              <a:solidFill>
                <a:schemeClr val="tx1">
                  <a:lumMod val="65000"/>
                  <a:lumOff val="35000"/>
                </a:schemeClr>
              </a:solidFill>
              <a:latin typeface="Calibri" panose="020F0502020204030204" pitchFamily="34" charset="0"/>
              <a:cs typeface="Calibri" panose="020F0502020204030204" pitchFamily="34" charset="0"/>
            </a:endParaRPr>
          </a:p>
          <a:p>
            <a:pPr lvl="0" eaLnBrk="0" fontAlgn="base" hangingPunct="0">
              <a:lnSpc>
                <a:spcPct val="100000"/>
              </a:lnSpc>
              <a:spcBef>
                <a:spcPct val="0"/>
              </a:spcBef>
              <a:spcAft>
                <a:spcPct val="0"/>
              </a:spcAft>
            </a:pPr>
            <a:r>
              <a:rPr lang="en-US" altLang="en-US" i="1" dirty="0">
                <a:solidFill>
                  <a:schemeClr val="tx1">
                    <a:lumMod val="65000"/>
                    <a:lumOff val="35000"/>
                  </a:schemeClr>
                </a:solidFill>
                <a:latin typeface="Calibri" panose="020F0502020204030204" pitchFamily="34" charset="0"/>
                <a:ea typeface="Times New Roman" panose="02020603050405020304" pitchFamily="18" charset="0"/>
                <a:cs typeface="Calibri" panose="020F0502020204030204" pitchFamily="34" charset="0"/>
              </a:rPr>
              <a:t>Manchester Institute for Education, The University of Manchester</a:t>
            </a:r>
            <a:endParaRPr lang="en-US" altLang="en-US" i="1" dirty="0">
              <a:solidFill>
                <a:schemeClr val="tx1">
                  <a:lumMod val="65000"/>
                  <a:lumOff val="35000"/>
                </a:schemeClr>
              </a:solidFill>
              <a:latin typeface="Calibri" panose="020F0502020204030204" pitchFamily="34" charset="0"/>
              <a:cs typeface="Calibri" panose="020F0502020204030204" pitchFamily="34" charset="0"/>
            </a:endParaRPr>
          </a:p>
          <a:p>
            <a:endParaRPr lang="en-US" altLang="en-US" b="1" dirty="0">
              <a:solidFill>
                <a:schemeClr val="tx1">
                  <a:lumMod val="65000"/>
                  <a:lumOff val="35000"/>
                </a:schemeClr>
              </a:solidFill>
              <a:latin typeface="Arial" panose="020B0604020202020204" pitchFamily="34" charset="0"/>
            </a:endParaRPr>
          </a:p>
        </p:txBody>
      </p:sp>
      <p:pic>
        <p:nvPicPr>
          <p:cNvPr id="7" name="Picture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7760374" y="332656"/>
            <a:ext cx="3592210" cy="1772755"/>
          </a:xfrm>
          <a:prstGeom prst="rect">
            <a:avLst/>
          </a:prstGeom>
        </p:spPr>
      </p:pic>
      <p:pic>
        <p:nvPicPr>
          <p:cNvPr id="8" name="Picture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247938" y="521730"/>
            <a:ext cx="3718619" cy="1395318"/>
          </a:xfrm>
          <a:prstGeom prst="rect">
            <a:avLst/>
          </a:prstGeom>
        </p:spPr>
      </p:pic>
      <p:pic>
        <p:nvPicPr>
          <p:cNvPr id="9" name="Picture 8" descr="Text&#10;&#10;Description automatically generated">
            <a:extLst>
              <a:ext uri="{FF2B5EF4-FFF2-40B4-BE49-F238E27FC236}">
                <a16:creationId xmlns:a16="http://schemas.microsoft.com/office/drawing/2014/main" id="{6D1A9619-1F4B-463D-977C-2478F3B84DF9}"/>
              </a:ext>
            </a:extLst>
          </p:cNvPr>
          <p:cNvPicPr>
            <a:picLocks noChangeAspect="1"/>
          </p:cNvPicPr>
          <p:nvPr/>
        </p:nvPicPr>
        <p:blipFill>
          <a:blip r:embed="rId4"/>
          <a:stretch>
            <a:fillRect/>
          </a:stretch>
        </p:blipFill>
        <p:spPr>
          <a:xfrm>
            <a:off x="839416" y="674124"/>
            <a:ext cx="2974824" cy="1260054"/>
          </a:xfrm>
          <a:prstGeom prst="rect">
            <a:avLst/>
          </a:prstGeom>
        </p:spPr>
      </p:pic>
    </p:spTree>
    <p:extLst>
      <p:ext uri="{BB962C8B-B14F-4D97-AF65-F5344CB8AC3E}">
        <p14:creationId xmlns:p14="http://schemas.microsoft.com/office/powerpoint/2010/main" val="3651038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B050"/>
                </a:solidFill>
              </a:rPr>
              <a:t>Impact &amp; Sustainability</a:t>
            </a:r>
          </a:p>
        </p:txBody>
      </p:sp>
      <p:sp>
        <p:nvSpPr>
          <p:cNvPr id="3" name="Content Placeholder 2"/>
          <p:cNvSpPr>
            <a:spLocks noGrp="1"/>
          </p:cNvSpPr>
          <p:nvPr>
            <p:ph sz="half" idx="1"/>
          </p:nvPr>
        </p:nvSpPr>
        <p:spPr>
          <a:xfrm>
            <a:off x="827422" y="1553431"/>
            <a:ext cx="5761856" cy="4909839"/>
          </a:xfrm>
        </p:spPr>
        <p:txBody>
          <a:bodyPr>
            <a:noAutofit/>
          </a:bodyPr>
          <a:lstStyle/>
          <a:p>
            <a:r>
              <a:rPr lang="en-GB" sz="2200" dirty="0"/>
              <a:t>The School went from special measures to being awarded Good, “</a:t>
            </a:r>
            <a:r>
              <a:rPr lang="en-GB" sz="2200" i="1" dirty="0"/>
              <a:t>our Ofsted report’s been published so … … amazing stuff… … and wellbeing gets a good mention</a:t>
            </a:r>
            <a:r>
              <a:rPr lang="en-GB" sz="2200" dirty="0"/>
              <a:t>”.</a:t>
            </a:r>
          </a:p>
          <a:p>
            <a:r>
              <a:rPr lang="en-GB" sz="2200" dirty="0"/>
              <a:t>The staff reaction has been positive and “</a:t>
            </a:r>
            <a:r>
              <a:rPr lang="en-GB" sz="2200" i="1" dirty="0"/>
              <a:t>there's good staff buy in</a:t>
            </a:r>
            <a:r>
              <a:rPr lang="en-GB" sz="2200" dirty="0"/>
              <a:t>” and it has been “</a:t>
            </a:r>
            <a:r>
              <a:rPr lang="en-GB" sz="2200" i="1" dirty="0"/>
              <a:t>really good</a:t>
            </a:r>
            <a:r>
              <a:rPr lang="en-GB" sz="2200" dirty="0"/>
              <a:t>” to have wellbeing </a:t>
            </a:r>
            <a:r>
              <a:rPr lang="en-GB" sz="2200" i="1" dirty="0"/>
              <a:t>for all</a:t>
            </a:r>
            <a:r>
              <a:rPr lang="en-GB" sz="2200" dirty="0"/>
              <a:t> taking a central place.</a:t>
            </a:r>
          </a:p>
          <a:p>
            <a:r>
              <a:rPr lang="en-GB" sz="2200" dirty="0"/>
              <a:t>Interactions between students has improved as did staff-student relationships - attributed to the school culture and ethos of looking after everyone’s wellbeing.</a:t>
            </a:r>
          </a:p>
          <a:p>
            <a:r>
              <a:rPr lang="en-GB" sz="2200" dirty="0"/>
              <a:t>Keen to build on the work and successes of their first year of Well Schools, and prioritising wellbeing is at the forefront of future planning. </a:t>
            </a:r>
          </a:p>
          <a:p>
            <a:endParaRPr lang="en-GB" sz="2200" dirty="0"/>
          </a:p>
          <a:p>
            <a:endParaRPr lang="en-GB" sz="2200" dirty="0"/>
          </a:p>
          <a:p>
            <a:endParaRPr lang="en-GB" sz="2200" dirty="0"/>
          </a:p>
          <a:p>
            <a:endParaRPr lang="en-GB" sz="2200" dirty="0"/>
          </a:p>
          <a:p>
            <a:endParaRPr lang="en-GB" sz="2200" dirty="0"/>
          </a:p>
          <a:p>
            <a:endParaRPr lang="en-GB" sz="2200" dirty="0"/>
          </a:p>
        </p:txBody>
      </p:sp>
      <p:sp>
        <p:nvSpPr>
          <p:cNvPr id="5" name="Rounded Rectangular Callout 4"/>
          <p:cNvSpPr/>
          <p:nvPr/>
        </p:nvSpPr>
        <p:spPr>
          <a:xfrm>
            <a:off x="6981016" y="3861048"/>
            <a:ext cx="4695867" cy="792088"/>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200" i="1" dirty="0"/>
              <a:t>“It’s opened our eyes as well about wellness and wellbeing.”</a:t>
            </a:r>
            <a:endParaRPr lang="en-GB" sz="2200" dirty="0"/>
          </a:p>
        </p:txBody>
      </p:sp>
      <p:sp>
        <p:nvSpPr>
          <p:cNvPr id="6" name="Rounded Rectangular Callout 5"/>
          <p:cNvSpPr/>
          <p:nvPr/>
        </p:nvSpPr>
        <p:spPr>
          <a:xfrm>
            <a:off x="6947602" y="4941168"/>
            <a:ext cx="4695867" cy="1512168"/>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200" i="1" dirty="0"/>
              <a:t>“It’s just raising this, the profile of it, I believe is something first year, next year will be trying to raise it even further.”</a:t>
            </a:r>
            <a:endParaRPr lang="en-GB" sz="2200" dirty="0"/>
          </a:p>
        </p:txBody>
      </p:sp>
      <p:sp>
        <p:nvSpPr>
          <p:cNvPr id="7" name="Rounded Rectangular Callout 6"/>
          <p:cNvSpPr/>
          <p:nvPr/>
        </p:nvSpPr>
        <p:spPr>
          <a:xfrm>
            <a:off x="6945642" y="384656"/>
            <a:ext cx="4695867" cy="894632"/>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200" i="1" dirty="0"/>
              <a:t>“I</a:t>
            </a:r>
            <a:r>
              <a:rPr lang="en-GB" sz="2200" dirty="0"/>
              <a:t> </a:t>
            </a:r>
            <a:r>
              <a:rPr lang="en-GB" sz="2200" i="1" dirty="0"/>
              <a:t>think the staff are happier on the whole this year.”</a:t>
            </a:r>
            <a:endParaRPr lang="en-GB" sz="2200" dirty="0"/>
          </a:p>
        </p:txBody>
      </p:sp>
      <p:sp>
        <p:nvSpPr>
          <p:cNvPr id="9" name="Rounded Rectangular Callout 8"/>
          <p:cNvSpPr/>
          <p:nvPr/>
        </p:nvSpPr>
        <p:spPr>
          <a:xfrm>
            <a:off x="6981016" y="1701216"/>
            <a:ext cx="4695867" cy="1737904"/>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200" dirty="0"/>
              <a:t>“</a:t>
            </a:r>
            <a:r>
              <a:rPr lang="en-GB" sz="2200" i="1" dirty="0"/>
              <a:t>It was going to benefit everyone, you know, everyone wants to focus on their wellbeing and it’s definitely something that’s at the forefront at the moment.”</a:t>
            </a:r>
            <a:endParaRPr lang="en-GB" sz="2200" dirty="0"/>
          </a:p>
        </p:txBody>
      </p:sp>
    </p:spTree>
    <p:extLst>
      <p:ext uri="{BB962C8B-B14F-4D97-AF65-F5344CB8AC3E}">
        <p14:creationId xmlns:p14="http://schemas.microsoft.com/office/powerpoint/2010/main" val="380963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B050"/>
                </a:solidFill>
              </a:rPr>
              <a:t>Discussion</a:t>
            </a:r>
          </a:p>
        </p:txBody>
      </p:sp>
      <p:sp>
        <p:nvSpPr>
          <p:cNvPr id="3" name="Content Placeholder 2"/>
          <p:cNvSpPr>
            <a:spLocks noGrp="1"/>
          </p:cNvSpPr>
          <p:nvPr>
            <p:ph sz="half" idx="1"/>
          </p:nvPr>
        </p:nvSpPr>
        <p:spPr>
          <a:xfrm>
            <a:off x="838200" y="1515155"/>
            <a:ext cx="10370368" cy="2304256"/>
          </a:xfrm>
        </p:spPr>
        <p:txBody>
          <a:bodyPr>
            <a:noAutofit/>
          </a:bodyPr>
          <a:lstStyle/>
          <a:p>
            <a:r>
              <a:rPr lang="en-GB" sz="2200" dirty="0"/>
              <a:t>Findings suggest the value of supporting staff and student wellbeing can be central to an effective learning environment.</a:t>
            </a:r>
          </a:p>
          <a:p>
            <a:r>
              <a:rPr lang="en-GB" sz="2200" dirty="0"/>
              <a:t>Schools are more than a place for academic learning. Wellbeing clearly valued by staff, students, parents and community.</a:t>
            </a:r>
          </a:p>
          <a:p>
            <a:r>
              <a:rPr lang="en-GB" sz="2200" dirty="0"/>
              <a:t>Contextual - open framework to be designed to fit each setting. Need to fit with school planning, direction and embedded whole school into culture and ethos.</a:t>
            </a:r>
          </a:p>
          <a:p>
            <a:endParaRPr lang="en-GB" sz="2200" dirty="0"/>
          </a:p>
        </p:txBody>
      </p:sp>
      <p:sp>
        <p:nvSpPr>
          <p:cNvPr id="5" name="Title 1"/>
          <p:cNvSpPr txBox="1">
            <a:spLocks/>
          </p:cNvSpPr>
          <p:nvPr/>
        </p:nvSpPr>
        <p:spPr>
          <a:xfrm>
            <a:off x="905895" y="364387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GB" b="1" dirty="0">
                <a:solidFill>
                  <a:srgbClr val="00B050"/>
                </a:solidFill>
              </a:rPr>
              <a:t>Next steps</a:t>
            </a:r>
          </a:p>
        </p:txBody>
      </p:sp>
      <p:sp>
        <p:nvSpPr>
          <p:cNvPr id="7" name="Content Placeholder 2"/>
          <p:cNvSpPr>
            <a:spLocks noGrp="1"/>
          </p:cNvSpPr>
          <p:nvPr>
            <p:ph sz="half" idx="1"/>
          </p:nvPr>
        </p:nvSpPr>
        <p:spPr>
          <a:xfrm>
            <a:off x="770505" y="4764683"/>
            <a:ext cx="10650990" cy="1616645"/>
          </a:xfrm>
        </p:spPr>
        <p:txBody>
          <a:bodyPr>
            <a:normAutofit/>
          </a:bodyPr>
          <a:lstStyle/>
          <a:p>
            <a:r>
              <a:rPr lang="en-GB" sz="2200" dirty="0"/>
              <a:t>More case studies across other contexts to be analysed.</a:t>
            </a:r>
          </a:p>
          <a:p>
            <a:r>
              <a:rPr lang="en-GB" sz="2200" dirty="0"/>
              <a:t>Survey data to quantify wellbeing and associated domains. </a:t>
            </a:r>
          </a:p>
          <a:p>
            <a:r>
              <a:rPr lang="en-GB" sz="2200" dirty="0"/>
              <a:t>Feedback data back to YST to inform the Well School framework and share good practice. </a:t>
            </a:r>
          </a:p>
        </p:txBody>
      </p:sp>
    </p:spTree>
    <p:extLst>
      <p:ext uri="{BB962C8B-B14F-4D97-AF65-F5344CB8AC3E}">
        <p14:creationId xmlns:p14="http://schemas.microsoft.com/office/powerpoint/2010/main" val="1396224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Questions?</a:t>
            </a:r>
          </a:p>
        </p:txBody>
      </p:sp>
      <p:pic>
        <p:nvPicPr>
          <p:cNvPr id="5" name="Picture 6" descr="2,000 Question Mark On The Tree Stock Photos, Pictures &amp; Royalty-Free  Images - i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1718" y="1340768"/>
            <a:ext cx="5088564" cy="381642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55778" y="6132835"/>
            <a:ext cx="10670976" cy="430887"/>
          </a:xfrm>
          <a:prstGeom prst="rect">
            <a:avLst/>
          </a:prstGeom>
          <a:solidFill>
            <a:srgbClr val="3333CC"/>
          </a:solidFill>
          <a:ln w="38100" cap="flat" cmpd="sng" algn="ctr">
            <a:solidFill>
              <a:srgbClr val="FFFFFF"/>
            </a:solidFill>
            <a:prstDash val="solid"/>
          </a:ln>
          <a:effectLst>
            <a:outerShdw blurRad="40000" dist="20000" dir="5400000" rotWithShape="0">
              <a:srgbClr val="000000">
                <a:alpha val="38000"/>
              </a:srgbClr>
            </a:out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chemeClr val="bg1"/>
                </a:solidFill>
                <a:effectLst/>
                <a:uLnTx/>
                <a:uFillTx/>
                <a:latin typeface="+mn-lt"/>
                <a:ea typeface="Segoe UI Emoji" panose="020B0502040204020203" pitchFamily="34" charset="0"/>
                <a:cs typeface="Calibri" panose="020F0502020204030204" pitchFamily="34" charset="0"/>
              </a:rPr>
              <a:t>Email: </a:t>
            </a:r>
            <a:r>
              <a:rPr kumimoji="0" lang="en-GB" sz="2200" i="0" u="none" strike="noStrike" kern="0" cap="none" spc="0" normalizeH="0" baseline="0" noProof="0" dirty="0">
                <a:ln>
                  <a:noFill/>
                </a:ln>
                <a:solidFill>
                  <a:schemeClr val="bg1"/>
                </a:solidFill>
                <a:effectLst/>
                <a:uLnTx/>
                <a:uFillTx/>
                <a:latin typeface="+mn-lt"/>
                <a:ea typeface="Segoe UI Emoji" panose="020B0502040204020203" pitchFamily="34" charset="0"/>
                <a:cs typeface="Calibri" panose="020F0502020204030204" pitchFamily="34" charset="0"/>
                <a:hlinkClick r:id="rId3"/>
              </a:rPr>
              <a:t>alexandra.hennessey@manchester.ac.uk</a:t>
            </a:r>
            <a:r>
              <a:rPr lang="en-GB" sz="2200" kern="0" dirty="0">
                <a:solidFill>
                  <a:schemeClr val="bg1"/>
                </a:solidFill>
                <a:latin typeface="+mn-lt"/>
                <a:ea typeface="Segoe UI Emoji" panose="020B0502040204020203" pitchFamily="34" charset="0"/>
                <a:cs typeface="Calibri" panose="020F0502020204030204" pitchFamily="34" charset="0"/>
              </a:rPr>
              <a:t> / </a:t>
            </a:r>
            <a:r>
              <a:rPr kumimoji="0" lang="en-GB" sz="2200" i="0" u="none" strike="noStrike" kern="0" cap="none" spc="0" normalizeH="0" baseline="0" noProof="0" dirty="0">
                <a:ln>
                  <a:noFill/>
                </a:ln>
                <a:solidFill>
                  <a:schemeClr val="bg1"/>
                </a:solidFill>
                <a:effectLst/>
                <a:uLnTx/>
                <a:uFillTx/>
                <a:latin typeface="+mn-lt"/>
                <a:ea typeface="Segoe UI Emoji" panose="020B0502040204020203" pitchFamily="34" charset="0"/>
                <a:cs typeface="Calibri" panose="020F0502020204030204" pitchFamily="34" charset="0"/>
                <a:hlinkClick r:id="rId4"/>
              </a:rPr>
              <a:t>sarah.macquarrie@manchester.ac.uk</a:t>
            </a:r>
            <a:r>
              <a:rPr kumimoji="0" lang="en-GB" sz="2200" i="0" u="none" strike="noStrike" kern="0" cap="none" spc="0" normalizeH="0" baseline="0" noProof="0" dirty="0">
                <a:ln>
                  <a:noFill/>
                </a:ln>
                <a:solidFill>
                  <a:schemeClr val="bg1"/>
                </a:solidFill>
                <a:effectLst/>
                <a:uLnTx/>
                <a:uFillTx/>
                <a:latin typeface="+mn-lt"/>
                <a:ea typeface="Segoe UI Emoji" panose="020B0502040204020203" pitchFamily="34" charset="0"/>
                <a:cs typeface="Calibri" panose="020F0502020204030204" pitchFamily="34" charset="0"/>
              </a:rPr>
              <a:t> </a:t>
            </a:r>
          </a:p>
        </p:txBody>
      </p:sp>
      <p:sp>
        <p:nvSpPr>
          <p:cNvPr id="9" name="TextBox 8"/>
          <p:cNvSpPr txBox="1"/>
          <p:nvPr/>
        </p:nvSpPr>
        <p:spPr>
          <a:xfrm>
            <a:off x="755778" y="5373216"/>
            <a:ext cx="6196947" cy="430887"/>
          </a:xfrm>
          <a:prstGeom prst="rect">
            <a:avLst/>
          </a:prstGeom>
          <a:solidFill>
            <a:srgbClr val="3333CC"/>
          </a:solidFill>
          <a:ln w="38100" cap="flat" cmpd="sng" algn="ctr">
            <a:solidFill>
              <a:srgbClr val="FFFFFF"/>
            </a:solidFill>
            <a:prstDash val="solid"/>
          </a:ln>
          <a:effectLst>
            <a:outerShdw blurRad="40000" dist="20000" dir="5400000" rotWithShape="0">
              <a:srgbClr val="000000">
                <a:alpha val="38000"/>
              </a:srgbClr>
            </a:outerShdw>
          </a:effectLst>
        </p:spPr>
        <p:txBody>
          <a:bodyPr wrap="square" rtlCol="0">
            <a:spAutoFit/>
          </a:bodyPr>
          <a:lstStyle/>
          <a:p>
            <a:r>
              <a:rPr kumimoji="0" lang="en-GB" sz="2200" b="1" i="0" u="none" strike="noStrike" kern="0" cap="none" spc="0" normalizeH="0" baseline="0" noProof="0" dirty="0">
                <a:ln>
                  <a:noFill/>
                </a:ln>
                <a:solidFill>
                  <a:schemeClr val="bg1"/>
                </a:solidFill>
                <a:effectLst/>
                <a:uLnTx/>
                <a:uFillTx/>
                <a:latin typeface="+mn-lt"/>
                <a:ea typeface="Segoe UI Emoji" panose="020B0502040204020203" pitchFamily="34" charset="0"/>
                <a:cs typeface="Calibri" panose="020F0502020204030204" pitchFamily="34" charset="0"/>
              </a:rPr>
              <a:t>Well Schools website: </a:t>
            </a:r>
            <a:r>
              <a:rPr lang="en-GB" sz="2000" dirty="0">
                <a:solidFill>
                  <a:schemeClr val="bg1"/>
                </a:solidFill>
                <a:latin typeface="+mn-lt"/>
                <a:hlinkClick r:id="rId5"/>
              </a:rPr>
              <a:t>https://www.well-school.org/</a:t>
            </a:r>
            <a:r>
              <a:rPr lang="en-GB" sz="2000" dirty="0">
                <a:solidFill>
                  <a:schemeClr val="bg1"/>
                </a:solidFill>
                <a:latin typeface="+mn-lt"/>
              </a:rPr>
              <a:t> </a:t>
            </a:r>
          </a:p>
        </p:txBody>
      </p:sp>
    </p:spTree>
    <p:extLst>
      <p:ext uri="{BB962C8B-B14F-4D97-AF65-F5344CB8AC3E}">
        <p14:creationId xmlns:p14="http://schemas.microsoft.com/office/powerpoint/2010/main" val="2775256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a:t>Who we are?</a:t>
            </a:r>
          </a:p>
        </p:txBody>
      </p:sp>
      <p:sp>
        <p:nvSpPr>
          <p:cNvPr id="5" name="Text Placeholder 4"/>
          <p:cNvSpPr>
            <a:spLocks noGrp="1"/>
          </p:cNvSpPr>
          <p:nvPr>
            <p:ph type="body" idx="1"/>
          </p:nvPr>
        </p:nvSpPr>
        <p:spPr/>
        <p:txBody>
          <a:bodyPr/>
          <a:lstStyle/>
          <a:p>
            <a:r>
              <a:rPr lang="en-GB" dirty="0"/>
              <a:t>Dr Alexandra Hennessey</a:t>
            </a:r>
          </a:p>
        </p:txBody>
      </p:sp>
      <p:sp>
        <p:nvSpPr>
          <p:cNvPr id="6" name="Content Placeholder 5"/>
          <p:cNvSpPr>
            <a:spLocks noGrp="1"/>
          </p:cNvSpPr>
          <p:nvPr>
            <p:ph sz="half" idx="2"/>
          </p:nvPr>
        </p:nvSpPr>
        <p:spPr>
          <a:xfrm>
            <a:off x="695400" y="4653136"/>
            <a:ext cx="5157787" cy="1872208"/>
          </a:xfrm>
        </p:spPr>
        <p:txBody>
          <a:bodyPr>
            <a:normAutofit lnSpcReduction="10000"/>
          </a:bodyPr>
          <a:lstStyle/>
          <a:p>
            <a:pPr marL="0" indent="0">
              <a:buNone/>
            </a:pPr>
            <a:r>
              <a:rPr lang="en-US" sz="2200" dirty="0"/>
              <a:t>Lecturer in Psychology of Education</a:t>
            </a:r>
          </a:p>
          <a:p>
            <a:pPr marL="0" indent="0">
              <a:buNone/>
            </a:pPr>
            <a:r>
              <a:rPr lang="en-US" sz="2200" dirty="0"/>
              <a:t>Expertise in large-scale, </a:t>
            </a:r>
            <a:r>
              <a:rPr lang="en-GB" sz="2200" dirty="0"/>
              <a:t>multi-region, school-based academic, socio-emotional, and wellbeing </a:t>
            </a:r>
            <a:r>
              <a:rPr lang="en-US" sz="2200" dirty="0"/>
              <a:t>intervention research, and mixed-methods approaches to evaluating these.</a:t>
            </a:r>
          </a:p>
          <a:p>
            <a:endParaRPr lang="en-GB" dirty="0"/>
          </a:p>
        </p:txBody>
      </p:sp>
      <p:sp>
        <p:nvSpPr>
          <p:cNvPr id="7" name="Text Placeholder 6"/>
          <p:cNvSpPr>
            <a:spLocks noGrp="1"/>
          </p:cNvSpPr>
          <p:nvPr>
            <p:ph type="body" sz="quarter" idx="3"/>
          </p:nvPr>
        </p:nvSpPr>
        <p:spPr/>
        <p:txBody>
          <a:bodyPr/>
          <a:lstStyle/>
          <a:p>
            <a:r>
              <a:rPr lang="en-GB" dirty="0"/>
              <a:t>Dr Sarah MacQuarrie</a:t>
            </a:r>
          </a:p>
        </p:txBody>
      </p:sp>
      <p:sp>
        <p:nvSpPr>
          <p:cNvPr id="8" name="Content Placeholder 7"/>
          <p:cNvSpPr>
            <a:spLocks noGrp="1"/>
          </p:cNvSpPr>
          <p:nvPr>
            <p:ph sz="quarter" idx="4"/>
          </p:nvPr>
        </p:nvSpPr>
        <p:spPr>
          <a:xfrm>
            <a:off x="6172200" y="4653135"/>
            <a:ext cx="5183188" cy="1716014"/>
          </a:xfrm>
        </p:spPr>
        <p:txBody>
          <a:bodyPr>
            <a:normAutofit lnSpcReduction="10000"/>
          </a:bodyPr>
          <a:lstStyle/>
          <a:p>
            <a:pPr marL="0" indent="0">
              <a:buNone/>
            </a:pPr>
            <a:r>
              <a:rPr lang="en-US" sz="2200" dirty="0"/>
              <a:t>Lecturer in Psychology of Education</a:t>
            </a:r>
          </a:p>
          <a:p>
            <a:pPr marL="0" indent="0">
              <a:buNone/>
            </a:pPr>
            <a:r>
              <a:rPr lang="en-GB" sz="2200" dirty="0"/>
              <a:t>Expertise regarding implementation and the role of play, physical activity and outdoor spaces that contribute to school experience.</a:t>
            </a:r>
          </a:p>
          <a:p>
            <a:pPr marL="0" indent="0">
              <a:buNone/>
            </a:pPr>
            <a:endParaRPr lang="en-GB" dirty="0"/>
          </a:p>
        </p:txBody>
      </p:sp>
      <p:pic>
        <p:nvPicPr>
          <p:cNvPr id="10" name="Picture 9">
            <a:extLst>
              <a:ext uri="{FF2B5EF4-FFF2-40B4-BE49-F238E27FC236}">
                <a16:creationId xmlns:a16="http://schemas.microsoft.com/office/drawing/2014/main" id="{B18A80E5-F8BD-4C0E-996D-C2E8ABF941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0854" y="2642095"/>
            <a:ext cx="1932940" cy="1932940"/>
          </a:xfrm>
          <a:prstGeom prst="ellipse">
            <a:avLst/>
          </a:prstGeom>
          <a:ln>
            <a:noFill/>
          </a:ln>
          <a:effectLst>
            <a:softEdge rad="112500"/>
          </a:effectLst>
        </p:spPr>
      </p:pic>
      <p:pic>
        <p:nvPicPr>
          <p:cNvPr id="11" name="Picture 10">
            <a:extLst>
              <a:ext uri="{FF2B5EF4-FFF2-40B4-BE49-F238E27FC236}">
                <a16:creationId xmlns:a16="http://schemas.microsoft.com/office/drawing/2014/main" id="{AAA8BD09-7E9F-49FF-9B1B-34C4F09ABE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8681" y="2656795"/>
            <a:ext cx="1800000" cy="1800000"/>
          </a:xfrm>
          <a:prstGeom prst="ellipse">
            <a:avLst/>
          </a:prstGeom>
          <a:ln>
            <a:noFill/>
          </a:ln>
          <a:effectLst>
            <a:softEdge rad="112500"/>
          </a:effectLst>
        </p:spPr>
      </p:pic>
      <p:pic>
        <p:nvPicPr>
          <p:cNvPr id="12" name="Picture 11" descr="Text&#10;&#10;Description automatically generated">
            <a:extLst>
              <a:ext uri="{FF2B5EF4-FFF2-40B4-BE49-F238E27FC236}">
                <a16:creationId xmlns:a16="http://schemas.microsoft.com/office/drawing/2014/main" id="{6D1A9619-1F4B-463D-977C-2478F3B84DF9}"/>
              </a:ext>
            </a:extLst>
          </p:cNvPr>
          <p:cNvPicPr>
            <a:picLocks noChangeAspect="1"/>
          </p:cNvPicPr>
          <p:nvPr/>
        </p:nvPicPr>
        <p:blipFill>
          <a:blip r:embed="rId4"/>
          <a:stretch>
            <a:fillRect/>
          </a:stretch>
        </p:blipFill>
        <p:spPr>
          <a:xfrm>
            <a:off x="8467877" y="494034"/>
            <a:ext cx="2974824" cy="1260054"/>
          </a:xfrm>
          <a:prstGeom prst="rect">
            <a:avLst/>
          </a:prstGeom>
        </p:spPr>
      </p:pic>
    </p:spTree>
    <p:extLst>
      <p:ext uri="{BB962C8B-B14F-4D97-AF65-F5344CB8AC3E}">
        <p14:creationId xmlns:p14="http://schemas.microsoft.com/office/powerpoint/2010/main" val="4066987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rgbClr val="00B050"/>
                </a:solidFill>
                <a:latin typeface="Arial" panose="020B0604020202020204" pitchFamily="34" charset="0"/>
                <a:cs typeface="Arial" panose="020B0604020202020204" pitchFamily="34" charset="0"/>
              </a:rPr>
              <a:t>What is Well Schools?</a:t>
            </a:r>
          </a:p>
        </p:txBody>
      </p:sp>
      <p:sp>
        <p:nvSpPr>
          <p:cNvPr id="3" name="Content Placeholder 2"/>
          <p:cNvSpPr>
            <a:spLocks noGrp="1"/>
          </p:cNvSpPr>
          <p:nvPr>
            <p:ph idx="1"/>
          </p:nvPr>
        </p:nvSpPr>
        <p:spPr>
          <a:xfrm>
            <a:off x="838200" y="1825624"/>
            <a:ext cx="10515600" cy="4612753"/>
          </a:xfrm>
        </p:spPr>
        <p:txBody>
          <a:bodyPr>
            <a:normAutofit/>
          </a:bodyPr>
          <a:lstStyle/>
          <a:p>
            <a:r>
              <a:rPr lang="en-GB" sz="2400" dirty="0"/>
              <a:t>Well Schools is a whole school approach to wellbeing. </a:t>
            </a:r>
          </a:p>
          <a:p>
            <a:r>
              <a:rPr lang="en-GB" sz="2400" dirty="0"/>
              <a:t>A Well School places as much emphasis on wellbeing as it does on academic performance. </a:t>
            </a:r>
          </a:p>
          <a:p>
            <a:r>
              <a:rPr lang="en-GB" sz="2400" dirty="0"/>
              <a:t>It understands that children and young people are more effective learners when they are happy and well.</a:t>
            </a:r>
          </a:p>
          <a:p>
            <a:r>
              <a:rPr lang="en-GB" sz="2400" dirty="0"/>
              <a:t>Promotes creating a culture that allows everyone to reach their potential by supporting the </a:t>
            </a:r>
            <a:r>
              <a:rPr lang="en-GB" sz="2400" b="1" dirty="0"/>
              <a:t>wellbeing of school staff, senior leaders and students </a:t>
            </a:r>
            <a:r>
              <a:rPr lang="en-GB" sz="2400" dirty="0"/>
              <a:t>to improve education outcomes. </a:t>
            </a:r>
          </a:p>
          <a:p>
            <a:r>
              <a:rPr lang="en-GB" sz="2400" dirty="0"/>
              <a:t>The Well Schools ideology of school culture and ethos for supporting wellbeing is underpinned by three pillars (see Figure overleaf).</a:t>
            </a:r>
          </a:p>
        </p:txBody>
      </p:sp>
    </p:spTree>
    <p:extLst>
      <p:ext uri="{BB962C8B-B14F-4D97-AF65-F5344CB8AC3E}">
        <p14:creationId xmlns:p14="http://schemas.microsoft.com/office/powerpoint/2010/main" val="1322988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6DB77920-1438-4D77-B10A-BEE6B322F809}"/>
              </a:ext>
            </a:extLst>
          </p:cNvPr>
          <p:cNvGrpSpPr/>
          <p:nvPr/>
        </p:nvGrpSpPr>
        <p:grpSpPr>
          <a:xfrm>
            <a:off x="1139868" y="572134"/>
            <a:ext cx="10034679" cy="5778561"/>
            <a:chOff x="0" y="0"/>
            <a:chExt cx="8640000" cy="4997336"/>
          </a:xfrm>
        </p:grpSpPr>
        <p:sp>
          <p:nvSpPr>
            <p:cNvPr id="6" name="Trapezoid 5">
              <a:extLst>
                <a:ext uri="{FF2B5EF4-FFF2-40B4-BE49-F238E27FC236}">
                  <a16:creationId xmlns:a16="http://schemas.microsoft.com/office/drawing/2014/main" id="{7C80518C-3F33-4BBA-9B65-467BFD392FB0}"/>
                </a:ext>
              </a:extLst>
            </p:cNvPr>
            <p:cNvSpPr/>
            <p:nvPr/>
          </p:nvSpPr>
          <p:spPr>
            <a:xfrm>
              <a:off x="0" y="0"/>
              <a:ext cx="8640000" cy="1619183"/>
            </a:xfrm>
            <a:prstGeom prst="trapezoid">
              <a:avLst>
                <a:gd name="adj" fmla="val 52066"/>
              </a:avLst>
            </a:prstGeom>
            <a:solidFill>
              <a:srgbClr val="0DA5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en-GB" sz="1600" b="1" kern="1200" dirty="0">
                  <a:solidFill>
                    <a:srgbClr val="FFFFFF"/>
                  </a:solidFill>
                  <a:effectLst/>
                  <a:latin typeface="Avenir Next LT Pro"/>
                  <a:ea typeface="Times New Roman" panose="02020603050405020304" pitchFamily="18" charset="0"/>
                  <a:cs typeface="Arial" panose="020B0604020202020204" pitchFamily="34" charset="0"/>
                </a:rPr>
                <a:t>WELL CULTURE</a:t>
              </a:r>
              <a:endParaRPr lang="en-GB" sz="1600" dirty="0">
                <a:effectLst/>
                <a:latin typeface="Times New Roman" panose="02020603050405020304" pitchFamily="18" charset="0"/>
                <a:ea typeface="Times New Roman" panose="02020603050405020304" pitchFamily="18" charset="0"/>
              </a:endParaRPr>
            </a:p>
            <a:p>
              <a:pPr algn="ctr">
                <a:spcAft>
                  <a:spcPts val="0"/>
                </a:spcAft>
              </a:pPr>
              <a:r>
                <a:rPr lang="en-GB" sz="1600" i="1" kern="1200" dirty="0">
                  <a:solidFill>
                    <a:srgbClr val="FFFFFF"/>
                  </a:solidFill>
                  <a:effectLst/>
                  <a:latin typeface="Avenir Next LT Pro"/>
                  <a:ea typeface="Times New Roman" panose="02020603050405020304" pitchFamily="18" charset="0"/>
                  <a:cs typeface="Arial" panose="020B0604020202020204" pitchFamily="34" charset="0"/>
                </a:rPr>
                <a:t>Wellbeing is put at the heart of school life and enables everyone to thrive and achieve their potential</a:t>
              </a:r>
              <a:endParaRPr lang="en-GB" sz="1600" dirty="0">
                <a:effectLst/>
                <a:latin typeface="Times New Roman" panose="02020603050405020304" pitchFamily="18" charset="0"/>
                <a:ea typeface="Times New Roman" panose="02020603050405020304" pitchFamily="18" charset="0"/>
              </a:endParaRPr>
            </a:p>
            <a:p>
              <a:pPr algn="ctr">
                <a:spcAft>
                  <a:spcPts val="0"/>
                </a:spcAft>
              </a:pPr>
              <a:r>
                <a:rPr lang="en-GB" sz="1600" kern="1200" dirty="0">
                  <a:solidFill>
                    <a:srgbClr val="FFFFFF"/>
                  </a:solidFill>
                  <a:effectLst/>
                  <a:latin typeface="Avenir Next LT Pro"/>
                  <a:ea typeface="Times New Roman" panose="02020603050405020304" pitchFamily="18" charset="0"/>
                  <a:cs typeface="Arial" panose="020B0604020202020204" pitchFamily="34" charset="0"/>
                </a:rPr>
                <a:t>ETHICAL LEADERSHIP, STUDENT &amp; STAFF VOICE, INCLUSION &amp; DIVERSITY, HOME ENGAGEMENT, WELLBEING MEASUREMENT, POSITIVE PHYSICAL ENVIRONMENT, PASTORAL/SAFEGUARDING SUPPORT</a:t>
              </a:r>
              <a:endParaRPr lang="en-GB" sz="1600" dirty="0">
                <a:effectLst/>
                <a:latin typeface="Times New Roman" panose="02020603050405020304" pitchFamily="18" charset="0"/>
                <a:ea typeface="Times New Roman" panose="02020603050405020304" pitchFamily="18" charset="0"/>
              </a:endParaRPr>
            </a:p>
          </p:txBody>
        </p:sp>
        <p:sp>
          <p:nvSpPr>
            <p:cNvPr id="7" name="Flowchart: Process 6">
              <a:extLst>
                <a:ext uri="{FF2B5EF4-FFF2-40B4-BE49-F238E27FC236}">
                  <a16:creationId xmlns:a16="http://schemas.microsoft.com/office/drawing/2014/main" id="{6BA97F72-EED7-460C-A315-D86CCD936022}"/>
                </a:ext>
              </a:extLst>
            </p:cNvPr>
            <p:cNvSpPr/>
            <p:nvPr/>
          </p:nvSpPr>
          <p:spPr>
            <a:xfrm>
              <a:off x="0" y="1735671"/>
              <a:ext cx="2765548" cy="3261665"/>
            </a:xfrm>
            <a:prstGeom prst="flowChartProcess">
              <a:avLst/>
            </a:prstGeom>
            <a:solidFill>
              <a:srgbClr val="F39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0"/>
                </a:spcAft>
              </a:pPr>
              <a:r>
                <a:rPr lang="en-GB" sz="16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WELL LED</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i="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Staff and head teacher wellbeing is actively supported and championed</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STAFF WELLBEING CHARTER</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WELLBEING GOVERNOR(S)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WORKLOAD SUPPORT</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RECOGNITION PROGRAMME</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MENTAL HEALTH SUPPORT</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PERSONAL LIFESTYLE PROGRAMMES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8" name="Flowchart: Process 7">
              <a:extLst>
                <a:ext uri="{FF2B5EF4-FFF2-40B4-BE49-F238E27FC236}">
                  <a16:creationId xmlns:a16="http://schemas.microsoft.com/office/drawing/2014/main" id="{A7F87FF5-0F5C-4EC8-95AF-2A69F1F3380D}"/>
                </a:ext>
              </a:extLst>
            </p:cNvPr>
            <p:cNvSpPr/>
            <p:nvPr/>
          </p:nvSpPr>
          <p:spPr>
            <a:xfrm>
              <a:off x="5874452" y="1735671"/>
              <a:ext cx="2765548" cy="3261665"/>
            </a:xfrm>
            <a:prstGeom prst="flowChartProcess">
              <a:avLst/>
            </a:prstGeom>
            <a:solidFill>
              <a:srgbClr val="335F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0"/>
                </a:spcAft>
              </a:pPr>
              <a:r>
                <a:rPr lang="en-GB" sz="16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WELL EQUIPPED</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i="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Every child has the human skills and social capital to thrive on the modern world</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PUPIL LEADERSHIP PROGRAMMES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OFF-SITE EXPERIENCES/VISITS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TEAM BUILDING EXPERIENCES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SCHOOL EXCHANGES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DEDICATED PSHE/RSE TIME</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FUNDRAISING/FOCUS EVENTS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9" name="Flowchart: Process 8">
              <a:extLst>
                <a:ext uri="{FF2B5EF4-FFF2-40B4-BE49-F238E27FC236}">
                  <a16:creationId xmlns:a16="http://schemas.microsoft.com/office/drawing/2014/main" id="{2EA040AB-37A5-405D-8BCE-29E369DD386C}"/>
                </a:ext>
              </a:extLst>
            </p:cNvPr>
            <p:cNvSpPr/>
            <p:nvPr/>
          </p:nvSpPr>
          <p:spPr>
            <a:xfrm>
              <a:off x="2937226" y="1724023"/>
              <a:ext cx="2765548" cy="3273313"/>
            </a:xfrm>
            <a:prstGeom prst="flowChartProcess">
              <a:avLst/>
            </a:prstGeom>
            <a:solidFill>
              <a:srgbClr val="E83F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0"/>
                </a:spcAft>
              </a:pPr>
              <a:r>
                <a:rPr lang="en-GB" sz="16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WELL PREPARED</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i="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Every child has positive physical and mental health as a foundation for life</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HIGH QUALITY PE</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SPORT/ARTS/MUSIC ENRICHMENT</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MENTAL HEALTH SUPPORT TEAMS</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WHOLE SCHOOL PHYSICAL ACTIVITY</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GOOD FOOD PLAN</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GB" sz="160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OUTDOOR EDUCATION/LEARNING</a:t>
              </a:r>
              <a:endParaRPr lang="en-GB" sz="1600" dirty="0">
                <a:effectLst/>
                <a:latin typeface="Arial" panose="020B0604020202020204" pitchFamily="34" charset="0"/>
                <a:ea typeface="Times New Roman" panose="02020603050405020304" pitchFamily="18" charset="0"/>
                <a:cs typeface="Arial" panose="020B0604020202020204" pitchFamily="34" charset="0"/>
              </a:endParaRPr>
            </a:p>
          </p:txBody>
        </p:sp>
      </p:grpSp>
    </p:spTree>
    <p:extLst>
      <p:ext uri="{BB962C8B-B14F-4D97-AF65-F5344CB8AC3E}">
        <p14:creationId xmlns:p14="http://schemas.microsoft.com/office/powerpoint/2010/main" val="2963434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293" y="2060848"/>
            <a:ext cx="10515600" cy="1325563"/>
          </a:xfrm>
          <a:ln>
            <a:noFill/>
          </a:ln>
        </p:spPr>
        <p:txBody>
          <a:bodyPr>
            <a:normAutofit/>
          </a:bodyPr>
          <a:lstStyle/>
          <a:p>
            <a:r>
              <a:rPr lang="en-GB" sz="4000" b="1" dirty="0">
                <a:solidFill>
                  <a:srgbClr val="00B050"/>
                </a:solidFill>
                <a:latin typeface="Arial" panose="020B0604020202020204" pitchFamily="34" charset="0"/>
                <a:cs typeface="Arial" panose="020B0604020202020204" pitchFamily="34" charset="0"/>
              </a:rPr>
              <a:t>Design</a:t>
            </a:r>
          </a:p>
        </p:txBody>
      </p:sp>
      <p:sp>
        <p:nvSpPr>
          <p:cNvPr id="3" name="Content Placeholder 2"/>
          <p:cNvSpPr>
            <a:spLocks noGrp="1"/>
          </p:cNvSpPr>
          <p:nvPr>
            <p:ph idx="1"/>
          </p:nvPr>
        </p:nvSpPr>
        <p:spPr>
          <a:xfrm>
            <a:off x="735293" y="3255565"/>
            <a:ext cx="10515600" cy="3331567"/>
          </a:xfrm>
        </p:spPr>
        <p:txBody>
          <a:bodyPr>
            <a:normAutofit/>
          </a:bodyPr>
          <a:lstStyle/>
          <a:p>
            <a:pPr marL="0" indent="0">
              <a:buNone/>
            </a:pPr>
            <a:r>
              <a:rPr lang="en-GB" sz="2400" dirty="0"/>
              <a:t>A mixed-method ecological case study approach will be used. </a:t>
            </a:r>
          </a:p>
          <a:p>
            <a:pPr marL="0" indent="0">
              <a:buNone/>
            </a:pPr>
            <a:endParaRPr lang="en-GB" sz="2400" dirty="0"/>
          </a:p>
          <a:p>
            <a:pPr marL="0" indent="0">
              <a:buNone/>
            </a:pPr>
            <a:r>
              <a:rPr lang="en-GB" sz="2400" b="1" dirty="0"/>
              <a:t>1) Case studies: </a:t>
            </a:r>
          </a:p>
          <a:p>
            <a:pPr marL="0" indent="0">
              <a:buNone/>
            </a:pPr>
            <a:r>
              <a:rPr lang="en-GB" sz="2400" dirty="0"/>
              <a:t>10 case study schools to illustrate diversity in the Well School community, to understand different Well School journeys and practice, via a range of qualitative interview.</a:t>
            </a:r>
          </a:p>
          <a:p>
            <a:pPr marL="0" indent="0">
              <a:buNone/>
            </a:pPr>
            <a:endParaRPr lang="en-GB" sz="2400" dirty="0"/>
          </a:p>
          <a:p>
            <a:endParaRPr lang="en-GB" sz="2400" dirty="0"/>
          </a:p>
        </p:txBody>
      </p:sp>
      <p:sp>
        <p:nvSpPr>
          <p:cNvPr id="4" name="Content Placeholder 2"/>
          <p:cNvSpPr txBox="1">
            <a:spLocks/>
          </p:cNvSpPr>
          <p:nvPr/>
        </p:nvSpPr>
        <p:spPr>
          <a:xfrm>
            <a:off x="735293" y="404664"/>
            <a:ext cx="10515600" cy="1512168"/>
          </a:xfrm>
          <a:prstGeom prst="rect">
            <a:avLst/>
          </a:prstGeom>
          <a:solidFill>
            <a:schemeClr val="accent6"/>
          </a:solidFill>
          <a:ln>
            <a:noFill/>
          </a:ln>
          <a:effectLst>
            <a:outerShdw blurRad="50800" dist="38100" dir="5400000" algn="t" rotWithShape="0">
              <a:prstClr val="black">
                <a:alpha val="40000"/>
              </a:prstClr>
            </a:outerShd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Font typeface="Arial" panose="020B0604020202020204" pitchFamily="34" charset="0"/>
              <a:buNone/>
            </a:pPr>
            <a:r>
              <a:rPr lang="en-GB" sz="2200" dirty="0">
                <a:solidFill>
                  <a:schemeClr val="bg1"/>
                </a:solidFill>
              </a:rPr>
              <a:t>The main objective is to explore and understand the factors that affect successful implementation of Well Schools and the perceived impact on schools, teachers, and students who are part of the Well Schools community. </a:t>
            </a:r>
          </a:p>
          <a:p>
            <a:pPr marL="0" indent="0" fontAlgn="auto">
              <a:spcAft>
                <a:spcPts val="0"/>
              </a:spcAft>
              <a:buFont typeface="Arial" panose="020B0604020202020204" pitchFamily="34" charset="0"/>
              <a:buNone/>
            </a:pPr>
            <a:r>
              <a:rPr lang="en-GB" sz="2200" dirty="0">
                <a:solidFill>
                  <a:schemeClr val="bg1"/>
                </a:solidFill>
              </a:rPr>
              <a:t>We are interested in finding examples of good practice and how challenges are addressed. </a:t>
            </a:r>
          </a:p>
          <a:p>
            <a:pPr marL="0" indent="0" fontAlgn="auto">
              <a:spcAft>
                <a:spcPts val="0"/>
              </a:spcAft>
              <a:buFont typeface="Arial" panose="020B0604020202020204" pitchFamily="34" charset="0"/>
              <a:buNone/>
            </a:pPr>
            <a:endParaRPr lang="en-GB" sz="2200" dirty="0">
              <a:solidFill>
                <a:schemeClr val="bg1"/>
              </a:solidFill>
            </a:endParaRPr>
          </a:p>
        </p:txBody>
      </p:sp>
    </p:spTree>
    <p:extLst>
      <p:ext uri="{BB962C8B-B14F-4D97-AF65-F5344CB8AC3E}">
        <p14:creationId xmlns:p14="http://schemas.microsoft.com/office/powerpoint/2010/main" val="1971810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02294"/>
          </a:xfrm>
        </p:spPr>
        <p:txBody>
          <a:bodyPr/>
          <a:lstStyle/>
          <a:p>
            <a:r>
              <a:rPr lang="en-GB" b="1" dirty="0">
                <a:solidFill>
                  <a:srgbClr val="00B050"/>
                </a:solidFill>
              </a:rPr>
              <a:t>Some findings so far…</a:t>
            </a:r>
            <a:br>
              <a:rPr lang="en-GB" b="1" dirty="0">
                <a:solidFill>
                  <a:srgbClr val="00B050"/>
                </a:solidFill>
              </a:rPr>
            </a:br>
            <a:br>
              <a:rPr lang="en-GB" b="1" dirty="0">
                <a:solidFill>
                  <a:srgbClr val="00B050"/>
                </a:solidFill>
              </a:rPr>
            </a:br>
            <a:r>
              <a:rPr lang="en-GB" b="1" dirty="0">
                <a:solidFill>
                  <a:srgbClr val="00B050"/>
                </a:solidFill>
              </a:rPr>
              <a:t>Well Schools Case Studies example</a:t>
            </a:r>
          </a:p>
        </p:txBody>
      </p:sp>
      <p:sp>
        <p:nvSpPr>
          <p:cNvPr id="3" name="Content Placeholder 2"/>
          <p:cNvSpPr>
            <a:spLocks noGrp="1"/>
          </p:cNvSpPr>
          <p:nvPr>
            <p:ph idx="1"/>
          </p:nvPr>
        </p:nvSpPr>
        <p:spPr>
          <a:xfrm>
            <a:off x="638306" y="3022686"/>
            <a:ext cx="10915388" cy="3278838"/>
          </a:xfrm>
        </p:spPr>
        <p:txBody>
          <a:bodyPr>
            <a:normAutofit/>
          </a:bodyPr>
          <a:lstStyle/>
          <a:p>
            <a:r>
              <a:rPr lang="en-GB" sz="2200" dirty="0"/>
              <a:t>Role of the school in curating wellbeing - contextual</a:t>
            </a:r>
          </a:p>
          <a:p>
            <a:r>
              <a:rPr lang="en-GB" sz="2200" dirty="0"/>
              <a:t>Well Schools are schools that have joined to develop wellbeing practice and approaches, in particular teacher wellbeing has been cited as a reason to join, as is often over-looked .</a:t>
            </a:r>
          </a:p>
          <a:p>
            <a:r>
              <a:rPr lang="en-GB" sz="2200" dirty="0"/>
              <a:t>Wellbeing interventions can often fail, whether targeted or universal. So such research is limited by its very nature. A different approach is adopted in this project seeks to recognise the wellbeing practice and approaches embedded within schools that contribute to the wider holistic school environment. This integrated approach is to be considered from multiple points of view.</a:t>
            </a:r>
          </a:p>
          <a:p>
            <a:pPr marL="0" indent="0">
              <a:buNone/>
            </a:pPr>
            <a:endParaRPr lang="en-GB" sz="2200" i="1" dirty="0"/>
          </a:p>
        </p:txBody>
      </p:sp>
      <p:pic>
        <p:nvPicPr>
          <p:cNvPr id="3076" name="Picture 4" descr="work in progr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0337" y="396656"/>
            <a:ext cx="2633252" cy="2633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4215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rgbClr val="0DA549"/>
                </a:solidFill>
                <a:latin typeface="+mn-lt"/>
              </a:rPr>
              <a:t>Case </a:t>
            </a:r>
            <a:r>
              <a:rPr lang="en-GB" sz="4000" b="1">
                <a:solidFill>
                  <a:srgbClr val="0DA549"/>
                </a:solidFill>
                <a:latin typeface="+mn-lt"/>
              </a:rPr>
              <a:t>study profile: </a:t>
            </a:r>
            <a:r>
              <a:rPr lang="en-GB" sz="4000" b="1" dirty="0">
                <a:solidFill>
                  <a:srgbClr val="0DA549"/>
                </a:solidFill>
                <a:latin typeface="+mn-lt"/>
              </a:rPr>
              <a:t>School H</a:t>
            </a:r>
          </a:p>
        </p:txBody>
      </p:sp>
      <p:sp>
        <p:nvSpPr>
          <p:cNvPr id="3" name="Content Placeholder 2"/>
          <p:cNvSpPr>
            <a:spLocks noGrp="1"/>
          </p:cNvSpPr>
          <p:nvPr>
            <p:ph sz="half" idx="1"/>
          </p:nvPr>
        </p:nvSpPr>
        <p:spPr>
          <a:xfrm>
            <a:off x="1389867" y="1628800"/>
            <a:ext cx="9412266" cy="2006044"/>
          </a:xfrm>
          <a:solidFill>
            <a:schemeClr val="accent6">
              <a:lumMod val="20000"/>
              <a:lumOff val="80000"/>
            </a:schemeClr>
          </a:solidFill>
          <a:ln>
            <a:solidFill>
              <a:schemeClr val="accent6">
                <a:lumMod val="50000"/>
              </a:schemeClr>
            </a:solidFill>
          </a:ln>
        </p:spPr>
        <p:txBody>
          <a:bodyPr>
            <a:noAutofit/>
          </a:bodyPr>
          <a:lstStyle/>
          <a:p>
            <a:pPr marL="0" indent="0" algn="ctr">
              <a:buNone/>
            </a:pPr>
            <a:r>
              <a:rPr lang="en-GB" sz="2200" dirty="0"/>
              <a:t>Secondary school located in a village in London</a:t>
            </a:r>
          </a:p>
          <a:p>
            <a:pPr marL="0" indent="0" algn="ctr">
              <a:buNone/>
            </a:pPr>
            <a:r>
              <a:rPr lang="en-GB" sz="2200" dirty="0"/>
              <a:t>It is a smaller than the average-sized secondary school </a:t>
            </a:r>
          </a:p>
          <a:p>
            <a:pPr marL="0" indent="0" algn="ctr">
              <a:buNone/>
            </a:pPr>
            <a:r>
              <a:rPr lang="en-GB" sz="2200" dirty="0"/>
              <a:t>Although the proportion of pupils eligible for FSM is at average, the proportion with SEND and speaking EAL are below national averages, the proportion of disadvantaged pupils has increased</a:t>
            </a:r>
          </a:p>
        </p:txBody>
      </p:sp>
      <p:sp>
        <p:nvSpPr>
          <p:cNvPr id="5" name="Content Placeholder 4"/>
          <p:cNvSpPr>
            <a:spLocks noGrp="1"/>
          </p:cNvSpPr>
          <p:nvPr>
            <p:ph sz="half" idx="2"/>
          </p:nvPr>
        </p:nvSpPr>
        <p:spPr>
          <a:xfrm>
            <a:off x="695400" y="4077072"/>
            <a:ext cx="10824523" cy="2088232"/>
          </a:xfrm>
        </p:spPr>
        <p:txBody>
          <a:bodyPr>
            <a:noAutofit/>
          </a:bodyPr>
          <a:lstStyle/>
          <a:p>
            <a:r>
              <a:rPr lang="en-GB" sz="2200" dirty="0"/>
              <a:t>The school was judged as requiring improvement in May 2017. </a:t>
            </a:r>
          </a:p>
          <a:p>
            <a:r>
              <a:rPr lang="en-GB" sz="2200" dirty="0"/>
              <a:t>The current </a:t>
            </a:r>
            <a:r>
              <a:rPr lang="en-GB" sz="2200" dirty="0" err="1"/>
              <a:t>Headteacher</a:t>
            </a:r>
            <a:r>
              <a:rPr lang="en-GB" sz="2200" dirty="0"/>
              <a:t> has been there for four years, starting in 2018 when the school became an academy, and has since made strides “</a:t>
            </a:r>
            <a:r>
              <a:rPr lang="en-GB" sz="2200" i="1" dirty="0"/>
              <a:t>to get the school out of special measures</a:t>
            </a:r>
            <a:r>
              <a:rPr lang="en-GB" sz="2200" dirty="0"/>
              <a:t>”.  </a:t>
            </a:r>
          </a:p>
          <a:p>
            <a:r>
              <a:rPr lang="en-GB" sz="2200" dirty="0"/>
              <a:t>They joined the “Well Schools” community in 2020 during the pandemic.</a:t>
            </a:r>
          </a:p>
          <a:p>
            <a:endParaRPr lang="en-GB" sz="2200" dirty="0"/>
          </a:p>
        </p:txBody>
      </p:sp>
    </p:spTree>
    <p:extLst>
      <p:ext uri="{BB962C8B-B14F-4D97-AF65-F5344CB8AC3E}">
        <p14:creationId xmlns:p14="http://schemas.microsoft.com/office/powerpoint/2010/main" val="3892852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b="1" dirty="0">
                <a:solidFill>
                  <a:srgbClr val="00B050"/>
                </a:solidFill>
              </a:rPr>
              <a:t>A Whole school culture</a:t>
            </a:r>
          </a:p>
        </p:txBody>
      </p:sp>
      <p:sp>
        <p:nvSpPr>
          <p:cNvPr id="3" name="Content Placeholder 2"/>
          <p:cNvSpPr>
            <a:spLocks noGrp="1"/>
          </p:cNvSpPr>
          <p:nvPr>
            <p:ph sz="half" idx="1"/>
          </p:nvPr>
        </p:nvSpPr>
        <p:spPr>
          <a:xfrm>
            <a:off x="767409" y="1526256"/>
            <a:ext cx="5962534" cy="5215112"/>
          </a:xfrm>
        </p:spPr>
        <p:txBody>
          <a:bodyPr>
            <a:noAutofit/>
          </a:bodyPr>
          <a:lstStyle/>
          <a:p>
            <a:r>
              <a:rPr lang="en-GB" sz="2200" dirty="0"/>
              <a:t>Values adopting a curriculum that puts as much emphasis on wellbeing as it does on academic performance to create a culture that allows everyone to reach their potential. </a:t>
            </a:r>
          </a:p>
          <a:p>
            <a:r>
              <a:rPr lang="en-GB" sz="2200" dirty="0"/>
              <a:t>It was perceived to sit at the “core of the school” and fit well with existing practice while offering opportunity to head in the right direction.</a:t>
            </a:r>
          </a:p>
          <a:p>
            <a:r>
              <a:rPr lang="en-GB" sz="2200" dirty="0"/>
              <a:t>Staff value being part of the decision-making processes involved in Well Schools, supporting whole school buy-in. </a:t>
            </a:r>
          </a:p>
          <a:p>
            <a:r>
              <a:rPr lang="en-GB" sz="2200" dirty="0"/>
              <a:t>Keen for Well Schools not to be recognised as just another intervention or programme, conscious of the perceived pressures put on staff to learn and deliver more and new initiatives.</a:t>
            </a:r>
          </a:p>
          <a:p>
            <a:endParaRPr lang="en-GB" sz="2200" dirty="0"/>
          </a:p>
          <a:p>
            <a:endParaRPr lang="en-GB" sz="2200" dirty="0"/>
          </a:p>
        </p:txBody>
      </p:sp>
      <p:sp>
        <p:nvSpPr>
          <p:cNvPr id="6" name="Rounded Rectangular Callout 5"/>
          <p:cNvSpPr/>
          <p:nvPr/>
        </p:nvSpPr>
        <p:spPr>
          <a:xfrm>
            <a:off x="6888088" y="1901564"/>
            <a:ext cx="4695867" cy="1152128"/>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200" dirty="0"/>
              <a:t>“</a:t>
            </a:r>
            <a:r>
              <a:rPr lang="en-GB" sz="2200" i="1" dirty="0"/>
              <a:t>acted as an umbrella you can see… basically everything we do as a school fits under this umbrella</a:t>
            </a:r>
            <a:r>
              <a:rPr lang="en-GB" sz="2200" dirty="0"/>
              <a:t>”.</a:t>
            </a:r>
          </a:p>
        </p:txBody>
      </p:sp>
      <p:sp>
        <p:nvSpPr>
          <p:cNvPr id="11" name="Rounded Rectangular Callout 10"/>
          <p:cNvSpPr/>
          <p:nvPr/>
        </p:nvSpPr>
        <p:spPr>
          <a:xfrm>
            <a:off x="6960096" y="3429000"/>
            <a:ext cx="4695867" cy="2880320"/>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2200" i="1" dirty="0"/>
              <a:t>“It is a good direction for us to go in, we’re doing most of these things anyway, this is a really good fit, this is where we should where our school would be good like healthy wise, so yeah, it was definitely like talked to us about in that sense it wasn’t like ‘oh’ it wasn’t a joint decision.”</a:t>
            </a:r>
            <a:endParaRPr lang="en-GB" sz="2200" dirty="0"/>
          </a:p>
        </p:txBody>
      </p:sp>
      <p:sp>
        <p:nvSpPr>
          <p:cNvPr id="13" name="Rounded Rectangular Callout 12"/>
          <p:cNvSpPr/>
          <p:nvPr/>
        </p:nvSpPr>
        <p:spPr>
          <a:xfrm>
            <a:off x="6888087" y="374128"/>
            <a:ext cx="4695867" cy="1152128"/>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200" i="1" dirty="0"/>
              <a:t>“Putting wellbeing at the top of the, so it’s more of I guess it’s like part of our daily conversation</a:t>
            </a:r>
            <a:r>
              <a:rPr lang="en-GB" sz="2200" dirty="0"/>
              <a:t>”</a:t>
            </a:r>
          </a:p>
        </p:txBody>
      </p:sp>
    </p:spTree>
    <p:extLst>
      <p:ext uri="{BB962C8B-B14F-4D97-AF65-F5344CB8AC3E}">
        <p14:creationId xmlns:p14="http://schemas.microsoft.com/office/powerpoint/2010/main" val="2980163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b="1" dirty="0">
                <a:solidFill>
                  <a:srgbClr val="00B050"/>
                </a:solidFill>
              </a:rPr>
              <a:t>Leadership</a:t>
            </a:r>
          </a:p>
        </p:txBody>
      </p:sp>
      <p:sp>
        <p:nvSpPr>
          <p:cNvPr id="3" name="Content Placeholder 2"/>
          <p:cNvSpPr>
            <a:spLocks noGrp="1"/>
          </p:cNvSpPr>
          <p:nvPr>
            <p:ph sz="half" idx="1"/>
          </p:nvPr>
        </p:nvSpPr>
        <p:spPr>
          <a:xfrm>
            <a:off x="695400" y="1412776"/>
            <a:ext cx="5760640" cy="3528392"/>
          </a:xfrm>
        </p:spPr>
        <p:txBody>
          <a:bodyPr>
            <a:noAutofit/>
          </a:bodyPr>
          <a:lstStyle/>
          <a:p>
            <a:r>
              <a:rPr lang="en-GB" sz="2200" dirty="0"/>
              <a:t>Throughout the school staff wellbeing is actively supported and championed and this approach has lead to a thriving and successful environment for both staff and students.</a:t>
            </a:r>
          </a:p>
          <a:p>
            <a:r>
              <a:rPr lang="en-GB" sz="2200" dirty="0"/>
              <a:t>Senior leadership team each take roles and responsibilities and communicate regularly.</a:t>
            </a:r>
          </a:p>
          <a:p>
            <a:r>
              <a:rPr lang="en-GB" sz="2200" dirty="0"/>
              <a:t>A Head of Health and Wellbeing role created.</a:t>
            </a:r>
          </a:p>
          <a:p>
            <a:r>
              <a:rPr lang="en-GB" sz="2200" dirty="0"/>
              <a:t>Focused on staffing and in reducing pressures such as considering timetabling and resources, and offering to support staff wellbeing.  </a:t>
            </a:r>
          </a:p>
          <a:p>
            <a:endParaRPr lang="en-GB" sz="2200" dirty="0"/>
          </a:p>
        </p:txBody>
      </p:sp>
      <p:sp>
        <p:nvSpPr>
          <p:cNvPr id="6" name="Rounded Rectangular Callout 5"/>
          <p:cNvSpPr/>
          <p:nvPr/>
        </p:nvSpPr>
        <p:spPr>
          <a:xfrm>
            <a:off x="6888088" y="1699691"/>
            <a:ext cx="4695867" cy="1152128"/>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200" i="1" dirty="0"/>
              <a:t>“I think fundamentally as a leader I know that if people are in a good place, we get the best out of them</a:t>
            </a:r>
            <a:r>
              <a:rPr lang="en-GB" sz="2200" dirty="0"/>
              <a:t>”</a:t>
            </a:r>
          </a:p>
        </p:txBody>
      </p:sp>
      <p:sp>
        <p:nvSpPr>
          <p:cNvPr id="11" name="Rounded Rectangular Callout 10"/>
          <p:cNvSpPr/>
          <p:nvPr/>
        </p:nvSpPr>
        <p:spPr>
          <a:xfrm>
            <a:off x="6960096" y="3429000"/>
            <a:ext cx="4695867" cy="2592288"/>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200" i="1" dirty="0"/>
              <a:t>“Well School is about showing people that you genuinely care about them that their wellbeing is important that they have a place, they have a value, and I wouldn’t subscribe to any leadership culture that didn’t think that was an important.”</a:t>
            </a:r>
          </a:p>
        </p:txBody>
      </p:sp>
      <p:sp>
        <p:nvSpPr>
          <p:cNvPr id="13" name="Rounded Rectangular Callout 12"/>
          <p:cNvSpPr/>
          <p:nvPr/>
        </p:nvSpPr>
        <p:spPr>
          <a:xfrm>
            <a:off x="6888088" y="374128"/>
            <a:ext cx="4695866" cy="894632"/>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i="1" dirty="0"/>
              <a:t>“Looking after people is good leadership”</a:t>
            </a:r>
            <a:endParaRPr lang="en-GB" dirty="0"/>
          </a:p>
        </p:txBody>
      </p:sp>
      <p:sp>
        <p:nvSpPr>
          <p:cNvPr id="10" name="Text Box 2"/>
          <p:cNvSpPr txBox="1">
            <a:spLocks noChangeArrowheads="1"/>
          </p:cNvSpPr>
          <p:nvPr/>
        </p:nvSpPr>
        <p:spPr bwMode="auto">
          <a:xfrm>
            <a:off x="628375" y="4941168"/>
            <a:ext cx="6229300" cy="171911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ot="0" vert="horz" wrap="square" lIns="91440" tIns="45720" rIns="91440" bIns="45720" anchor="t" anchorCtr="0">
            <a:noAutofit/>
          </a:bodyPr>
          <a:lstStyle/>
          <a:p>
            <a:pPr marL="342900" lvl="0" indent="-342900">
              <a:lnSpc>
                <a:spcPct val="107000"/>
              </a:lnSpc>
              <a:spcAft>
                <a:spcPts val="0"/>
              </a:spcAft>
              <a:buFont typeface="Symbol" panose="05050102010706020507" pitchFamily="18" charset="2"/>
              <a:buChar char=""/>
            </a:pPr>
            <a:r>
              <a:rPr lang="en-GB" sz="1400" dirty="0">
                <a:effectLst/>
                <a:latin typeface="Calibri" panose="020F0502020204030204" pitchFamily="34" charset="0"/>
                <a:ea typeface="Trebuchet MS" panose="020B0603020202020204" pitchFamily="34" charset="0"/>
              </a:rPr>
              <a:t>A personal cheerleader programme</a:t>
            </a:r>
          </a:p>
          <a:p>
            <a:pPr marL="342900" lvl="0" indent="-342900">
              <a:lnSpc>
                <a:spcPct val="107000"/>
              </a:lnSpc>
              <a:spcAft>
                <a:spcPts val="0"/>
              </a:spcAft>
              <a:buFont typeface="Symbol" panose="05050102010706020507" pitchFamily="18" charset="2"/>
              <a:buChar char=""/>
            </a:pPr>
            <a:r>
              <a:rPr lang="en-GB" sz="1400" dirty="0">
                <a:effectLst/>
                <a:latin typeface="Calibri" panose="020F0502020204030204" pitchFamily="34" charset="0"/>
                <a:ea typeface="Trebuchet MS" panose="020B0603020202020204" pitchFamily="34" charset="0"/>
              </a:rPr>
              <a:t>Employee assistance programme</a:t>
            </a:r>
          </a:p>
          <a:p>
            <a:pPr marL="342900" lvl="0" indent="-342900">
              <a:lnSpc>
                <a:spcPct val="107000"/>
              </a:lnSpc>
              <a:spcAft>
                <a:spcPts val="0"/>
              </a:spcAft>
              <a:buFont typeface="Symbol" panose="05050102010706020507" pitchFamily="18" charset="2"/>
              <a:buChar char=""/>
            </a:pPr>
            <a:r>
              <a:rPr lang="en-GB" sz="1400" dirty="0">
                <a:effectLst/>
                <a:latin typeface="Calibri" panose="020F0502020204030204" pitchFamily="34" charset="0"/>
                <a:ea typeface="Trebuchet MS" panose="020B0603020202020204" pitchFamily="34" charset="0"/>
              </a:rPr>
              <a:t>7 inset days not 5, and 2 are specifically for wellbeing and staff can do whatever they want on that day for their wellbeing (approved at Trust level)</a:t>
            </a:r>
          </a:p>
          <a:p>
            <a:pPr marL="342900" lvl="0" indent="-342900">
              <a:lnSpc>
                <a:spcPct val="107000"/>
              </a:lnSpc>
              <a:spcAft>
                <a:spcPts val="0"/>
              </a:spcAft>
              <a:buFont typeface="Symbol" panose="05050102010706020507" pitchFamily="18" charset="2"/>
              <a:buChar char=""/>
            </a:pPr>
            <a:r>
              <a:rPr lang="en-GB" sz="1400" dirty="0">
                <a:effectLst/>
                <a:latin typeface="Calibri" panose="020F0502020204030204" pitchFamily="34" charset="0"/>
                <a:ea typeface="Trebuchet MS" panose="020B0603020202020204" pitchFamily="34" charset="0"/>
              </a:rPr>
              <a:t>Deep culture surveys amongst the staff to which the leadership team respond</a:t>
            </a:r>
          </a:p>
          <a:p>
            <a:pPr marL="342900" lvl="0" indent="-342900">
              <a:lnSpc>
                <a:spcPct val="107000"/>
              </a:lnSpc>
              <a:spcAft>
                <a:spcPts val="0"/>
              </a:spcAft>
              <a:buFont typeface="Symbol" panose="05050102010706020507" pitchFamily="18" charset="2"/>
              <a:buChar char=""/>
            </a:pPr>
            <a:r>
              <a:rPr lang="en-GB" sz="1400" dirty="0">
                <a:effectLst/>
                <a:latin typeface="Calibri" panose="020F0502020204030204" pitchFamily="34" charset="0"/>
                <a:ea typeface="Trebuchet MS" panose="020B0603020202020204" pitchFamily="34" charset="0"/>
              </a:rPr>
              <a:t>Staff clubs e.g., yoga club, running club, after school walks</a:t>
            </a:r>
          </a:p>
          <a:p>
            <a:pPr marL="342900" lvl="0" indent="-342900">
              <a:lnSpc>
                <a:spcPct val="107000"/>
              </a:lnSpc>
              <a:spcAft>
                <a:spcPts val="0"/>
              </a:spcAft>
              <a:buFont typeface="Symbol" panose="05050102010706020507" pitchFamily="18" charset="2"/>
              <a:buChar char=""/>
            </a:pPr>
            <a:r>
              <a:rPr lang="en-GB" sz="1400" dirty="0">
                <a:effectLst/>
                <a:latin typeface="Calibri" panose="020F0502020204030204" pitchFamily="34" charset="0"/>
                <a:ea typeface="Trebuchet MS" panose="020B0603020202020204" pitchFamily="34" charset="0"/>
              </a:rPr>
              <a:t>Cuppa with colleagues on a regular basis</a:t>
            </a:r>
          </a:p>
          <a:p>
            <a:pPr lvl="0">
              <a:lnSpc>
                <a:spcPct val="107000"/>
              </a:lnSpc>
              <a:spcAft>
                <a:spcPts val="800"/>
              </a:spcAft>
            </a:pPr>
            <a:endParaRPr lang="en-GB" sz="1400" dirty="0">
              <a:effectLst/>
              <a:latin typeface="Calibri" panose="020F0502020204030204" pitchFamily="34" charset="0"/>
              <a:ea typeface="Trebuchet MS" panose="020B0603020202020204" pitchFamily="34" charset="0"/>
            </a:endParaRPr>
          </a:p>
          <a:p>
            <a:pPr>
              <a:lnSpc>
                <a:spcPct val="107000"/>
              </a:lnSpc>
              <a:spcAft>
                <a:spcPts val="800"/>
              </a:spcAft>
            </a:pPr>
            <a:r>
              <a:rPr lang="en-GB" sz="1400" b="1" dirty="0">
                <a:effectLst/>
                <a:latin typeface="Calibri" panose="020F0502020204030204" pitchFamily="34" charset="0"/>
                <a:ea typeface="Trebuchet MS" panose="020B0603020202020204" pitchFamily="34" charset="0"/>
              </a:rPr>
              <a:t> </a:t>
            </a:r>
            <a:endParaRPr lang="en-GB" sz="1400" dirty="0">
              <a:effectLst/>
              <a:latin typeface="Calibri" panose="020F0502020204030204" pitchFamily="34" charset="0"/>
              <a:ea typeface="Trebuchet MS" panose="020B0603020202020204" pitchFamily="34" charset="0"/>
            </a:endParaRPr>
          </a:p>
        </p:txBody>
      </p:sp>
    </p:spTree>
    <p:extLst>
      <p:ext uri="{BB962C8B-B14F-4D97-AF65-F5344CB8AC3E}">
        <p14:creationId xmlns:p14="http://schemas.microsoft.com/office/powerpoint/2010/main" val="3065889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9CE99A636E974BBF6D0AD796D8E00F" ma:contentTypeVersion="1" ma:contentTypeDescription="Create a new document." ma:contentTypeScope="" ma:versionID="26520238cb1a256785f5620d655dcc79">
  <xsd:schema xmlns:xsd="http://www.w3.org/2001/XMLSchema" xmlns:xs="http://www.w3.org/2001/XMLSchema" xmlns:p="http://schemas.microsoft.com/office/2006/metadata/properties" xmlns:ns2="dfe3e87b-d350-4364-9df9-28426d5c95b4" targetNamespace="http://schemas.microsoft.com/office/2006/metadata/properties" ma:root="true" ma:fieldsID="1342e686c6142d718961cd21e3ba6e78" ns2:_="">
    <xsd:import namespace="dfe3e87b-d350-4364-9df9-28426d5c95b4"/>
    <xsd:element name="properties">
      <xsd:complexType>
        <xsd:sequence>
          <xsd:element name="documentManagement">
            <xsd:complexType>
              <xsd:all>
                <xsd:element ref="ns2:Target_x0020_Audienc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e3e87b-d350-4364-9df9-28426d5c95b4" elementFormDefault="qualified">
    <xsd:import namespace="http://schemas.microsoft.com/office/2006/documentManagement/types"/>
    <xsd:import namespace="http://schemas.microsoft.com/office/infopath/2007/PartnerControls"/>
    <xsd:element name="Target_x0020_Audiences" ma:index="8" nillable="true" ma:displayName="Target Audiences" ma:internalName="Target_x0020_Audiences">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A3D6EE-6AB4-4A03-986D-FBD6091ED0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e3e87b-d350-4364-9df9-28426d5c95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Default Design</Template>
  <TotalTime>290</TotalTime>
  <Words>1686</Words>
  <Application>Microsoft Macintosh PowerPoint</Application>
  <PresentationFormat>Widescreen</PresentationFormat>
  <Paragraphs>122</Paragraphs>
  <Slides>12</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Avenir Next LT Pro</vt:lpstr>
      <vt:lpstr>Calibri</vt:lpstr>
      <vt:lpstr>Calibri Light</vt:lpstr>
      <vt:lpstr>Segoe UI Emoji</vt:lpstr>
      <vt:lpstr>Symbol</vt:lpstr>
      <vt:lpstr>Times New Roman</vt:lpstr>
      <vt:lpstr>Trebuchet MS</vt:lpstr>
      <vt:lpstr>Office Theme</vt:lpstr>
      <vt:lpstr>Well Schools Evaluation</vt:lpstr>
      <vt:lpstr>Who we are?</vt:lpstr>
      <vt:lpstr>What is Well Schools?</vt:lpstr>
      <vt:lpstr>PowerPoint Presentation</vt:lpstr>
      <vt:lpstr>Design</vt:lpstr>
      <vt:lpstr>Some findings so far…  Well Schools Case Studies example</vt:lpstr>
      <vt:lpstr>Case study profile: School H</vt:lpstr>
      <vt:lpstr>A Whole school culture</vt:lpstr>
      <vt:lpstr>Leadership</vt:lpstr>
      <vt:lpstr>Impact &amp; Sustainability</vt:lpstr>
      <vt:lpstr>Discussion</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presentation title here up to 75 characters at this size of heading</dc:title>
  <dc:creator>Dawn Morris</dc:creator>
  <cp:lastModifiedBy>mewxseb5</cp:lastModifiedBy>
  <cp:revision>37</cp:revision>
  <cp:lastPrinted>2022-09-12T20:26:00Z</cp:lastPrinted>
  <dcterms:created xsi:type="dcterms:W3CDTF">2019-10-11T16:16:16Z</dcterms:created>
  <dcterms:modified xsi:type="dcterms:W3CDTF">2023-01-09T10:21:43Z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0x010100C79CE99A636E974BBF6D0AD796D8E00F</vt:lpwstr>
  </property>
</Properties>
</file>