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EE"/>
    <a:srgbClr val="F2FBEE"/>
    <a:srgbClr val="EEFAEC"/>
    <a:srgbClr val="76B600"/>
    <a:srgbClr val="FFF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4" autoAdjust="0"/>
    <p:restoredTop sz="86715" autoAdjust="0"/>
  </p:normalViewPr>
  <p:slideViewPr>
    <p:cSldViewPr snapToGrid="0" snapToObjects="1">
      <p:cViewPr>
        <p:scale>
          <a:sx n="25" d="100"/>
          <a:sy n="25" d="100"/>
        </p:scale>
        <p:origin x="1290" y="-3216"/>
      </p:cViewPr>
      <p:guideLst>
        <p:guide orient="horz" pos="13606"/>
        <p:guide pos="90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88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3600" cap="all" baseline="0" dirty="0">
                <a:solidFill>
                  <a:schemeClr val="tx1"/>
                </a:solidFill>
              </a:rPr>
              <a:t>Energia desperdiçada no país, em </a:t>
            </a:r>
            <a:r>
              <a:rPr lang="pt-BR" sz="3600" cap="all" baseline="0" dirty="0" err="1">
                <a:solidFill>
                  <a:schemeClr val="tx1"/>
                </a:solidFill>
              </a:rPr>
              <a:t>R</a:t>
            </a:r>
            <a:r>
              <a:rPr lang="pt-BR" sz="3600" cap="all" baseline="0" dirty="0">
                <a:solidFill>
                  <a:schemeClr val="tx1"/>
                </a:solidFill>
              </a:rPr>
              <a:t>$ Bilhões</a:t>
            </a:r>
          </a:p>
        </c:rich>
      </c:tx>
      <c:layout>
        <c:manualLayout>
          <c:xMode val="edge"/>
          <c:yMode val="edge"/>
          <c:x val="0.166146903118051"/>
          <c:y val="2.23097416547216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Colunas8</c:v>
                </c:pt>
              </c:strCache>
            </c:strRef>
          </c:tx>
          <c:spPr>
            <a:ln w="730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Plan1!$B$2:$B$9</c:f>
              <c:numCache>
                <c:formatCode>General</c:formatCode>
                <c:ptCount val="8"/>
                <c:pt idx="0">
                  <c:v>9.77</c:v>
                </c:pt>
                <c:pt idx="1">
                  <c:v>9.93</c:v>
                </c:pt>
                <c:pt idx="2">
                  <c:v>10.66</c:v>
                </c:pt>
                <c:pt idx="3">
                  <c:v>11.15</c:v>
                </c:pt>
                <c:pt idx="4">
                  <c:v>11.65</c:v>
                </c:pt>
                <c:pt idx="5">
                  <c:v>12.17</c:v>
                </c:pt>
                <c:pt idx="6">
                  <c:v>12.64</c:v>
                </c:pt>
                <c:pt idx="7">
                  <c:v>13.11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79-4BF2-A668-442EE36F46D6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Colunas1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Plan1!$C$2:$C$9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79-4BF2-A668-442EE36F46D6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Colunas2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Plan1!$D$2:$D$9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A79-4BF2-A668-442EE36F46D6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Colunas3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Plan1!$E$2:$E$9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A79-4BF2-A668-442EE36F46D6}"/>
            </c:ext>
          </c:extLst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Colunas4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Plan1!$F$2:$F$9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A79-4BF2-A668-442EE36F46D6}"/>
            </c:ext>
          </c:extLst>
        </c:ser>
        <c:ser>
          <c:idx val="5"/>
          <c:order val="5"/>
          <c:tx>
            <c:strRef>
              <c:f>Plan1!$G$1</c:f>
              <c:strCache>
                <c:ptCount val="1"/>
                <c:pt idx="0">
                  <c:v>Colunas5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Plan1!$G$2:$G$9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A79-4BF2-A668-442EE36F46D6}"/>
            </c:ext>
          </c:extLst>
        </c:ser>
        <c:ser>
          <c:idx val="6"/>
          <c:order val="6"/>
          <c:tx>
            <c:strRef>
              <c:f>Plan1!$H$1</c:f>
              <c:strCache>
                <c:ptCount val="1"/>
                <c:pt idx="0">
                  <c:v>Colunas6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Plan1!$H$2:$H$9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A79-4BF2-A668-442EE36F46D6}"/>
            </c:ext>
          </c:extLst>
        </c:ser>
        <c:ser>
          <c:idx val="7"/>
          <c:order val="7"/>
          <c:tx>
            <c:strRef>
              <c:f>Plan1!$I$1</c:f>
              <c:strCache>
                <c:ptCount val="1"/>
                <c:pt idx="0">
                  <c:v>Colunas7</c:v>
                </c:pt>
              </c:strCache>
            </c:strRef>
          </c:tx>
          <c:spPr>
            <a:ln w="34925" cap="rnd">
              <a:solidFill>
                <a:schemeClr val="accent2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Plan1!$I$2:$I$9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A79-4BF2-A668-442EE36F46D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6430256"/>
        <c:axId val="76430816"/>
      </c:lineChart>
      <c:catAx>
        <c:axId val="76430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600" dirty="0"/>
                  <a:t>FONTE: </a:t>
                </a:r>
                <a:r>
                  <a:rPr lang="pt-BR" sz="1600" cap="all" baseline="0" dirty="0" err="1"/>
                  <a:t>abesco</a:t>
                </a:r>
                <a:r>
                  <a:rPr lang="pt-BR" sz="1600" cap="all" baseline="0" dirty="0"/>
                  <a:t> - associação brasileira das empresas de serviços de conservação de energia</a:t>
                </a:r>
              </a:p>
            </c:rich>
          </c:tx>
          <c:layout>
            <c:manualLayout>
              <c:xMode val="edge"/>
              <c:yMode val="edge"/>
              <c:x val="0.68190574055999098"/>
              <c:y val="0.930058025529141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accent1">
                <a:shade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430816"/>
        <c:crosses val="autoZero"/>
        <c:auto val="1"/>
        <c:lblAlgn val="ctr"/>
        <c:lblOffset val="100"/>
        <c:noMultiLvlLbl val="0"/>
      </c:catAx>
      <c:valAx>
        <c:axId val="76430816"/>
        <c:scaling>
          <c:orientation val="minMax"/>
          <c:min val="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430256"/>
        <c:crosses val="autoZero"/>
        <c:crossBetween val="between"/>
      </c:valAx>
      <c:spPr>
        <a:solidFill>
          <a:schemeClr val="bg1">
            <a:lumMod val="95000"/>
            <a:alpha val="82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FE39B-C2F7-2B44-A67C-BBAA93839C52}" type="doc">
      <dgm:prSet loTypeId="urn:microsoft.com/office/officeart/2005/8/layout/chevron1" loCatId="list" qsTypeId="urn:microsoft.com/office/officeart/2005/8/quickstyle/simple1" qsCatId="simple" csTypeId="urn:microsoft.com/office/officeart/2005/8/colors/accent0_2" csCatId="mainScheme" phldr="1"/>
      <dgm:spPr/>
    </dgm:pt>
    <dgm:pt modelId="{42CD64B9-5368-8042-8BEA-E4457C7AD46C}" type="pres">
      <dgm:prSet presAssocID="{550FE39B-C2F7-2B44-A67C-BBAA93839C52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E8A8487-DE26-CA4B-93D3-A558CA06F6C0}" type="presOf" srcId="{550FE39B-C2F7-2B44-A67C-BBAA93839C52}" destId="{42CD64B9-5368-8042-8BEA-E4457C7AD46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22A97-3F42-4BB0-AD42-6E02552C086F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CA7FA-6FFC-43F9-8D30-2B086D4A6D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300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A9666-3BD6-1247-B33F-AFBABA757DAE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F3DE0-F209-2A4C-8B12-8D87B436D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56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F3DE0-F209-2A4C-8B12-8D87B436DBA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18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21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8EE"/>
            </a:gs>
            <a:gs pos="30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 userDrawn="1"/>
        </p:nvCxnSpPr>
        <p:spPr>
          <a:xfrm>
            <a:off x="1201599" y="4827153"/>
            <a:ext cx="2600044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 userDrawn="1"/>
        </p:nvCxnSpPr>
        <p:spPr>
          <a:xfrm>
            <a:off x="971542" y="42720440"/>
            <a:ext cx="2675045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o 8"/>
          <p:cNvGrpSpPr/>
          <p:nvPr userDrawn="1"/>
        </p:nvGrpSpPr>
        <p:grpSpPr>
          <a:xfrm>
            <a:off x="2990229" y="753380"/>
            <a:ext cx="11211591" cy="3283972"/>
            <a:chOff x="1956816" y="541872"/>
            <a:chExt cx="11211591" cy="3283972"/>
          </a:xfrm>
        </p:grpSpPr>
        <p:pic>
          <p:nvPicPr>
            <p:cNvPr id="33" name="Imagem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6816" y="541872"/>
              <a:ext cx="2451640" cy="3283972"/>
            </a:xfrm>
            <a:prstGeom prst="rect">
              <a:avLst/>
            </a:prstGeom>
          </p:spPr>
        </p:pic>
        <p:sp>
          <p:nvSpPr>
            <p:cNvPr id="34" name="CaixaDeTexto 33"/>
            <p:cNvSpPr txBox="1"/>
            <p:nvPr/>
          </p:nvSpPr>
          <p:spPr>
            <a:xfrm>
              <a:off x="4408455" y="2084568"/>
              <a:ext cx="875995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/>
                <a:t>INSTITUTO FEDERAL DE</a:t>
              </a:r>
            </a:p>
            <a:p>
              <a:r>
                <a:rPr lang="pt-BR" sz="2800" dirty="0"/>
                <a:t>EDUCAÇÃO, CIÊNCIA E TECNOLOGIA</a:t>
              </a:r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4408455" y="2970114"/>
              <a:ext cx="87599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>
                  <a:solidFill>
                    <a:srgbClr val="76B600"/>
                  </a:solidFill>
                  <a:latin typeface="Abadi MT Condensed Extra Bold" charset="0"/>
                  <a:ea typeface="Abadi MT Condensed Extra Bold" charset="0"/>
                  <a:cs typeface="Abadi MT Condensed Extra Bold" charset="0"/>
                </a:rPr>
                <a:t>RIO GRANDE DO NORTE</a:t>
              </a: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4390167" y="3306585"/>
              <a:ext cx="87599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>
                  <a:solidFill>
                    <a:srgbClr val="76B600"/>
                  </a:solidFill>
                </a:rPr>
                <a:t>Campus Santa Cruz</a:t>
              </a:r>
            </a:p>
          </p:txBody>
        </p:sp>
      </p:grpSp>
      <p:sp>
        <p:nvSpPr>
          <p:cNvPr id="14" name="Retângulo 13"/>
          <p:cNvSpPr/>
          <p:nvPr userDrawn="1"/>
        </p:nvSpPr>
        <p:spPr>
          <a:xfrm>
            <a:off x="26141770" y="40598435"/>
            <a:ext cx="2342229" cy="208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QR</a:t>
            </a:r>
            <a:r>
              <a:rPr lang="pt-BR" baseline="0" dirty="0"/>
              <a:t> CODE</a:t>
            </a:r>
            <a:endParaRPr lang="pt-BR" dirty="0"/>
          </a:p>
        </p:txBody>
      </p:sp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5054" y="40617985"/>
            <a:ext cx="2342229" cy="203318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03F4995-579F-4C12-8D55-77274E012ED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2014975" y="234646"/>
            <a:ext cx="3795221" cy="400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4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12" Type="http://schemas.openxmlformats.org/officeDocument/2006/relationships/hyperlink" Target="mailto:barreto.rodrigo@ifrn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hyperlink" Target="mailto:matheus.fialho13@hotmail.com" TargetMode="External"/><Relationship Id="rId5" Type="http://schemas.openxmlformats.org/officeDocument/2006/relationships/diagramLayout" Target="../diagrams/layout1.xml"/><Relationship Id="rId10" Type="http://schemas.openxmlformats.org/officeDocument/2006/relationships/hyperlink" Target="mailto:marcos27miranda@gmail.com" TargetMode="Externa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18782" y="8065196"/>
            <a:ext cx="25784418" cy="255454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pt-BR" sz="3200" b="1" dirty="0"/>
              <a:t>Resumo</a:t>
            </a:r>
          </a:p>
          <a:p>
            <a:pPr lvl="0" algn="just"/>
            <a:r>
              <a:rPr lang="pt-BR" sz="3200" dirty="0">
                <a:solidFill>
                  <a:srgbClr val="3C3C3B"/>
                </a:solidFill>
              </a:rPr>
              <a:t>Salientar brevemente a importância da experiência como pesquisador, em que consistiu o objetivo central da pesquisa desenvolvida, explicitando sucintamente a metodologia e os resultados alcançados. Deve conter no máximo 500 caracteres, espaçamento simples, sem parágrafo e sem citações. </a:t>
            </a:r>
          </a:p>
          <a:p>
            <a:pPr lvl="0"/>
            <a:r>
              <a:rPr lang="pt-BR" sz="3200" b="1" dirty="0"/>
              <a:t>Palavras-chave: </a:t>
            </a:r>
            <a:r>
              <a:rPr lang="pt-BR" sz="3200" dirty="0">
                <a:solidFill>
                  <a:srgbClr val="3C3C3B"/>
                </a:solidFill>
              </a:rPr>
              <a:t>Use até 5 (cinco) palavras chave, separando-as por vírgula.</a:t>
            </a:r>
          </a:p>
          <a:p>
            <a:pPr lvl="0"/>
            <a:r>
              <a:rPr lang="pt-BR" sz="3200" dirty="0">
                <a:solidFill>
                  <a:srgbClr val="3C3C3B"/>
                </a:solidFill>
              </a:rPr>
              <a:t>Use até 5 (cinco) palavras chave, separando-as por vírgula.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336" y="12169652"/>
            <a:ext cx="12817425" cy="738664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800" i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+mj-lt"/>
                <a:cs typeface="Tahoma"/>
              </a:rPr>
              <a:t>INTRODUÇÃO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18782" y="12961740"/>
            <a:ext cx="12817424" cy="608679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 marR="78740" algn="just">
              <a:lnSpc>
                <a:spcPct val="102699"/>
              </a:lnSpc>
            </a:pPr>
            <a:r>
              <a:rPr lang="pt-BR" sz="3100" i="1" spc="18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4800" dirty="0">
                <a:solidFill>
                  <a:srgbClr val="3C3C3B"/>
                </a:solidFill>
              </a:rPr>
              <a:t>Apresentar o problema ou o produto apresentando  os seus aspectos gerais  a fim de contextualizar o problema/produto para o público. Ressaltar a relevância do trabalho e sua  importância para o público beneficiário ou área temática do trabalho e descrever, sucintamente, os objetivos propostos, os resultados alcançados e os desafios  superados ou a serem superados.</a:t>
            </a:r>
          </a:p>
        </p:txBody>
      </p:sp>
      <p:sp>
        <p:nvSpPr>
          <p:cNvPr id="6" name="object 8"/>
          <p:cNvSpPr txBox="1"/>
          <p:nvPr/>
        </p:nvSpPr>
        <p:spPr>
          <a:xfrm>
            <a:off x="1218782" y="19730492"/>
            <a:ext cx="12817424" cy="738664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800" i="1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latin typeface="+mj-lt"/>
                <a:cs typeface="Tahoma"/>
              </a:rPr>
              <a:t>M</a:t>
            </a:r>
            <a:r>
              <a:rPr lang="pt-BR" sz="4800" i="1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latin typeface="+mj-lt"/>
                <a:cs typeface="Tahoma"/>
              </a:rPr>
              <a:t>ETODOLOGIA</a:t>
            </a:r>
            <a:endParaRPr sz="4800" i="1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latin typeface="+mj-lt"/>
              <a:cs typeface="Tahoma"/>
            </a:endParaRPr>
          </a:p>
        </p:txBody>
      </p:sp>
      <p:sp>
        <p:nvSpPr>
          <p:cNvPr id="7" name="object 9"/>
          <p:cNvSpPr txBox="1"/>
          <p:nvPr/>
        </p:nvSpPr>
        <p:spPr>
          <a:xfrm>
            <a:off x="1218782" y="20450572"/>
            <a:ext cx="12817425" cy="68476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 marR="5080" lvl="0" algn="just">
              <a:lnSpc>
                <a:spcPct val="102600"/>
              </a:lnSpc>
            </a:pPr>
            <a:r>
              <a:rPr lang="pt-BR" sz="3100" spc="145" dirty="0">
                <a:latin typeface="Arial" pitchFamily="34" charset="0"/>
                <a:cs typeface="Arial" pitchFamily="34" charset="0"/>
              </a:rPr>
              <a:t>        </a:t>
            </a:r>
            <a:r>
              <a:rPr lang="pt-BR" sz="4800" dirty="0">
                <a:solidFill>
                  <a:srgbClr val="3C3C3B"/>
                </a:solidFill>
              </a:rPr>
              <a:t>Descrever as formas e técnicas que foram/serão utilizadas para executar as atividades do projeto/pesquisa/estudo, bem como os materiais utilizados, devendo explicar de forma objetiva como se deu/dará a realização de cada atividade. Faz-se necessário demonstrar a articulação entre os procedimentos metodológicos e os objetivos propostos na solução do problema levantado.</a:t>
            </a:r>
          </a:p>
        </p:txBody>
      </p:sp>
      <p:sp>
        <p:nvSpPr>
          <p:cNvPr id="8" name="object 10"/>
          <p:cNvSpPr txBox="1"/>
          <p:nvPr/>
        </p:nvSpPr>
        <p:spPr>
          <a:xfrm>
            <a:off x="1386828" y="34028597"/>
            <a:ext cx="12529393" cy="738664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t-BR" sz="4800" i="1" spc="95" dirty="0">
                <a:solidFill>
                  <a:sysClr val="windowText" lastClr="000000"/>
                </a:solidFill>
                <a:latin typeface="+mj-lt"/>
                <a:cs typeface="Tahoma"/>
              </a:rPr>
              <a:t>RESULTADOS </a:t>
            </a:r>
            <a:r>
              <a:rPr lang="pt-BR" sz="4800" i="1" spc="125" dirty="0">
                <a:solidFill>
                  <a:sysClr val="windowText" lastClr="000000"/>
                </a:solidFill>
                <a:latin typeface="+mj-lt"/>
                <a:cs typeface="Tahoma"/>
              </a:rPr>
              <a:t>E</a:t>
            </a:r>
            <a:r>
              <a:rPr lang="pt-BR" sz="4800" i="1" spc="40" dirty="0">
                <a:solidFill>
                  <a:sysClr val="windowText" lastClr="000000"/>
                </a:solidFill>
                <a:latin typeface="+mj-lt"/>
                <a:cs typeface="Tahoma"/>
              </a:rPr>
              <a:t> </a:t>
            </a:r>
            <a:r>
              <a:rPr lang="pt-BR" sz="4800" i="1" spc="100" dirty="0">
                <a:solidFill>
                  <a:sysClr val="windowText" lastClr="000000"/>
                </a:solidFill>
                <a:latin typeface="+mj-lt"/>
                <a:cs typeface="Tahoma"/>
              </a:rPr>
              <a:t>DISCUSSÃO</a:t>
            </a:r>
            <a:endParaRPr lang="pt-BR" sz="4800" i="1" dirty="0">
              <a:solidFill>
                <a:sysClr val="windowText" lastClr="000000"/>
              </a:solidFill>
              <a:latin typeface="+mj-lt"/>
              <a:cs typeface="Tahoma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1218782" y="35547898"/>
            <a:ext cx="12817424" cy="59599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 marR="5080" lvl="0" algn="just">
              <a:lnSpc>
                <a:spcPct val="102699"/>
              </a:lnSpc>
              <a:tabLst>
                <a:tab pos="1803400" algn="l"/>
                <a:tab pos="4823460" algn="l"/>
              </a:tabLst>
            </a:pPr>
            <a:r>
              <a:rPr lang="pt-BR" sz="4800" spc="135" dirty="0">
                <a:latin typeface="Arial" pitchFamily="34" charset="0"/>
                <a:cs typeface="Arial" pitchFamily="34" charset="0"/>
              </a:rPr>
              <a:t>        </a:t>
            </a:r>
            <a:r>
              <a:rPr lang="pt-BR" sz="4800" dirty="0">
                <a:solidFill>
                  <a:srgbClr val="3C3C3B"/>
                </a:solidFill>
              </a:rPr>
              <a:t>Apresentar os resultados alcançados e/ou esperados, observando a articulação entre os objetivos propostos e o que foi efetivamente alcançado. Apontar, quando necessário, as eventuais dificuldades encontradas que limitaram o alcance dos resultados. Pode-se utilizar de imagens, gráficos, quadros ou tabelas.</a:t>
            </a:r>
          </a:p>
          <a:p>
            <a:pPr marL="12700" marR="5080" algn="just">
              <a:lnSpc>
                <a:spcPct val="102699"/>
              </a:lnSpc>
              <a:tabLst>
                <a:tab pos="1803400" algn="l"/>
                <a:tab pos="4823460" algn="l"/>
              </a:tabLst>
            </a:pP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ject 12"/>
          <p:cNvSpPr txBox="1"/>
          <p:nvPr/>
        </p:nvSpPr>
        <p:spPr>
          <a:xfrm>
            <a:off x="15288734" y="26803107"/>
            <a:ext cx="12529392" cy="738664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t-BR" sz="4800" i="1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latin typeface="+mj-lt"/>
                <a:cs typeface="Tahoma"/>
              </a:rPr>
              <a:t>CONCLUSÕES</a:t>
            </a:r>
            <a:endParaRPr sz="4800" i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latin typeface="+mj-lt"/>
              <a:cs typeface="Tahoma"/>
            </a:endParaRPr>
          </a:p>
        </p:txBody>
      </p:sp>
      <p:sp>
        <p:nvSpPr>
          <p:cNvPr id="11" name="object 13"/>
          <p:cNvSpPr txBox="1"/>
          <p:nvPr/>
        </p:nvSpPr>
        <p:spPr>
          <a:xfrm>
            <a:off x="15679897" y="27810921"/>
            <a:ext cx="11925397" cy="293926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lvl="0" algn="just"/>
            <a:r>
              <a:rPr lang="pt-BR" sz="3100" dirty="0">
                <a:latin typeface="Arial" charset="0"/>
                <a:ea typeface="Arial" charset="0"/>
                <a:cs typeface="Arial" charset="0"/>
              </a:rPr>
              <a:t>         </a:t>
            </a:r>
            <a:r>
              <a:rPr lang="pt-BR" sz="4000" dirty="0">
                <a:solidFill>
                  <a:srgbClr val="3C3C3B"/>
                </a:solidFill>
              </a:rPr>
              <a:t>Explicitar nas conclusões os aspectos mais importantes alcançados pelo projeto/pesquisa/estudo e, se necessário, eventuais sugestões de melhoria para futuros trabalhos.</a:t>
            </a:r>
          </a:p>
          <a:p>
            <a:pPr algn="just"/>
            <a:endParaRPr lang="pt-BR" sz="3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object 14"/>
          <p:cNvSpPr txBox="1"/>
          <p:nvPr/>
        </p:nvSpPr>
        <p:spPr>
          <a:xfrm>
            <a:off x="15032583" y="30429597"/>
            <a:ext cx="12529393" cy="738664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t-BR" sz="4800" i="1" spc="100" dirty="0">
                <a:solidFill>
                  <a:sysClr val="windowText" lastClr="000000"/>
                </a:solidFill>
                <a:latin typeface="+mj-lt"/>
                <a:cs typeface="Tahoma"/>
              </a:rPr>
              <a:t>BIBLIOGRAFIA</a:t>
            </a:r>
            <a:endParaRPr sz="4800" i="1" dirty="0">
              <a:solidFill>
                <a:sysClr val="windowText" lastClr="000000"/>
              </a:solidFill>
              <a:latin typeface="+mj-lt"/>
              <a:cs typeface="Tahoma"/>
            </a:endParaRPr>
          </a:p>
        </p:txBody>
      </p:sp>
      <p:sp>
        <p:nvSpPr>
          <p:cNvPr id="13" name="object 15"/>
          <p:cNvSpPr txBox="1"/>
          <p:nvPr/>
        </p:nvSpPr>
        <p:spPr>
          <a:xfrm>
            <a:off x="15792575" y="31444508"/>
            <a:ext cx="11937448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buAutoNum type="arabicPeriod"/>
              <a:tabLst>
                <a:tab pos="222250" algn="l"/>
              </a:tabLst>
            </a:pPr>
            <a:r>
              <a:rPr sz="3000" spc="70" dirty="0">
                <a:latin typeface="Arial" pitchFamily="34" charset="0"/>
                <a:cs typeface="Arial" pitchFamily="34" charset="0"/>
              </a:rPr>
              <a:t>INSTRUMENTOS</a:t>
            </a:r>
            <a:r>
              <a:rPr sz="3000" spc="5" dirty="0">
                <a:latin typeface="Arial" pitchFamily="34" charset="0"/>
                <a:cs typeface="Arial" pitchFamily="34" charset="0"/>
              </a:rPr>
              <a:t> </a:t>
            </a:r>
            <a:r>
              <a:rPr sz="3000" spc="90" dirty="0">
                <a:latin typeface="Arial" pitchFamily="34" charset="0"/>
                <a:cs typeface="Arial" pitchFamily="34" charset="0"/>
              </a:rPr>
              <a:t>E</a:t>
            </a:r>
            <a:r>
              <a:rPr sz="3000" spc="5" dirty="0">
                <a:latin typeface="Arial" pitchFamily="34" charset="0"/>
                <a:cs typeface="Arial" pitchFamily="34" charset="0"/>
              </a:rPr>
              <a:t> </a:t>
            </a:r>
            <a:r>
              <a:rPr sz="3000" spc="70" dirty="0">
                <a:latin typeface="Arial" pitchFamily="34" charset="0"/>
                <a:cs typeface="Arial" pitchFamily="34" charset="0"/>
              </a:rPr>
              <a:t>MEDIDAS</a:t>
            </a:r>
            <a:r>
              <a:rPr sz="3000" spc="5" dirty="0">
                <a:latin typeface="Arial" pitchFamily="34" charset="0"/>
                <a:cs typeface="Arial" pitchFamily="34" charset="0"/>
              </a:rPr>
              <a:t> </a:t>
            </a:r>
            <a:r>
              <a:rPr sz="3000" spc="60" dirty="0">
                <a:latin typeface="Arial" pitchFamily="34" charset="0"/>
                <a:cs typeface="Arial" pitchFamily="34" charset="0"/>
              </a:rPr>
              <a:t>ELETRICAS.</a:t>
            </a:r>
            <a:r>
              <a:rPr sz="3000" spc="5" dirty="0">
                <a:latin typeface="Arial" pitchFamily="34" charset="0"/>
                <a:cs typeface="Arial" pitchFamily="34" charset="0"/>
              </a:rPr>
              <a:t> </a:t>
            </a:r>
            <a:r>
              <a:rPr sz="3000" spc="60" dirty="0">
                <a:latin typeface="Arial" pitchFamily="34" charset="0"/>
                <a:cs typeface="Arial" pitchFamily="34" charset="0"/>
              </a:rPr>
              <a:t>Autor:</a:t>
            </a:r>
            <a:r>
              <a:rPr sz="3000" spc="5" dirty="0">
                <a:latin typeface="Arial" pitchFamily="34" charset="0"/>
                <a:cs typeface="Arial" pitchFamily="34" charset="0"/>
              </a:rPr>
              <a:t> </a:t>
            </a:r>
            <a:r>
              <a:rPr sz="3000" spc="75" dirty="0">
                <a:latin typeface="Arial" pitchFamily="34" charset="0"/>
                <a:cs typeface="Arial" pitchFamily="34" charset="0"/>
              </a:rPr>
              <a:t>SENRA,</a:t>
            </a:r>
            <a:r>
              <a:rPr sz="3000" spc="10" dirty="0">
                <a:latin typeface="Arial" pitchFamily="34" charset="0"/>
                <a:cs typeface="Arial" pitchFamily="34" charset="0"/>
              </a:rPr>
              <a:t> </a:t>
            </a:r>
            <a:r>
              <a:rPr sz="3000" spc="50" dirty="0">
                <a:latin typeface="Arial" pitchFamily="34" charset="0"/>
                <a:cs typeface="Arial" pitchFamily="34" charset="0"/>
              </a:rPr>
              <a:t>RENATO.</a:t>
            </a:r>
            <a:r>
              <a:rPr sz="3000" spc="10" dirty="0">
                <a:latin typeface="Arial" pitchFamily="34" charset="0"/>
                <a:cs typeface="Arial" pitchFamily="34" charset="0"/>
              </a:rPr>
              <a:t> </a:t>
            </a:r>
            <a:r>
              <a:rPr sz="3000" spc="60" dirty="0">
                <a:latin typeface="Arial" pitchFamily="34" charset="0"/>
                <a:cs typeface="Arial" pitchFamily="34" charset="0"/>
              </a:rPr>
              <a:t>Idioma:  </a:t>
            </a:r>
            <a:r>
              <a:rPr sz="3000" spc="70" dirty="0">
                <a:latin typeface="Arial" pitchFamily="34" charset="0"/>
                <a:cs typeface="Arial" pitchFamily="34" charset="0"/>
              </a:rPr>
              <a:t>PORTUGUÊS. </a:t>
            </a:r>
            <a:r>
              <a:rPr sz="3000" spc="75" dirty="0">
                <a:latin typeface="Arial" pitchFamily="34" charset="0"/>
                <a:cs typeface="Arial" pitchFamily="34" charset="0"/>
              </a:rPr>
              <a:t>Editora:BARAUNA. Assunto: </a:t>
            </a:r>
            <a:r>
              <a:rPr sz="3000" spc="95" dirty="0">
                <a:latin typeface="Arial" pitchFamily="34" charset="0"/>
                <a:cs typeface="Arial" pitchFamily="34" charset="0"/>
              </a:rPr>
              <a:t>Engenharia </a:t>
            </a:r>
            <a:r>
              <a:rPr sz="3000" spc="-60" dirty="0">
                <a:latin typeface="Arial" pitchFamily="34" charset="0"/>
                <a:cs typeface="Arial" pitchFamily="34" charset="0"/>
              </a:rPr>
              <a:t>– </a:t>
            </a:r>
            <a:r>
              <a:rPr sz="3000" spc="75" dirty="0">
                <a:latin typeface="Arial" pitchFamily="34" charset="0"/>
                <a:cs typeface="Arial" pitchFamily="34" charset="0"/>
              </a:rPr>
              <a:t>Elétrica. </a:t>
            </a:r>
            <a:r>
              <a:rPr sz="3000" spc="80" dirty="0">
                <a:latin typeface="Arial" pitchFamily="34" charset="0"/>
                <a:cs typeface="Arial" pitchFamily="34" charset="0"/>
              </a:rPr>
              <a:t>Edição</a:t>
            </a:r>
            <a:r>
              <a:rPr lang="pt-BR" sz="3000" spc="80" dirty="0">
                <a:latin typeface="Arial" pitchFamily="34" charset="0"/>
                <a:cs typeface="Arial" pitchFamily="34" charset="0"/>
              </a:rPr>
              <a:t>: 1,</a:t>
            </a:r>
            <a:r>
              <a:rPr sz="3000" spc="65" dirty="0">
                <a:latin typeface="Arial" pitchFamily="34" charset="0"/>
                <a:cs typeface="Arial" pitchFamily="34" charset="0"/>
              </a:rPr>
              <a:t>  Ano:</a:t>
            </a:r>
            <a:r>
              <a:rPr sz="3000" spc="-65" dirty="0">
                <a:latin typeface="Arial" pitchFamily="34" charset="0"/>
                <a:cs typeface="Arial" pitchFamily="34" charset="0"/>
              </a:rPr>
              <a:t> </a:t>
            </a:r>
            <a:r>
              <a:rPr sz="3000" spc="90" dirty="0">
                <a:latin typeface="Arial" pitchFamily="34" charset="0"/>
                <a:cs typeface="Arial" pitchFamily="34" charset="0"/>
              </a:rPr>
              <a:t>2011.</a:t>
            </a:r>
            <a:endParaRPr sz="3000" dirty="0">
              <a:latin typeface="Arial" pitchFamily="34" charset="0"/>
              <a:cs typeface="Arial" pitchFamily="34" charset="0"/>
            </a:endParaRPr>
          </a:p>
          <a:p>
            <a:pPr marL="12700" marR="154940">
              <a:lnSpc>
                <a:spcPct val="100000"/>
              </a:lnSpc>
              <a:buAutoNum type="arabicPeriod"/>
              <a:tabLst>
                <a:tab pos="274955" algn="l"/>
              </a:tabLst>
            </a:pPr>
            <a:r>
              <a:rPr sz="3000" spc="100" dirty="0">
                <a:latin typeface="Arial" pitchFamily="34" charset="0"/>
                <a:cs typeface="Arial" pitchFamily="34" charset="0"/>
              </a:rPr>
              <a:t>MANUAL </a:t>
            </a:r>
            <a:r>
              <a:rPr sz="3000" spc="105" dirty="0">
                <a:latin typeface="Arial" pitchFamily="34" charset="0"/>
                <a:cs typeface="Arial" pitchFamily="34" charset="0"/>
              </a:rPr>
              <a:t>DE </a:t>
            </a:r>
            <a:r>
              <a:rPr sz="3000" spc="70" dirty="0">
                <a:latin typeface="Arial" pitchFamily="34" charset="0"/>
                <a:cs typeface="Arial" pitchFamily="34" charset="0"/>
              </a:rPr>
              <a:t>MEDIDAS </a:t>
            </a:r>
            <a:r>
              <a:rPr sz="3000" spc="60" dirty="0">
                <a:latin typeface="Arial" pitchFamily="34" charset="0"/>
                <a:cs typeface="Arial" pitchFamily="34" charset="0"/>
              </a:rPr>
              <a:t>ELETRICAS. Autor: </a:t>
            </a:r>
            <a:r>
              <a:rPr sz="3000" spc="80" dirty="0">
                <a:latin typeface="Arial" pitchFamily="34" charset="0"/>
                <a:cs typeface="Arial" pitchFamily="34" charset="0"/>
              </a:rPr>
              <a:t>ROLDAN, </a:t>
            </a:r>
            <a:r>
              <a:rPr sz="3000" spc="30" dirty="0">
                <a:latin typeface="Arial" pitchFamily="34" charset="0"/>
                <a:cs typeface="Arial" pitchFamily="34" charset="0"/>
              </a:rPr>
              <a:t>JOSE. </a:t>
            </a:r>
            <a:r>
              <a:rPr sz="3000" spc="60" dirty="0">
                <a:latin typeface="Arial" pitchFamily="34" charset="0"/>
                <a:cs typeface="Arial" pitchFamily="34" charset="0"/>
              </a:rPr>
              <a:t>Idioma:  </a:t>
            </a:r>
            <a:r>
              <a:rPr sz="3000" spc="70" dirty="0">
                <a:latin typeface="Arial" pitchFamily="34" charset="0"/>
                <a:cs typeface="Arial" pitchFamily="34" charset="0"/>
              </a:rPr>
              <a:t>PORTUGUÊS. Editora: </a:t>
            </a:r>
            <a:r>
              <a:rPr sz="3000" spc="85" dirty="0">
                <a:latin typeface="Arial" pitchFamily="34" charset="0"/>
                <a:cs typeface="Arial" pitchFamily="34" charset="0"/>
              </a:rPr>
              <a:t>HEMUS. </a:t>
            </a:r>
            <a:r>
              <a:rPr sz="3000" spc="75" dirty="0">
                <a:latin typeface="Arial" pitchFamily="34" charset="0"/>
                <a:cs typeface="Arial" pitchFamily="34" charset="0"/>
              </a:rPr>
              <a:t>Assunto: </a:t>
            </a:r>
            <a:r>
              <a:rPr sz="3000" spc="95" dirty="0">
                <a:latin typeface="Arial" pitchFamily="34" charset="0"/>
                <a:cs typeface="Arial" pitchFamily="34" charset="0"/>
              </a:rPr>
              <a:t>Engenharia </a:t>
            </a:r>
            <a:r>
              <a:rPr sz="3000" spc="-60" dirty="0">
                <a:latin typeface="Arial" pitchFamily="34" charset="0"/>
                <a:cs typeface="Arial" pitchFamily="34" charset="0"/>
              </a:rPr>
              <a:t>– </a:t>
            </a:r>
            <a:r>
              <a:rPr sz="3000" spc="75" dirty="0">
                <a:latin typeface="Arial" pitchFamily="34" charset="0"/>
                <a:cs typeface="Arial" pitchFamily="34" charset="0"/>
              </a:rPr>
              <a:t>Elétrica. </a:t>
            </a:r>
            <a:r>
              <a:rPr sz="3000" spc="80" dirty="0">
                <a:latin typeface="Arial" pitchFamily="34" charset="0"/>
                <a:cs typeface="Arial" pitchFamily="34" charset="0"/>
              </a:rPr>
              <a:t>Edição: </a:t>
            </a:r>
            <a:r>
              <a:rPr sz="3000" spc="65" dirty="0">
                <a:latin typeface="Arial" pitchFamily="34" charset="0"/>
                <a:cs typeface="Arial" pitchFamily="34" charset="0"/>
              </a:rPr>
              <a:t>1.  Ano:</a:t>
            </a:r>
            <a:r>
              <a:rPr sz="3000" spc="-65" dirty="0">
                <a:latin typeface="Arial" pitchFamily="34" charset="0"/>
                <a:cs typeface="Arial" pitchFamily="34" charset="0"/>
              </a:rPr>
              <a:t> </a:t>
            </a:r>
            <a:r>
              <a:rPr sz="3000" spc="90" dirty="0">
                <a:latin typeface="Arial" pitchFamily="34" charset="0"/>
                <a:cs typeface="Arial" pitchFamily="34" charset="0"/>
              </a:rPr>
              <a:t>2002.</a:t>
            </a:r>
            <a:endParaRPr sz="3000" dirty="0">
              <a:latin typeface="Arial" pitchFamily="34" charset="0"/>
              <a:cs typeface="Arial" pitchFamily="34" charset="0"/>
            </a:endParaRPr>
          </a:p>
          <a:p>
            <a:pPr marL="12700" marR="3924300">
              <a:lnSpc>
                <a:spcPct val="100000"/>
              </a:lnSpc>
              <a:buClr>
                <a:srgbClr val="000000"/>
              </a:buClr>
              <a:buAutoNum type="arabicPeriod"/>
              <a:tabLst>
                <a:tab pos="222885" algn="l"/>
              </a:tabLst>
            </a:pPr>
            <a:r>
              <a:rPr sz="3000" u="sng" spc="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sz="3000" u="sng" spc="7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tt</a:t>
            </a:r>
            <a:r>
              <a:rPr sz="3000" u="sng" spc="105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sz="3000" u="sng" spc="-45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:/</a:t>
            </a:r>
            <a:r>
              <a:rPr sz="3000" u="sng" spc="-6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sz="3000" u="sng" spc="95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ww</a:t>
            </a:r>
            <a:r>
              <a:rPr sz="3000" u="sng" spc="-2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sz="3000" u="sng" spc="6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.a</a:t>
            </a:r>
            <a:r>
              <a:rPr sz="3000" u="sng" spc="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sz="3000" u="sng" spc="11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sz="3000" u="sng" spc="105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sz="3000" u="sng" spc="65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sz="3000" u="sng" spc="4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sz="3000" u="sng" spc="8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sz="3000" u="sng" spc="85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sz="3000" u="sng" spc="15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sz="3000" u="sng" spc="55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.b</a:t>
            </a:r>
            <a:r>
              <a:rPr sz="3000" u="sng" spc="65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sz="3000" u="sng" spc="-55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sz="3000" spc="-5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000" spc="65" dirty="0">
                <a:latin typeface="Arial" pitchFamily="34" charset="0"/>
                <a:cs typeface="Arial" pitchFamily="34" charset="0"/>
              </a:rPr>
              <a:t>Ano:</a:t>
            </a:r>
            <a:r>
              <a:rPr sz="3000" spc="-65" dirty="0">
                <a:latin typeface="Arial" pitchFamily="34" charset="0"/>
                <a:cs typeface="Arial" pitchFamily="34" charset="0"/>
              </a:rPr>
              <a:t> </a:t>
            </a:r>
            <a:r>
              <a:rPr sz="3000" spc="110" dirty="0">
                <a:latin typeface="Arial" pitchFamily="34" charset="0"/>
                <a:cs typeface="Arial" pitchFamily="34" charset="0"/>
              </a:rPr>
              <a:t>2016</a:t>
            </a:r>
            <a:endParaRPr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15337904" y="12169652"/>
            <a:ext cx="12778833" cy="5684617"/>
            <a:chOff x="936304" y="35542516"/>
            <a:chExt cx="12817424" cy="6798487"/>
          </a:xfrm>
        </p:grpSpPr>
        <p:sp>
          <p:nvSpPr>
            <p:cNvPr id="18" name="Retângulo 17"/>
            <p:cNvSpPr/>
            <p:nvPr/>
          </p:nvSpPr>
          <p:spPr>
            <a:xfrm>
              <a:off x="936304" y="35542516"/>
              <a:ext cx="12817424" cy="6798487"/>
            </a:xfrm>
            <a:prstGeom prst="rect">
              <a:avLst/>
            </a:prstGeom>
            <a:solidFill>
              <a:schemeClr val="bg1">
                <a:lumMod val="85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aphicFrame>
          <p:nvGraphicFramePr>
            <p:cNvPr id="19" name="Gráfico 18"/>
            <p:cNvGraphicFramePr/>
            <p:nvPr>
              <p:extLst>
                <p:ext uri="{D42A27DB-BD31-4B8C-83A1-F6EECF244321}">
                  <p14:modId xmlns:p14="http://schemas.microsoft.com/office/powerpoint/2010/main" val="1740005635"/>
                </p:ext>
              </p:extLst>
            </p:nvPr>
          </p:nvGraphicFramePr>
          <p:xfrm>
            <a:off x="936304" y="35542517"/>
            <a:ext cx="12246915" cy="63140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805524212"/>
              </p:ext>
            </p:extLst>
          </p:nvPr>
        </p:nvGraphicFramePr>
        <p:xfrm>
          <a:off x="970674" y="27363341"/>
          <a:ext cx="1248966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1" name="Grupo 20"/>
          <p:cNvGrpSpPr/>
          <p:nvPr/>
        </p:nvGrpSpPr>
        <p:grpSpPr>
          <a:xfrm>
            <a:off x="15077884" y="19177344"/>
            <a:ext cx="12185417" cy="7002725"/>
            <a:chOff x="14473808" y="17539450"/>
            <a:chExt cx="12614998" cy="8743770"/>
          </a:xfrm>
        </p:grpSpPr>
        <p:pic>
          <p:nvPicPr>
            <p:cNvPr id="22" name="Imagem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3808" y="17539450"/>
              <a:ext cx="12614998" cy="8743770"/>
            </a:xfrm>
            <a:prstGeom prst="rect">
              <a:avLst/>
            </a:prstGeom>
          </p:spPr>
        </p:pic>
        <p:sp>
          <p:nvSpPr>
            <p:cNvPr id="23" name="CaixaDeTexto 22"/>
            <p:cNvSpPr txBox="1"/>
            <p:nvPr/>
          </p:nvSpPr>
          <p:spPr>
            <a:xfrm>
              <a:off x="18434249" y="20666596"/>
              <a:ext cx="47525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dirty="0"/>
                <a:t>Analisador de Rede Elétrica</a:t>
              </a: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18477051" y="21386676"/>
              <a:ext cx="460851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2000" dirty="0"/>
                <a:t>Com o auxílio do ARE, o usuário pode controlar o gasto dos diversos equipamentos presentes na residência, evitando o desperdício de energia e controlando os gastos financeiros.</a:t>
              </a: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14925664" y="21674708"/>
              <a:ext cx="206842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/>
                <a:t>O consumo do chuveiro elétrico  equivale a 73 lâmpadas, ou 63 televisores ou 29 computadores.</a:t>
              </a:r>
            </a:p>
          </p:txBody>
        </p:sp>
      </p:grpSp>
      <p:sp>
        <p:nvSpPr>
          <p:cNvPr id="26" name="object 10"/>
          <p:cNvSpPr txBox="1"/>
          <p:nvPr/>
        </p:nvSpPr>
        <p:spPr>
          <a:xfrm>
            <a:off x="1176275" y="27363341"/>
            <a:ext cx="12865486" cy="1169551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 lvl="0" algn="ctr"/>
            <a:r>
              <a:rPr lang="pt-BR" sz="4800" i="1" dirty="0">
                <a:solidFill>
                  <a:schemeClr val="tx1"/>
                </a:solidFill>
                <a:latin typeface="+mj-lt"/>
              </a:rPr>
              <a:t>REFERENCIAL TEÓRICO</a:t>
            </a:r>
          </a:p>
          <a:p>
            <a:pPr marL="12700" algn="ctr">
              <a:lnSpc>
                <a:spcPct val="100000"/>
              </a:lnSpc>
            </a:pPr>
            <a:endParaRPr lang="pt-BR" sz="2800" dirty="0">
              <a:solidFill>
                <a:sysClr val="windowText" lastClr="000000"/>
              </a:solidFill>
              <a:latin typeface="+mj-lt"/>
              <a:cs typeface="Tahoma"/>
            </a:endParaRPr>
          </a:p>
        </p:txBody>
      </p:sp>
      <p:sp>
        <p:nvSpPr>
          <p:cNvPr id="27" name="Text Box 3414"/>
          <p:cNvSpPr txBox="1">
            <a:spLocks noChangeArrowheads="1"/>
          </p:cNvSpPr>
          <p:nvPr/>
        </p:nvSpPr>
        <p:spPr bwMode="auto">
          <a:xfrm>
            <a:off x="3971702" y="6481020"/>
            <a:ext cx="21231298" cy="1503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863" tIns="43432" rIns="86863" bIns="43432">
            <a:spAutoFit/>
          </a:bodyPr>
          <a:lstStyle/>
          <a:p>
            <a:pPr algn="ctr" fontAlgn="base"/>
            <a:r>
              <a:rPr lang="pt-BR" sz="3600" b="1" dirty="0"/>
              <a:t>M.V.L. Miranda </a:t>
            </a:r>
            <a:r>
              <a:rPr lang="pt-BR" sz="3600" b="1" baseline="30000" dirty="0"/>
              <a:t>1</a:t>
            </a:r>
            <a:r>
              <a:rPr lang="pt-BR" sz="3600" b="1" dirty="0"/>
              <a:t> ; M.O. Fialho</a:t>
            </a:r>
            <a:r>
              <a:rPr lang="pt-BR" sz="3600" b="1" baseline="30000" dirty="0"/>
              <a:t> 2</a:t>
            </a:r>
            <a:r>
              <a:rPr lang="pt-BR" sz="3600" b="1" dirty="0"/>
              <a:t>; </a:t>
            </a:r>
            <a:r>
              <a:rPr lang="en-US" sz="3600" b="1" dirty="0"/>
              <a:t>R.L.</a:t>
            </a:r>
            <a:r>
              <a:rPr lang="en-US" sz="3600" dirty="0"/>
              <a:t>​ </a:t>
            </a:r>
            <a:r>
              <a:rPr lang="pt-BR" sz="3600" b="1" dirty="0"/>
              <a:t>Barreto </a:t>
            </a:r>
            <a:r>
              <a:rPr lang="pt-BR" sz="3600" b="1" baseline="30000" dirty="0"/>
              <a:t>3</a:t>
            </a:r>
            <a:r>
              <a:rPr lang="pt-BR" sz="3600" b="1" dirty="0"/>
              <a:t> </a:t>
            </a:r>
            <a:r>
              <a:rPr lang="en-US" sz="3600" dirty="0"/>
              <a:t>​</a:t>
            </a:r>
          </a:p>
          <a:p>
            <a:pPr algn="ctr" fontAlgn="base"/>
            <a:r>
              <a:rPr lang="pt-BR" sz="2800" baseline="30000" dirty="0"/>
              <a:t>1.</a:t>
            </a:r>
            <a:r>
              <a:rPr lang="pt-BR" sz="2800" dirty="0"/>
              <a:t>Aluno  do curso Informática, e-mail: </a:t>
            </a:r>
            <a:r>
              <a:rPr lang="en-US" sz="2800" dirty="0">
                <a:hlinkClick r:id="rId10"/>
              </a:rPr>
              <a:t>marcos27miranda@gmail.com</a:t>
            </a:r>
            <a:r>
              <a:rPr lang="pt-BR" sz="2800" dirty="0"/>
              <a:t> , </a:t>
            </a:r>
            <a:r>
              <a:rPr lang="pt-BR" sz="2800" baseline="30000" dirty="0"/>
              <a:t>2.</a:t>
            </a:r>
            <a:r>
              <a:rPr lang="pt-BR" sz="2800" dirty="0"/>
              <a:t>Aluno  do curso  Informática, e-mail: </a:t>
            </a:r>
            <a:r>
              <a:rPr lang="en-US" sz="2800" dirty="0">
                <a:hlinkClick r:id="rId11"/>
              </a:rPr>
              <a:t>matheus.fialho13@hotmail.com</a:t>
            </a:r>
            <a:r>
              <a:rPr lang="pt-BR" sz="2800" dirty="0"/>
              <a:t> ​</a:t>
            </a:r>
          </a:p>
          <a:p>
            <a:pPr algn="ctr" fontAlgn="base"/>
            <a:r>
              <a:rPr lang="pt-BR" sz="2800" baseline="30000" dirty="0"/>
              <a:t>3.</a:t>
            </a:r>
            <a:r>
              <a:rPr lang="en-US" sz="2800" dirty="0"/>
              <a:t>Professor do </a:t>
            </a:r>
            <a:r>
              <a:rPr lang="pt-BR" sz="2800" dirty="0"/>
              <a:t>Instituto</a:t>
            </a:r>
            <a:r>
              <a:rPr lang="en-US" sz="2800" dirty="0"/>
              <a:t> Federal do Rio Grande do Norte ,  e-mail: </a:t>
            </a:r>
            <a:r>
              <a:rPr lang="en-US" sz="2800" dirty="0">
                <a:hlinkClick r:id="rId12"/>
              </a:rPr>
              <a:t>barreto.rodrigo@ifrn.edu.br</a:t>
            </a:r>
            <a:r>
              <a:rPr lang="pt-BR" sz="2800" dirty="0"/>
              <a:t> </a:t>
            </a:r>
            <a:r>
              <a:rPr lang="en-US" sz="2800" dirty="0"/>
              <a:t>​</a:t>
            </a:r>
          </a:p>
        </p:txBody>
      </p:sp>
      <p:sp>
        <p:nvSpPr>
          <p:cNvPr id="29" name="object 10"/>
          <p:cNvSpPr txBox="1"/>
          <p:nvPr/>
        </p:nvSpPr>
        <p:spPr>
          <a:xfrm>
            <a:off x="14864537" y="21502617"/>
            <a:ext cx="12865486" cy="430887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t-BR" sz="2800" spc="95" dirty="0">
                <a:solidFill>
                  <a:sysClr val="windowText" lastClr="000000"/>
                </a:solidFill>
                <a:latin typeface="+mj-lt"/>
                <a:cs typeface="Tahoma"/>
              </a:rPr>
              <a:t>Figura3 - Utilização do analisador de Rede Elétrica.</a:t>
            </a:r>
            <a:endParaRPr lang="pt-BR" sz="2800" dirty="0">
              <a:solidFill>
                <a:sysClr val="windowText" lastClr="000000"/>
              </a:solidFill>
              <a:latin typeface="+mj-lt"/>
              <a:cs typeface="Tahoma"/>
            </a:endParaRPr>
          </a:p>
        </p:txBody>
      </p:sp>
      <p:sp>
        <p:nvSpPr>
          <p:cNvPr id="30" name="object 10"/>
          <p:cNvSpPr txBox="1"/>
          <p:nvPr/>
        </p:nvSpPr>
        <p:spPr>
          <a:xfrm>
            <a:off x="15001617" y="18123419"/>
            <a:ext cx="12865486" cy="430887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t-BR" sz="2800" spc="95" dirty="0">
                <a:solidFill>
                  <a:sysClr val="windowText" lastClr="000000"/>
                </a:solidFill>
                <a:latin typeface="+mj-lt"/>
                <a:cs typeface="Tahoma"/>
              </a:rPr>
              <a:t>Figura2 – Gráfico do desperdício de Energia entre os anos de 2008 a 2015.</a:t>
            </a:r>
            <a:endParaRPr lang="pt-BR" sz="2800" dirty="0">
              <a:solidFill>
                <a:sysClr val="windowText" lastClr="000000"/>
              </a:solidFill>
              <a:latin typeface="+mj-lt"/>
              <a:cs typeface="Tahoma"/>
            </a:endParaRPr>
          </a:p>
        </p:txBody>
      </p:sp>
      <p:sp>
        <p:nvSpPr>
          <p:cNvPr id="31" name="Text Box 3414"/>
          <p:cNvSpPr txBox="1">
            <a:spLocks noChangeArrowheads="1"/>
          </p:cNvSpPr>
          <p:nvPr/>
        </p:nvSpPr>
        <p:spPr bwMode="auto">
          <a:xfrm>
            <a:off x="3966827" y="5640495"/>
            <a:ext cx="21231298" cy="174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863" tIns="43432" rIns="86863" bIns="43432">
            <a:spAutoFit/>
          </a:bodyPr>
          <a:lstStyle/>
          <a:p>
            <a:pPr lvl="0" algn="ctr" fontAlgn="base"/>
            <a:r>
              <a:rPr lang="pt-BR" sz="5400" b="1" dirty="0"/>
              <a:t>TÍTULO CENTRALIZADO</a:t>
            </a:r>
          </a:p>
          <a:p>
            <a:pPr algn="ctr" fontAlgn="base"/>
            <a:r>
              <a:rPr lang="pt-BR" sz="5400" b="1" dirty="0"/>
              <a:t> </a:t>
            </a:r>
            <a:r>
              <a:rPr lang="en-US" sz="2800" dirty="0"/>
              <a:t>​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218783" y="28344656"/>
            <a:ext cx="128654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solidFill>
                  <a:srgbClr val="3C3C3B"/>
                </a:solidFill>
              </a:rPr>
              <a:t>Nesta seção, o autor deve apresentar os referenciais teóricos ou estudos utilizados para o desenvolvimento da pesquisa/projeto, descrevendo as teorias mencionadas ou estudos  utilizados que embasaram o desenvolvimento do trabalho, trazendo a palavra dos autores que subsidiam o trabalho atual.</a:t>
            </a:r>
            <a:endParaRPr lang="pt-BR" sz="48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5337904" y="35547898"/>
            <a:ext cx="127402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pt-BR" sz="4000" b="1" dirty="0"/>
              <a:t>OBSERVAÇÃO</a:t>
            </a:r>
            <a:r>
              <a:rPr lang="pt-BR" sz="4000" dirty="0"/>
              <a:t>: </a:t>
            </a:r>
            <a:r>
              <a:rPr lang="pt-BR" sz="4000" spc="300" dirty="0"/>
              <a:t>deve-se procurar manter as características originais de formatação indicadas neste modelo. No entanto, a estrutura do pôster não é fixa, podendo ser rearranjada conforme desejado (a depender da variação da quantidade de texto e dos itens visuais como imagens, gráficos, tabelas, etc.). Esta caixa de diálogo deve ser removida na edição final do pôster.</a:t>
            </a:r>
          </a:p>
        </p:txBody>
      </p:sp>
    </p:spTree>
    <p:extLst>
      <p:ext uri="{BB962C8B-B14F-4D97-AF65-F5344CB8AC3E}">
        <p14:creationId xmlns:p14="http://schemas.microsoft.com/office/powerpoint/2010/main" val="582397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587</Words>
  <Application>Microsoft Office PowerPoint</Application>
  <PresentationFormat>Personalizar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Abadi MT Condensed Extra Bold</vt:lpstr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Lopes Barreto</dc:creator>
  <cp:lastModifiedBy>Paulo Rikardo Cunha</cp:lastModifiedBy>
  <cp:revision>38</cp:revision>
  <cp:lastPrinted>2017-01-23T23:20:31Z</cp:lastPrinted>
  <dcterms:created xsi:type="dcterms:W3CDTF">2017-01-23T22:10:43Z</dcterms:created>
  <dcterms:modified xsi:type="dcterms:W3CDTF">2019-08-29T18:14:54Z</dcterms:modified>
</cp:coreProperties>
</file>