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350" r:id="rId5"/>
    <p:sldId id="463" r:id="rId6"/>
    <p:sldId id="439" r:id="rId7"/>
    <p:sldId id="464" r:id="rId8"/>
    <p:sldId id="465" r:id="rId9"/>
    <p:sldId id="459" r:id="rId10"/>
    <p:sldId id="462" r:id="rId11"/>
    <p:sldId id="430" r:id="rId12"/>
    <p:sldId id="455" r:id="rId13"/>
    <p:sldId id="441" r:id="rId14"/>
    <p:sldId id="467" r:id="rId15"/>
    <p:sldId id="466" r:id="rId16"/>
    <p:sldId id="39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2">
          <p15:clr>
            <a:srgbClr val="A4A3A4"/>
          </p15:clr>
        </p15:guide>
        <p15:guide id="2" pos="38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.Zhang" initials="J" lastIdx="1" clrIdx="0">
    <p:extLst>
      <p:ext uri="{19B8F6BF-5375-455C-9EA6-DF929625EA0E}">
        <p15:presenceInfo xmlns:p15="http://schemas.microsoft.com/office/powerpoint/2012/main" userId="S::jessica.zhang@trustasia.com::30401f35-f1d3-461b-b813-5259eeddae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761"/>
    <a:srgbClr val="FB7531"/>
    <a:srgbClr val="FFFFFF"/>
    <a:srgbClr val="FE4A4A"/>
    <a:srgbClr val="F6F4F8"/>
    <a:srgbClr val="F6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5" autoAdjust="0"/>
    <p:restoredTop sz="77597" autoAdjust="0"/>
  </p:normalViewPr>
  <p:slideViewPr>
    <p:cSldViewPr snapToGrid="0" snapToObjects="1">
      <p:cViewPr varScale="1">
        <p:scale>
          <a:sx n="67" d="100"/>
          <a:sy n="67" d="100"/>
        </p:scale>
        <p:origin x="499" y="48"/>
      </p:cViewPr>
      <p:guideLst>
        <p:guide orient="horz" pos="2062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.Lv" userId="5382db55-ce99-477f-9f86-e96d87a67fca" providerId="ADAL" clId="{E1A64B25-2017-4661-B767-9792ACBA6680}"/>
    <pc:docChg chg="modSld">
      <pc:chgData name="Hana.Lv" userId="5382db55-ce99-477f-9f86-e96d87a67fca" providerId="ADAL" clId="{E1A64B25-2017-4661-B767-9792ACBA6680}" dt="2019-09-24T09:26:15.185" v="1095" actId="20577"/>
      <pc:docMkLst>
        <pc:docMk/>
      </pc:docMkLst>
      <pc:sldChg chg="modNotesTx">
        <pc:chgData name="Hana.Lv" userId="5382db55-ce99-477f-9f86-e96d87a67fca" providerId="ADAL" clId="{E1A64B25-2017-4661-B767-9792ACBA6680}" dt="2019-09-24T09:26:15.185" v="1095" actId="20577"/>
        <pc:sldMkLst>
          <pc:docMk/>
          <pc:sldMk cId="0" sldId="350"/>
        </pc:sldMkLst>
      </pc:sldChg>
      <pc:sldChg chg="modNotesTx">
        <pc:chgData name="Hana.Lv" userId="5382db55-ce99-477f-9f86-e96d87a67fca" providerId="ADAL" clId="{E1A64B25-2017-4661-B767-9792ACBA6680}" dt="2019-09-20T01:29:25.419" v="411" actId="20577"/>
        <pc:sldMkLst>
          <pc:docMk/>
          <pc:sldMk cId="0" sldId="394"/>
        </pc:sldMkLst>
      </pc:sldChg>
      <pc:sldChg chg="modNotesTx">
        <pc:chgData name="Hana.Lv" userId="5382db55-ce99-477f-9f86-e96d87a67fca" providerId="ADAL" clId="{E1A64B25-2017-4661-B767-9792ACBA6680}" dt="2019-09-20T01:38:18.440" v="781" actId="20577"/>
        <pc:sldMkLst>
          <pc:docMk/>
          <pc:sldMk cId="4205229863" sldId="430"/>
        </pc:sldMkLst>
      </pc:sldChg>
      <pc:sldChg chg="modNotesTx">
        <pc:chgData name="Hana.Lv" userId="5382db55-ce99-477f-9f86-e96d87a67fca" providerId="ADAL" clId="{E1A64B25-2017-4661-B767-9792ACBA6680}" dt="2019-09-20T01:21:52.659" v="211" actId="20577"/>
        <pc:sldMkLst>
          <pc:docMk/>
          <pc:sldMk cId="2354487756" sldId="439"/>
        </pc:sldMkLst>
      </pc:sldChg>
      <pc:sldChg chg="modNotesTx">
        <pc:chgData name="Hana.Lv" userId="5382db55-ce99-477f-9f86-e96d87a67fca" providerId="ADAL" clId="{E1A64B25-2017-4661-B767-9792ACBA6680}" dt="2019-09-20T01:35:21.948" v="765" actId="20577"/>
        <pc:sldMkLst>
          <pc:docMk/>
          <pc:sldMk cId="1794060706" sldId="462"/>
        </pc:sldMkLst>
      </pc:sldChg>
      <pc:sldChg chg="modNotesTx">
        <pc:chgData name="Hana.Lv" userId="5382db55-ce99-477f-9f86-e96d87a67fca" providerId="ADAL" clId="{E1A64B25-2017-4661-B767-9792ACBA6680}" dt="2019-09-20T01:34:15.124" v="686" actId="20577"/>
        <pc:sldMkLst>
          <pc:docMk/>
          <pc:sldMk cId="3247260835" sldId="463"/>
        </pc:sldMkLst>
      </pc:sldChg>
      <pc:sldChg chg="modNotesTx">
        <pc:chgData name="Hana.Lv" userId="5382db55-ce99-477f-9f86-e96d87a67fca" providerId="ADAL" clId="{E1A64B25-2017-4661-B767-9792ACBA6680}" dt="2019-09-20T01:35:03.149" v="756" actId="20577"/>
        <pc:sldMkLst>
          <pc:docMk/>
          <pc:sldMk cId="1078259600" sldId="465"/>
        </pc:sldMkLst>
      </pc:sldChg>
      <pc:sldChg chg="modNotesTx">
        <pc:chgData name="Hana.Lv" userId="5382db55-ce99-477f-9f86-e96d87a67fca" providerId="ADAL" clId="{E1A64B25-2017-4661-B767-9792ACBA6680}" dt="2019-09-24T07:24:27.270" v="1094" actId="20577"/>
        <pc:sldMkLst>
          <pc:docMk/>
          <pc:sldMk cId="2425524466" sldId="466"/>
        </pc:sldMkLst>
      </pc:sldChg>
      <pc:sldChg chg="modNotesTx">
        <pc:chgData name="Hana.Lv" userId="5382db55-ce99-477f-9f86-e96d87a67fca" providerId="ADAL" clId="{E1A64B25-2017-4661-B767-9792ACBA6680}" dt="2019-09-24T07:21:51.587" v="1087" actId="20577"/>
        <pc:sldMkLst>
          <pc:docMk/>
          <pc:sldMk cId="1533973596" sldId="46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C28D4-1F12-4865-BB85-04D42E0442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DCF2D8-7182-4C1E-A01B-BD039B86257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CN" altLang="en-US" dirty="0"/>
            <a:t>当今，企业对安全的需求越来越高，</a:t>
          </a:r>
          <a:r>
            <a:rPr lang="en-US" altLang="zh-CN" dirty="0"/>
            <a:t>SSL </a:t>
          </a:r>
          <a:r>
            <a:rPr lang="zh-CN" altLang="en-US" dirty="0"/>
            <a:t>证书大规模使用</a:t>
          </a:r>
          <a:endParaRPr lang="en-US" altLang="zh-CN" dirty="0"/>
        </a:p>
      </dgm:t>
    </dgm:pt>
    <dgm:pt modelId="{6D619A48-95E6-4ABD-9B37-6666C8825C46}" type="sibTrans" cxnId="{AF611183-926A-474E-8835-93B1BA8541D5}">
      <dgm:prSet/>
      <dgm:spPr/>
      <dgm:t>
        <a:bodyPr/>
        <a:lstStyle/>
        <a:p>
          <a:endParaRPr lang="zh-CN" altLang="en-US"/>
        </a:p>
      </dgm:t>
    </dgm:pt>
    <dgm:pt modelId="{DF0C77B3-972F-4C74-B2ED-C8F376B89A9F}" type="parTrans" cxnId="{AF611183-926A-474E-8835-93B1BA8541D5}">
      <dgm:prSet/>
      <dgm:spPr/>
      <dgm:t>
        <a:bodyPr/>
        <a:lstStyle/>
        <a:p>
          <a:endParaRPr lang="zh-CN" altLang="en-US"/>
        </a:p>
      </dgm:t>
    </dgm:pt>
    <dgm:pt modelId="{6C2DB456-DBA5-44C2-B2C1-11C14D0E00A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CN" altLang="en-US" dirty="0"/>
            <a:t>错综复杂</a:t>
          </a:r>
          <a:r>
            <a:rPr lang="zh-CN" dirty="0"/>
            <a:t>的证书部署</a:t>
          </a:r>
          <a:r>
            <a:rPr lang="zh-CN" altLang="en-US" dirty="0"/>
            <a:t>，</a:t>
          </a:r>
          <a:r>
            <a:rPr lang="zh-CN" dirty="0"/>
            <a:t>一台设备可</a:t>
          </a:r>
          <a:r>
            <a:rPr lang="zh-CN" altLang="en-US" dirty="0"/>
            <a:t>能</a:t>
          </a:r>
          <a:r>
            <a:rPr lang="zh-CN" dirty="0"/>
            <a:t>部署多张证书，一张证书可</a:t>
          </a:r>
          <a:r>
            <a:rPr lang="zh-CN" altLang="en-US" dirty="0"/>
            <a:t>能</a:t>
          </a:r>
          <a:r>
            <a:rPr lang="zh-CN" dirty="0"/>
            <a:t>部署在多台设备上</a:t>
          </a:r>
        </a:p>
      </dgm:t>
    </dgm:pt>
    <dgm:pt modelId="{816E1E22-FEEF-43EA-BFA7-09BE1CB50C70}" type="sibTrans" cxnId="{EA9E4C0E-0F3A-40AE-9ED5-EB231DDA0D32}">
      <dgm:prSet/>
      <dgm:spPr/>
      <dgm:t>
        <a:bodyPr/>
        <a:lstStyle/>
        <a:p>
          <a:endParaRPr lang="zh-CN" altLang="en-US"/>
        </a:p>
      </dgm:t>
    </dgm:pt>
    <dgm:pt modelId="{1149A64C-05F6-4E0A-81BD-017B7539A943}" type="parTrans" cxnId="{EA9E4C0E-0F3A-40AE-9ED5-EB231DDA0D32}">
      <dgm:prSet/>
      <dgm:spPr/>
      <dgm:t>
        <a:bodyPr/>
        <a:lstStyle/>
        <a:p>
          <a:endParaRPr lang="zh-CN" altLang="en-US"/>
        </a:p>
      </dgm:t>
    </dgm:pt>
    <dgm:pt modelId="{DE5B066B-B7E9-4F6E-8161-5B7857B63442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CN" dirty="0"/>
            <a:t>证书管理不善</a:t>
          </a:r>
          <a:r>
            <a:rPr lang="zh-CN" altLang="en-US" dirty="0"/>
            <a:t>，</a:t>
          </a:r>
          <a:r>
            <a:rPr lang="zh-CN" dirty="0"/>
            <a:t>证书过期，损失资金，</a:t>
          </a:r>
          <a:r>
            <a:rPr lang="zh-CN" altLang="en-US" dirty="0"/>
            <a:t>信</a:t>
          </a:r>
          <a:r>
            <a:rPr lang="zh-CN" dirty="0"/>
            <a:t>誉受损</a:t>
          </a:r>
        </a:p>
      </dgm:t>
    </dgm:pt>
    <dgm:pt modelId="{8DE37DE6-B7F1-4B4E-8256-1893F99CCFE1}" type="sibTrans" cxnId="{DC27A97B-7AB7-4E5D-9462-C04005BED973}">
      <dgm:prSet/>
      <dgm:spPr/>
      <dgm:t>
        <a:bodyPr/>
        <a:lstStyle/>
        <a:p>
          <a:endParaRPr lang="zh-CN" altLang="en-US"/>
        </a:p>
      </dgm:t>
    </dgm:pt>
    <dgm:pt modelId="{A67F86AD-2A49-41F9-A1FF-825105F6BE2A}" type="parTrans" cxnId="{DC27A97B-7AB7-4E5D-9462-C04005BED973}">
      <dgm:prSet/>
      <dgm:spPr/>
      <dgm:t>
        <a:bodyPr/>
        <a:lstStyle/>
        <a:p>
          <a:endParaRPr lang="zh-CN" altLang="en-US"/>
        </a:p>
      </dgm:t>
    </dgm:pt>
    <dgm:pt modelId="{87CD943D-B929-4761-9421-3651F3516A3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CN" altLang="en-US" dirty="0"/>
            <a:t>持续不断的证书到期，人工更新繁琐且存在风险</a:t>
          </a:r>
          <a:endParaRPr lang="zh-CN" dirty="0"/>
        </a:p>
      </dgm:t>
    </dgm:pt>
    <dgm:pt modelId="{435DDB6A-6D5E-40AB-B69D-9CF611AC6BE9}" type="sibTrans" cxnId="{968935AC-0866-4782-935A-BBF8B0938B3D}">
      <dgm:prSet/>
      <dgm:spPr/>
      <dgm:t>
        <a:bodyPr/>
        <a:lstStyle/>
        <a:p>
          <a:endParaRPr lang="zh-CN" altLang="en-US"/>
        </a:p>
      </dgm:t>
    </dgm:pt>
    <dgm:pt modelId="{78376756-E2CF-42E0-87A2-90419A2095B6}" type="parTrans" cxnId="{968935AC-0866-4782-935A-BBF8B0938B3D}">
      <dgm:prSet/>
      <dgm:spPr/>
      <dgm:t>
        <a:bodyPr/>
        <a:lstStyle/>
        <a:p>
          <a:endParaRPr lang="zh-CN" altLang="en-US"/>
        </a:p>
      </dgm:t>
    </dgm:pt>
    <dgm:pt modelId="{35B82FAA-4275-45BE-8181-58D25116CE8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CN" altLang="en-US" dirty="0"/>
            <a:t>证书申请过程复杂，周期长，限制了业务快速上线</a:t>
          </a:r>
        </a:p>
      </dgm:t>
    </dgm:pt>
    <dgm:pt modelId="{45E1E56C-6F9D-4D77-9A6A-00CEA3DE7D9D}" type="parTrans" cxnId="{7BFED3C5-0ADC-4BB6-83BC-13C52CA3CC42}">
      <dgm:prSet/>
      <dgm:spPr/>
      <dgm:t>
        <a:bodyPr/>
        <a:lstStyle/>
        <a:p>
          <a:endParaRPr lang="zh-CN" altLang="en-US"/>
        </a:p>
      </dgm:t>
    </dgm:pt>
    <dgm:pt modelId="{6AFE6149-62F9-4FC6-B002-5472501D24DC}" type="sibTrans" cxnId="{7BFED3C5-0ADC-4BB6-83BC-13C52CA3CC42}">
      <dgm:prSet/>
      <dgm:spPr/>
      <dgm:t>
        <a:bodyPr/>
        <a:lstStyle/>
        <a:p>
          <a:endParaRPr lang="zh-CN" altLang="en-US"/>
        </a:p>
      </dgm:t>
    </dgm:pt>
    <dgm:pt modelId="{C0265055-BC9E-4F4B-9EFF-915E4F8617B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CN" altLang="en-US" dirty="0"/>
            <a:t>企业内部员工对密钥保护没有安全意识</a:t>
          </a:r>
          <a:endParaRPr lang="zh-CN" dirty="0"/>
        </a:p>
      </dgm:t>
    </dgm:pt>
    <dgm:pt modelId="{BADA60A2-5416-4624-A9D5-12DB32647C35}" type="parTrans" cxnId="{B0875E9E-DC27-473B-B959-DB883C62259A}">
      <dgm:prSet/>
      <dgm:spPr/>
    </dgm:pt>
    <dgm:pt modelId="{DBE43B2F-F5D0-42B4-AF80-2CBE29233DC5}" type="sibTrans" cxnId="{B0875E9E-DC27-473B-B959-DB883C62259A}">
      <dgm:prSet/>
      <dgm:spPr/>
    </dgm:pt>
    <dgm:pt modelId="{3C4D216F-8BB1-40AE-8C26-AD30DD2D0871}" type="pres">
      <dgm:prSet presAssocID="{014C28D4-1F12-4865-BB85-04D42E0442A0}" presName="linear" presStyleCnt="0">
        <dgm:presLayoutVars>
          <dgm:animLvl val="lvl"/>
          <dgm:resizeHandles val="exact"/>
        </dgm:presLayoutVars>
      </dgm:prSet>
      <dgm:spPr/>
    </dgm:pt>
    <dgm:pt modelId="{8BF1B084-8BAE-45F9-B5D7-1415A06C38AA}" type="pres">
      <dgm:prSet presAssocID="{7EDCF2D8-7182-4C1E-A01B-BD039B86257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6A80D44-0248-4466-B8CE-5265306DF738}" type="pres">
      <dgm:prSet presAssocID="{6D619A48-95E6-4ABD-9B37-6666C8825C46}" presName="spacer" presStyleCnt="0"/>
      <dgm:spPr/>
    </dgm:pt>
    <dgm:pt modelId="{D582BACC-33AD-490A-A51C-5FF9C0544A91}" type="pres">
      <dgm:prSet presAssocID="{35B82FAA-4275-45BE-8181-58D25116CE8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CA264F4-AF3C-411D-8223-1F514A543BDB}" type="pres">
      <dgm:prSet presAssocID="{6AFE6149-62F9-4FC6-B002-5472501D24DC}" presName="spacer" presStyleCnt="0"/>
      <dgm:spPr/>
    </dgm:pt>
    <dgm:pt modelId="{110C289D-7E1A-4567-B81F-2D890E1B2582}" type="pres">
      <dgm:prSet presAssocID="{6C2DB456-DBA5-44C2-B2C1-11C14D0E00A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3A5B053-624A-4409-B0D6-54C7E9BE284A}" type="pres">
      <dgm:prSet presAssocID="{816E1E22-FEEF-43EA-BFA7-09BE1CB50C70}" presName="spacer" presStyleCnt="0"/>
      <dgm:spPr/>
    </dgm:pt>
    <dgm:pt modelId="{2A5CD713-41D7-4DB9-AC95-2597D5E84760}" type="pres">
      <dgm:prSet presAssocID="{DE5B066B-B7E9-4F6E-8161-5B7857B6344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2248411-784F-4640-9AAA-DF971E67363A}" type="pres">
      <dgm:prSet presAssocID="{8DE37DE6-B7F1-4B4E-8256-1893F99CCFE1}" presName="spacer" presStyleCnt="0"/>
      <dgm:spPr/>
    </dgm:pt>
    <dgm:pt modelId="{5CDE298F-4154-4239-B7C3-D0B572BF9C6D}" type="pres">
      <dgm:prSet presAssocID="{87CD943D-B929-4761-9421-3651F3516A3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77AA794-699C-4BE0-B4AB-FB0787E4D45D}" type="pres">
      <dgm:prSet presAssocID="{435DDB6A-6D5E-40AB-B69D-9CF611AC6BE9}" presName="spacer" presStyleCnt="0"/>
      <dgm:spPr/>
    </dgm:pt>
    <dgm:pt modelId="{DE96EAFA-83E1-498D-A4D8-E14E6C4BED4B}" type="pres">
      <dgm:prSet presAssocID="{C0265055-BC9E-4F4B-9EFF-915E4F8617B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F3C8500-2A32-469E-B23B-4D1F21867E04}" type="presOf" srcId="{7EDCF2D8-7182-4C1E-A01B-BD039B862575}" destId="{8BF1B084-8BAE-45F9-B5D7-1415A06C38AA}" srcOrd="0" destOrd="0" presId="urn:microsoft.com/office/officeart/2005/8/layout/vList2"/>
    <dgm:cxn modelId="{EA9E4C0E-0F3A-40AE-9ED5-EB231DDA0D32}" srcId="{014C28D4-1F12-4865-BB85-04D42E0442A0}" destId="{6C2DB456-DBA5-44C2-B2C1-11C14D0E00AD}" srcOrd="2" destOrd="0" parTransId="{1149A64C-05F6-4E0A-81BD-017B7539A943}" sibTransId="{816E1E22-FEEF-43EA-BFA7-09BE1CB50C70}"/>
    <dgm:cxn modelId="{6A3CC028-6DDE-43AD-880E-2EE1C580C5C3}" type="presOf" srcId="{6C2DB456-DBA5-44C2-B2C1-11C14D0E00AD}" destId="{110C289D-7E1A-4567-B81F-2D890E1B2582}" srcOrd="0" destOrd="0" presId="urn:microsoft.com/office/officeart/2005/8/layout/vList2"/>
    <dgm:cxn modelId="{2916626E-6EDF-46BF-9749-9531B0B51D8C}" type="presOf" srcId="{014C28D4-1F12-4865-BB85-04D42E0442A0}" destId="{3C4D216F-8BB1-40AE-8C26-AD30DD2D0871}" srcOrd="0" destOrd="0" presId="urn:microsoft.com/office/officeart/2005/8/layout/vList2"/>
    <dgm:cxn modelId="{DC27A97B-7AB7-4E5D-9462-C04005BED973}" srcId="{014C28D4-1F12-4865-BB85-04D42E0442A0}" destId="{DE5B066B-B7E9-4F6E-8161-5B7857B63442}" srcOrd="3" destOrd="0" parTransId="{A67F86AD-2A49-41F9-A1FF-825105F6BE2A}" sibTransId="{8DE37DE6-B7F1-4B4E-8256-1893F99CCFE1}"/>
    <dgm:cxn modelId="{AF611183-926A-474E-8835-93B1BA8541D5}" srcId="{014C28D4-1F12-4865-BB85-04D42E0442A0}" destId="{7EDCF2D8-7182-4C1E-A01B-BD039B862575}" srcOrd="0" destOrd="0" parTransId="{DF0C77B3-972F-4C74-B2ED-C8F376B89A9F}" sibTransId="{6D619A48-95E6-4ABD-9B37-6666C8825C46}"/>
    <dgm:cxn modelId="{B0875E9E-DC27-473B-B959-DB883C62259A}" srcId="{014C28D4-1F12-4865-BB85-04D42E0442A0}" destId="{C0265055-BC9E-4F4B-9EFF-915E4F8617B0}" srcOrd="5" destOrd="0" parTransId="{BADA60A2-5416-4624-A9D5-12DB32647C35}" sibTransId="{DBE43B2F-F5D0-42B4-AF80-2CBE29233DC5}"/>
    <dgm:cxn modelId="{968935AC-0866-4782-935A-BBF8B0938B3D}" srcId="{014C28D4-1F12-4865-BB85-04D42E0442A0}" destId="{87CD943D-B929-4761-9421-3651F3516A3E}" srcOrd="4" destOrd="0" parTransId="{78376756-E2CF-42E0-87A2-90419A2095B6}" sibTransId="{435DDB6A-6D5E-40AB-B69D-9CF611AC6BE9}"/>
    <dgm:cxn modelId="{76FC6FBE-9D8C-42BF-AA4A-C8809603805A}" type="presOf" srcId="{35B82FAA-4275-45BE-8181-58D25116CE8C}" destId="{D582BACC-33AD-490A-A51C-5FF9C0544A91}" srcOrd="0" destOrd="0" presId="urn:microsoft.com/office/officeart/2005/8/layout/vList2"/>
    <dgm:cxn modelId="{7BFED3C5-0ADC-4BB6-83BC-13C52CA3CC42}" srcId="{014C28D4-1F12-4865-BB85-04D42E0442A0}" destId="{35B82FAA-4275-45BE-8181-58D25116CE8C}" srcOrd="1" destOrd="0" parTransId="{45E1E56C-6F9D-4D77-9A6A-00CEA3DE7D9D}" sibTransId="{6AFE6149-62F9-4FC6-B002-5472501D24DC}"/>
    <dgm:cxn modelId="{EDBA98DE-F87B-4FF5-9331-88D4481BA1C2}" type="presOf" srcId="{87CD943D-B929-4761-9421-3651F3516A3E}" destId="{5CDE298F-4154-4239-B7C3-D0B572BF9C6D}" srcOrd="0" destOrd="0" presId="urn:microsoft.com/office/officeart/2005/8/layout/vList2"/>
    <dgm:cxn modelId="{4AF3EBE8-C1FB-4DE7-B6A2-BE54514E2F87}" type="presOf" srcId="{C0265055-BC9E-4F4B-9EFF-915E4F8617B0}" destId="{DE96EAFA-83E1-498D-A4D8-E14E6C4BED4B}" srcOrd="0" destOrd="0" presId="urn:microsoft.com/office/officeart/2005/8/layout/vList2"/>
    <dgm:cxn modelId="{7B748AF8-E848-4830-8D31-E4FA97942C65}" type="presOf" srcId="{DE5B066B-B7E9-4F6E-8161-5B7857B63442}" destId="{2A5CD713-41D7-4DB9-AC95-2597D5E84760}" srcOrd="0" destOrd="0" presId="urn:microsoft.com/office/officeart/2005/8/layout/vList2"/>
    <dgm:cxn modelId="{B7937DF5-748A-4527-8420-42EA358C726B}" type="presParOf" srcId="{3C4D216F-8BB1-40AE-8C26-AD30DD2D0871}" destId="{8BF1B084-8BAE-45F9-B5D7-1415A06C38AA}" srcOrd="0" destOrd="0" presId="urn:microsoft.com/office/officeart/2005/8/layout/vList2"/>
    <dgm:cxn modelId="{1190C672-7CC6-4C56-AE12-0C96EDC1D1C0}" type="presParOf" srcId="{3C4D216F-8BB1-40AE-8C26-AD30DD2D0871}" destId="{06A80D44-0248-4466-B8CE-5265306DF738}" srcOrd="1" destOrd="0" presId="urn:microsoft.com/office/officeart/2005/8/layout/vList2"/>
    <dgm:cxn modelId="{3C520446-7D29-4AD5-B7F9-95F9AC00AA4C}" type="presParOf" srcId="{3C4D216F-8BB1-40AE-8C26-AD30DD2D0871}" destId="{D582BACC-33AD-490A-A51C-5FF9C0544A91}" srcOrd="2" destOrd="0" presId="urn:microsoft.com/office/officeart/2005/8/layout/vList2"/>
    <dgm:cxn modelId="{EA0CCD0E-23B5-4243-BE5D-8BFB5F2487E1}" type="presParOf" srcId="{3C4D216F-8BB1-40AE-8C26-AD30DD2D0871}" destId="{3CA264F4-AF3C-411D-8223-1F514A543BDB}" srcOrd="3" destOrd="0" presId="urn:microsoft.com/office/officeart/2005/8/layout/vList2"/>
    <dgm:cxn modelId="{A9D5DFC7-84FB-410B-97BE-5ECA4946830E}" type="presParOf" srcId="{3C4D216F-8BB1-40AE-8C26-AD30DD2D0871}" destId="{110C289D-7E1A-4567-B81F-2D890E1B2582}" srcOrd="4" destOrd="0" presId="urn:microsoft.com/office/officeart/2005/8/layout/vList2"/>
    <dgm:cxn modelId="{5841B1A6-CEAA-499D-82E1-2EE752E50097}" type="presParOf" srcId="{3C4D216F-8BB1-40AE-8C26-AD30DD2D0871}" destId="{B3A5B053-624A-4409-B0D6-54C7E9BE284A}" srcOrd="5" destOrd="0" presId="urn:microsoft.com/office/officeart/2005/8/layout/vList2"/>
    <dgm:cxn modelId="{F6C28EF0-45B3-486F-B121-8A4A87219666}" type="presParOf" srcId="{3C4D216F-8BB1-40AE-8C26-AD30DD2D0871}" destId="{2A5CD713-41D7-4DB9-AC95-2597D5E84760}" srcOrd="6" destOrd="0" presId="urn:microsoft.com/office/officeart/2005/8/layout/vList2"/>
    <dgm:cxn modelId="{C06DEC1B-8C83-4290-A4C8-CBFFBC41423A}" type="presParOf" srcId="{3C4D216F-8BB1-40AE-8C26-AD30DD2D0871}" destId="{32248411-784F-4640-9AAA-DF971E67363A}" srcOrd="7" destOrd="0" presId="urn:microsoft.com/office/officeart/2005/8/layout/vList2"/>
    <dgm:cxn modelId="{46BF169C-5CC5-44C2-AA84-D89BCC05D9F7}" type="presParOf" srcId="{3C4D216F-8BB1-40AE-8C26-AD30DD2D0871}" destId="{5CDE298F-4154-4239-B7C3-D0B572BF9C6D}" srcOrd="8" destOrd="0" presId="urn:microsoft.com/office/officeart/2005/8/layout/vList2"/>
    <dgm:cxn modelId="{2D102BCB-E3EA-4CA8-9CBB-1A83D8102E5B}" type="presParOf" srcId="{3C4D216F-8BB1-40AE-8C26-AD30DD2D0871}" destId="{F77AA794-699C-4BE0-B4AB-FB0787E4D45D}" srcOrd="9" destOrd="0" presId="urn:microsoft.com/office/officeart/2005/8/layout/vList2"/>
    <dgm:cxn modelId="{5CDE0A48-955E-4CD0-A8FA-EF874F4A522A}" type="presParOf" srcId="{3C4D216F-8BB1-40AE-8C26-AD30DD2D0871}" destId="{DE96EAFA-83E1-498D-A4D8-E14E6C4BED4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1B084-8BAE-45F9-B5D7-1415A06C38AA}">
      <dsp:nvSpPr>
        <dsp:cNvPr id="0" name=""/>
        <dsp:cNvSpPr/>
      </dsp:nvSpPr>
      <dsp:spPr>
        <a:xfrm>
          <a:off x="0" y="81155"/>
          <a:ext cx="9001760" cy="47384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当今，企业对安全的需求越来越高，</a:t>
          </a:r>
          <a:r>
            <a:rPr lang="en-US" altLang="zh-CN" sz="1800" kern="1200" dirty="0"/>
            <a:t>SSL </a:t>
          </a:r>
          <a:r>
            <a:rPr lang="zh-CN" altLang="en-US" sz="1800" kern="1200" dirty="0"/>
            <a:t>证书大规模使用</a:t>
          </a:r>
          <a:endParaRPr lang="en-US" altLang="zh-CN" sz="1800" kern="1200" dirty="0"/>
        </a:p>
      </dsp:txBody>
      <dsp:txXfrm>
        <a:off x="23131" y="104286"/>
        <a:ext cx="8955498" cy="427587"/>
      </dsp:txXfrm>
    </dsp:sp>
    <dsp:sp modelId="{D582BACC-33AD-490A-A51C-5FF9C0544A91}">
      <dsp:nvSpPr>
        <dsp:cNvPr id="0" name=""/>
        <dsp:cNvSpPr/>
      </dsp:nvSpPr>
      <dsp:spPr>
        <a:xfrm>
          <a:off x="0" y="606845"/>
          <a:ext cx="9001760" cy="47384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证书申请过程复杂，周期长，限制了业务快速上线</a:t>
          </a:r>
        </a:p>
      </dsp:txBody>
      <dsp:txXfrm>
        <a:off x="23131" y="629976"/>
        <a:ext cx="8955498" cy="427587"/>
      </dsp:txXfrm>
    </dsp:sp>
    <dsp:sp modelId="{110C289D-7E1A-4567-B81F-2D890E1B2582}">
      <dsp:nvSpPr>
        <dsp:cNvPr id="0" name=""/>
        <dsp:cNvSpPr/>
      </dsp:nvSpPr>
      <dsp:spPr>
        <a:xfrm>
          <a:off x="0" y="1132535"/>
          <a:ext cx="9001760" cy="47384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错综复杂</a:t>
          </a:r>
          <a:r>
            <a:rPr lang="zh-CN" sz="1800" kern="1200" dirty="0"/>
            <a:t>的证书部署</a:t>
          </a:r>
          <a:r>
            <a:rPr lang="zh-CN" altLang="en-US" sz="1800" kern="1200" dirty="0"/>
            <a:t>，</a:t>
          </a:r>
          <a:r>
            <a:rPr lang="zh-CN" sz="1800" kern="1200" dirty="0"/>
            <a:t>一台设备可</a:t>
          </a:r>
          <a:r>
            <a:rPr lang="zh-CN" altLang="en-US" sz="1800" kern="1200" dirty="0"/>
            <a:t>能</a:t>
          </a:r>
          <a:r>
            <a:rPr lang="zh-CN" sz="1800" kern="1200" dirty="0"/>
            <a:t>部署多张证书，一张证书可</a:t>
          </a:r>
          <a:r>
            <a:rPr lang="zh-CN" altLang="en-US" sz="1800" kern="1200" dirty="0"/>
            <a:t>能</a:t>
          </a:r>
          <a:r>
            <a:rPr lang="zh-CN" sz="1800" kern="1200" dirty="0"/>
            <a:t>部署在多台设备上</a:t>
          </a:r>
        </a:p>
      </dsp:txBody>
      <dsp:txXfrm>
        <a:off x="23131" y="1155666"/>
        <a:ext cx="8955498" cy="427587"/>
      </dsp:txXfrm>
    </dsp:sp>
    <dsp:sp modelId="{2A5CD713-41D7-4DB9-AC95-2597D5E84760}">
      <dsp:nvSpPr>
        <dsp:cNvPr id="0" name=""/>
        <dsp:cNvSpPr/>
      </dsp:nvSpPr>
      <dsp:spPr>
        <a:xfrm>
          <a:off x="0" y="1658225"/>
          <a:ext cx="9001760" cy="47384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证书管理不善</a:t>
          </a:r>
          <a:r>
            <a:rPr lang="zh-CN" altLang="en-US" sz="1800" kern="1200" dirty="0"/>
            <a:t>，</a:t>
          </a:r>
          <a:r>
            <a:rPr lang="zh-CN" sz="1800" kern="1200" dirty="0"/>
            <a:t>证书过期，损失资金，</a:t>
          </a:r>
          <a:r>
            <a:rPr lang="zh-CN" altLang="en-US" sz="1800" kern="1200" dirty="0"/>
            <a:t>信</a:t>
          </a:r>
          <a:r>
            <a:rPr lang="zh-CN" sz="1800" kern="1200" dirty="0"/>
            <a:t>誉受损</a:t>
          </a:r>
        </a:p>
      </dsp:txBody>
      <dsp:txXfrm>
        <a:off x="23131" y="1681356"/>
        <a:ext cx="8955498" cy="427587"/>
      </dsp:txXfrm>
    </dsp:sp>
    <dsp:sp modelId="{5CDE298F-4154-4239-B7C3-D0B572BF9C6D}">
      <dsp:nvSpPr>
        <dsp:cNvPr id="0" name=""/>
        <dsp:cNvSpPr/>
      </dsp:nvSpPr>
      <dsp:spPr>
        <a:xfrm>
          <a:off x="0" y="2183915"/>
          <a:ext cx="9001760" cy="47384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持续不断的证书到期，人工更新繁琐且存在风险</a:t>
          </a:r>
          <a:endParaRPr lang="zh-CN" sz="1800" kern="1200" dirty="0"/>
        </a:p>
      </dsp:txBody>
      <dsp:txXfrm>
        <a:off x="23131" y="2207046"/>
        <a:ext cx="8955498" cy="427587"/>
      </dsp:txXfrm>
    </dsp:sp>
    <dsp:sp modelId="{DE96EAFA-83E1-498D-A4D8-E14E6C4BED4B}">
      <dsp:nvSpPr>
        <dsp:cNvPr id="0" name=""/>
        <dsp:cNvSpPr/>
      </dsp:nvSpPr>
      <dsp:spPr>
        <a:xfrm>
          <a:off x="0" y="2709604"/>
          <a:ext cx="9001760" cy="47384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企业内部员工对密钥保护没有安全意识</a:t>
          </a:r>
          <a:endParaRPr lang="zh-CN" sz="1800" kern="1200" dirty="0"/>
        </a:p>
      </dsp:txBody>
      <dsp:txXfrm>
        <a:off x="23131" y="2732735"/>
        <a:ext cx="8955498" cy="427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CA26E-7B92-D049-BA8E-57A905D40133}" type="datetimeFigureOut">
              <a:rPr kumimoji="1" lang="zh-CN" altLang="en-US" smtClean="0"/>
              <a:t>2019/9/24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FFF60-C147-4945-921E-F9D7255BDA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FFF60-C147-4945-921E-F9D7255BDA6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/>
              <a:t>CertManager</a:t>
            </a:r>
            <a:r>
              <a:rPr kumimoji="1" lang="zh-CN" altLang="en-US" dirty="0"/>
              <a:t>的可视化仪表盘界面，这个界面从六个方面给我们展示了存储在 </a:t>
            </a:r>
            <a:r>
              <a:rPr kumimoji="1" lang="en-US" altLang="zh-CN" dirty="0" err="1"/>
              <a:t>certmanager</a:t>
            </a:r>
            <a:r>
              <a:rPr kumimoji="1" lang="en-US" altLang="zh-CN" dirty="0"/>
              <a:t> </a:t>
            </a:r>
            <a:r>
              <a:rPr kumimoji="1" lang="zh-CN" altLang="en-US" dirty="0"/>
              <a:t>中的证书的安全信息，安全等级，从 </a:t>
            </a:r>
            <a:r>
              <a:rPr kumimoji="1" lang="en-US" altLang="zh-CN" dirty="0"/>
              <a:t>A+ </a:t>
            </a:r>
            <a:r>
              <a:rPr kumimoji="1" lang="zh-CN" altLang="en-US" dirty="0"/>
              <a:t>到</a:t>
            </a:r>
            <a:r>
              <a:rPr kumimoji="1" lang="en-US" altLang="zh-CN" dirty="0"/>
              <a:t>T</a:t>
            </a:r>
            <a:r>
              <a:rPr kumimoji="1" lang="zh-CN" altLang="en-US" dirty="0"/>
              <a:t>九个等级，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突出评级数量差距</a:t>
            </a:r>
            <a:r>
              <a:rPr kumimoji="1" lang="zh-CN" altLang="en-US" dirty="0"/>
              <a:t>；证书品牌，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查看证书品牌比重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；证书有效期：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证书有效期分布情况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FFF60-C147-4945-921E-F9D7255BDA65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479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证书自动签发：目前我们交付给腾讯云使用的，已经对接了</a:t>
            </a:r>
            <a:r>
              <a:rPr lang="en-US" altLang="zh-CN" dirty="0"/>
              <a:t>MPKI</a:t>
            </a:r>
          </a:p>
          <a:p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(Certification Authority Authorization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，即证书颁发机构授权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是一项防止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证书错误签发的安全措施，（某一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被哪些证书指定为颁发机构，某一颁发机构颁发了哪些证书）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DN/SAN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（通用名称 备用名称的合规报告）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弱密钥统计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FFF60-C147-4945-921E-F9D7255BDA65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9973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我们的优势为什么是优势？有理有据，方案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业务快速上线：通过 </a:t>
            </a:r>
            <a:r>
              <a:rPr lang="en-US" altLang="zh-CN" dirty="0"/>
              <a:t>MPKI </a:t>
            </a:r>
            <a:r>
              <a:rPr lang="zh-CN" altLang="en-US" dirty="0"/>
              <a:t>企业信息预审机制，实现 </a:t>
            </a:r>
            <a:r>
              <a:rPr lang="en-US" altLang="zh-CN" dirty="0"/>
              <a:t>OV/EV </a:t>
            </a:r>
            <a:r>
              <a:rPr lang="zh-CN" altLang="en-US" dirty="0"/>
              <a:t>证书的快速申请和更新；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服务闭环：证书申请、部署、检测、发现、监控、管理、告警、更新和证书品牌切换，提供证书全生命周期的闭环服务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安全的密钥存储：</a:t>
            </a:r>
            <a:r>
              <a:rPr lang="en-US" altLang="zh-CN" dirty="0"/>
              <a:t>CM</a:t>
            </a:r>
            <a:r>
              <a:rPr lang="zh-CN" altLang="en-US" dirty="0"/>
              <a:t>集中管理生成的私钥，相关人员未被授权前，私钥都是加密存储的。</a:t>
            </a:r>
            <a:endParaRPr lang="en-US" altLang="zh-CN" dirty="0"/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CN" altLang="en-US" dirty="0"/>
              <a:t>良好的适配性：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统一管理网关设备、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云服务、 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WEB SERVERS 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的证书部署和更新，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并提供 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OPENAPI 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与运维系统对接。多提一句：可以和大部分的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web servers 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进行无缝集成，包括腾讯云自研的。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CN" altLang="en-US" dirty="0"/>
              <a:t>安全评级管理 </a:t>
            </a:r>
            <a:r>
              <a:rPr lang="en-US" altLang="zh-CN" dirty="0"/>
              <a:t>+ </a:t>
            </a:r>
            <a:r>
              <a:rPr lang="zh-CN" altLang="en-US" dirty="0"/>
              <a:t>监控告警：专业的检测 </a:t>
            </a:r>
            <a:r>
              <a:rPr lang="en-US" altLang="zh-CN" dirty="0"/>
              <a:t>HTTPS </a:t>
            </a:r>
            <a:r>
              <a:rPr lang="zh-CN" altLang="en-US" dirty="0"/>
              <a:t>安全等级的服务，持续的监控证书状态的功能，精确定位问题，异常情况实时告警；“未雨绸缪”维护站点安全，提升站点安全等级。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可视化仪表盘：可视化的评级图表和可交互的跨品牌证书管理仪表盘，直观的了解证书和配置的状态。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快速可控：证书一键申请，自动续期并快速部署；当 </a:t>
            </a:r>
            <a:r>
              <a:rPr lang="en-US" altLang="zh-CN" dirty="0"/>
              <a:t>CA </a:t>
            </a:r>
            <a:r>
              <a:rPr lang="zh-CN" altLang="en-US" dirty="0"/>
              <a:t>信任受损，快速切换证书品牌</a:t>
            </a:r>
            <a:r>
              <a:rPr lang="en-US" altLang="zh-CN" dirty="0"/>
              <a:t>; </a:t>
            </a:r>
            <a:r>
              <a:rPr lang="zh-CN" altLang="en-US" dirty="0"/>
              <a:t>审计员可以追踪所有的操作，保证证书及其相关操作可控。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FFF60-C147-4945-921E-F9D7255BDA65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5756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我的汇报结束了，大家有没有什么问题？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FFF60-C147-4945-921E-F9D7255BDA65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我来给大家介绍一下</a:t>
            </a:r>
            <a:r>
              <a:rPr kumimoji="1" lang="en-US" altLang="zh-CN" dirty="0" err="1"/>
              <a:t>certmanager</a:t>
            </a:r>
            <a:r>
              <a:rPr kumimoji="1" lang="en-US" altLang="zh-CN" dirty="0"/>
              <a:t> </a:t>
            </a:r>
            <a:r>
              <a:rPr kumimoji="1" lang="zh-CN" altLang="en-US" dirty="0"/>
              <a:t>证书管理解决方案，会从企业现状，痛点以及</a:t>
            </a:r>
            <a:r>
              <a:rPr kumimoji="1" lang="en-US" altLang="zh-CN" dirty="0" err="1"/>
              <a:t>CertManager</a:t>
            </a:r>
            <a:r>
              <a:rPr kumimoji="1" lang="en-US" altLang="zh-CN" dirty="0"/>
              <a:t> </a:t>
            </a:r>
            <a:r>
              <a:rPr kumimoji="1" lang="zh-CN" altLang="en-US" dirty="0"/>
              <a:t>解决方案等几个方面进行介绍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FFF60-C147-4945-921E-F9D7255BDA65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710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现在，企业对安全的需求越来越高，为了确保敏感信息传输的安全性，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SSL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证书被大规模使用，在使用过程中，企业会遇到各种问题：证书申请过程复杂，周期长，限制企业业务快速上线。错综复杂的证书部署：由于证书管理不善，导致证书过期，业务中断，资金损失，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企业可能最在意的声誉也会受到影响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。部署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的大规模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证书，有效期各不同，需要持续不断的更新，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人工更新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繁琐，而且存在风险。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还有一个现状，企业内部员工对密钥保护没有安全意识。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FFF60-C147-4945-921E-F9D7255BDA6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725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这些现状会给企业在证书管理上带来那些痛点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FFF60-C147-4945-921E-F9D7255BDA6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233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根据以上的现状和痛点，可以归纳出以下四个证书管理上的需求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从证书申请、部署、检测、发现监控更新等 一站式的证书全生命周期管理服务。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FFF60-C147-4945-921E-F9D7255BDA65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6819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目前国际上也对证书管理给予了重视，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FFF60-C147-4945-921E-F9D7255BDA65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619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在他们制定的证书管理最佳实践草案中，</a:t>
            </a:r>
            <a:r>
              <a:rPr kumimoji="1" lang="en-US" altLang="zh-CN" dirty="0" err="1"/>
              <a:t>CertManager</a:t>
            </a:r>
            <a:r>
              <a:rPr kumimoji="1" lang="en-US" altLang="zh-CN" dirty="0"/>
              <a:t> </a:t>
            </a:r>
            <a:r>
              <a:rPr kumimoji="1" lang="zh-CN" altLang="en-US" dirty="0"/>
              <a:t>证书管理解决方案符合所有的实践条款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FFF60-C147-4945-921E-F9D7255BDA65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325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 企业的设备部署是企业系统中，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MPKI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完成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证书申请，再将证书推送到设备上，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会对设备上的证书进行全生命周期的管理服务。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FFF60-C147-4945-921E-F9D7255BDA65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153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FFF60-C147-4945-921E-F9D7255BDA65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28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15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5"/>
            </a:lvl1pPr>
            <a:lvl2pPr marL="450215" indent="0" algn="ctr">
              <a:buNone/>
              <a:defRPr sz="2005"/>
            </a:lvl2pPr>
            <a:lvl3pPr marL="901065" indent="0" algn="ctr">
              <a:buNone/>
              <a:defRPr sz="1805"/>
            </a:lvl3pPr>
            <a:lvl4pPr marL="1351280" indent="0" algn="ctr">
              <a:buNone/>
              <a:defRPr sz="1605"/>
            </a:lvl4pPr>
            <a:lvl5pPr marL="1802130" indent="0" algn="ctr">
              <a:buNone/>
              <a:defRPr sz="1605"/>
            </a:lvl5pPr>
            <a:lvl6pPr marL="2252345" indent="0" algn="ctr">
              <a:buNone/>
              <a:defRPr sz="1605"/>
            </a:lvl6pPr>
            <a:lvl7pPr marL="2702560" indent="0" algn="ctr">
              <a:buNone/>
              <a:defRPr sz="1605"/>
            </a:lvl7pPr>
            <a:lvl8pPr marL="3153410" indent="0" algn="ctr">
              <a:buNone/>
              <a:defRPr sz="1605"/>
            </a:lvl8pPr>
            <a:lvl9pPr marL="3603625" indent="0" algn="ctr">
              <a:buNone/>
              <a:defRPr sz="1605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223B-D081-E449-AF13-F6A9B774731B}" type="datetimeFigureOut">
              <a:rPr kumimoji="1" lang="zh-CN" altLang="en-US" smtClean="0"/>
              <a:t>2019/9/24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F5B6-2AAA-B347-A27E-2B2C2EB2F7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223B-D081-E449-AF13-F6A9B774731B}" type="datetimeFigureOut">
              <a:rPr kumimoji="1" lang="zh-CN" altLang="en-US" smtClean="0"/>
              <a:t>2019/9/24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F5B6-2AAA-B347-A27E-2B2C2EB2F7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223B-D081-E449-AF13-F6A9B774731B}" type="datetimeFigureOut">
              <a:rPr kumimoji="1" lang="zh-CN" altLang="en-US" smtClean="0"/>
              <a:t>2019/9/24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F5B6-2AAA-B347-A27E-2B2C2EB2F7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223B-D081-E449-AF13-F6A9B774731B}" type="datetimeFigureOut">
              <a:rPr kumimoji="1" lang="zh-CN" altLang="en-US" smtClean="0"/>
              <a:t>2019/9/24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F5B6-2AAA-B347-A27E-2B2C2EB2F7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15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5">
                <a:solidFill>
                  <a:schemeClr val="tx1">
                    <a:tint val="75000"/>
                  </a:schemeClr>
                </a:solidFill>
              </a:defRPr>
            </a:lvl1pPr>
            <a:lvl2pPr marL="45021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01065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51280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4pPr>
            <a:lvl5pPr marL="1802130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5pPr>
            <a:lvl6pPr marL="2252345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6pPr>
            <a:lvl7pPr marL="2702560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7pPr>
            <a:lvl8pPr marL="3153410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8pPr>
            <a:lvl9pPr marL="3603625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223B-D081-E449-AF13-F6A9B774731B}" type="datetimeFigureOut">
              <a:rPr kumimoji="1" lang="zh-CN" altLang="en-US" smtClean="0"/>
              <a:t>2019/9/24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F5B6-2AAA-B347-A27E-2B2C2EB2F7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223B-D081-E449-AF13-F6A9B774731B}" type="datetimeFigureOut">
              <a:rPr kumimoji="1" lang="zh-CN" altLang="en-US" smtClean="0"/>
              <a:t>2019/9/24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F5B6-2AAA-B347-A27E-2B2C2EB2F7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8" cy="823912"/>
          </a:xfrm>
        </p:spPr>
        <p:txBody>
          <a:bodyPr anchor="b"/>
          <a:lstStyle>
            <a:lvl1pPr marL="0" indent="0">
              <a:buNone/>
              <a:defRPr sz="2405" b="1"/>
            </a:lvl1pPr>
            <a:lvl2pPr marL="450215" indent="0">
              <a:buNone/>
              <a:defRPr sz="2005" b="1"/>
            </a:lvl2pPr>
            <a:lvl3pPr marL="901065" indent="0">
              <a:buNone/>
              <a:defRPr sz="1805" b="1"/>
            </a:lvl3pPr>
            <a:lvl4pPr marL="1351280" indent="0">
              <a:buNone/>
              <a:defRPr sz="1605" b="1"/>
            </a:lvl4pPr>
            <a:lvl5pPr marL="1802130" indent="0">
              <a:buNone/>
              <a:defRPr sz="1605" b="1"/>
            </a:lvl5pPr>
            <a:lvl6pPr marL="2252345" indent="0">
              <a:buNone/>
              <a:defRPr sz="1605" b="1"/>
            </a:lvl6pPr>
            <a:lvl7pPr marL="2702560" indent="0">
              <a:buNone/>
              <a:defRPr sz="1605" b="1"/>
            </a:lvl7pPr>
            <a:lvl8pPr marL="3153410" indent="0">
              <a:buNone/>
              <a:defRPr sz="1605" b="1"/>
            </a:lvl8pPr>
            <a:lvl9pPr marL="3603625" indent="0">
              <a:buNone/>
              <a:defRPr sz="1605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5" b="1"/>
            </a:lvl1pPr>
            <a:lvl2pPr marL="450215" indent="0">
              <a:buNone/>
              <a:defRPr sz="2005" b="1"/>
            </a:lvl2pPr>
            <a:lvl3pPr marL="901065" indent="0">
              <a:buNone/>
              <a:defRPr sz="1805" b="1"/>
            </a:lvl3pPr>
            <a:lvl4pPr marL="1351280" indent="0">
              <a:buNone/>
              <a:defRPr sz="1605" b="1"/>
            </a:lvl4pPr>
            <a:lvl5pPr marL="1802130" indent="0">
              <a:buNone/>
              <a:defRPr sz="1605" b="1"/>
            </a:lvl5pPr>
            <a:lvl6pPr marL="2252345" indent="0">
              <a:buNone/>
              <a:defRPr sz="1605" b="1"/>
            </a:lvl6pPr>
            <a:lvl7pPr marL="2702560" indent="0">
              <a:buNone/>
              <a:defRPr sz="1605" b="1"/>
            </a:lvl7pPr>
            <a:lvl8pPr marL="3153410" indent="0">
              <a:buNone/>
              <a:defRPr sz="1605" b="1"/>
            </a:lvl8pPr>
            <a:lvl9pPr marL="3603625" indent="0">
              <a:buNone/>
              <a:defRPr sz="1605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223B-D081-E449-AF13-F6A9B774731B}" type="datetimeFigureOut">
              <a:rPr kumimoji="1" lang="zh-CN" altLang="en-US" smtClean="0"/>
              <a:t>2019/9/24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F5B6-2AAA-B347-A27E-2B2C2EB2F7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223B-D081-E449-AF13-F6A9B774731B}" type="datetimeFigureOut">
              <a:rPr kumimoji="1" lang="zh-CN" altLang="en-US" smtClean="0"/>
              <a:t>2019/9/24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F5B6-2AAA-B347-A27E-2B2C2EB2F7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223B-D081-E449-AF13-F6A9B774731B}" type="datetimeFigureOut">
              <a:rPr kumimoji="1" lang="zh-CN" altLang="en-US" smtClean="0"/>
              <a:t>2019/9/24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F5B6-2AAA-B347-A27E-2B2C2EB2F7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11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0" cy="4873625"/>
          </a:xfrm>
        </p:spPr>
        <p:txBody>
          <a:bodyPr/>
          <a:lstStyle>
            <a:lvl1pPr>
              <a:defRPr sz="3110"/>
            </a:lvl1pPr>
            <a:lvl2pPr>
              <a:defRPr sz="2810"/>
            </a:lvl2pPr>
            <a:lvl3pPr>
              <a:defRPr sz="2405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5"/>
            </a:lvl1pPr>
            <a:lvl2pPr marL="450215" indent="0">
              <a:buNone/>
              <a:defRPr sz="1405"/>
            </a:lvl2pPr>
            <a:lvl3pPr marL="901065" indent="0">
              <a:buNone/>
              <a:defRPr sz="1205"/>
            </a:lvl3pPr>
            <a:lvl4pPr marL="1351280" indent="0">
              <a:buNone/>
              <a:defRPr sz="1005"/>
            </a:lvl4pPr>
            <a:lvl5pPr marL="1802130" indent="0">
              <a:buNone/>
              <a:defRPr sz="1005"/>
            </a:lvl5pPr>
            <a:lvl6pPr marL="2252345" indent="0">
              <a:buNone/>
              <a:defRPr sz="1005"/>
            </a:lvl6pPr>
            <a:lvl7pPr marL="2702560" indent="0">
              <a:buNone/>
              <a:defRPr sz="1005"/>
            </a:lvl7pPr>
            <a:lvl8pPr marL="3153410" indent="0">
              <a:buNone/>
              <a:defRPr sz="1005"/>
            </a:lvl8pPr>
            <a:lvl9pPr marL="3603625" indent="0">
              <a:buNone/>
              <a:defRPr sz="1005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223B-D081-E449-AF13-F6A9B774731B}" type="datetimeFigureOut">
              <a:rPr kumimoji="1" lang="zh-CN" altLang="en-US" smtClean="0"/>
              <a:t>2019/9/24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F5B6-2AAA-B347-A27E-2B2C2EB2F7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11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0" cy="4873625"/>
          </a:xfrm>
        </p:spPr>
        <p:txBody>
          <a:bodyPr/>
          <a:lstStyle>
            <a:lvl1pPr marL="0" indent="0">
              <a:buNone/>
              <a:defRPr sz="3110"/>
            </a:lvl1pPr>
            <a:lvl2pPr marL="450215" indent="0">
              <a:buNone/>
              <a:defRPr sz="2810"/>
            </a:lvl2pPr>
            <a:lvl3pPr marL="901065" indent="0">
              <a:buNone/>
              <a:defRPr sz="2405"/>
            </a:lvl3pPr>
            <a:lvl4pPr marL="1351280" indent="0">
              <a:buNone/>
              <a:defRPr sz="2005"/>
            </a:lvl4pPr>
            <a:lvl5pPr marL="1802130" indent="0">
              <a:buNone/>
              <a:defRPr sz="2005"/>
            </a:lvl5pPr>
            <a:lvl6pPr marL="2252345" indent="0">
              <a:buNone/>
              <a:defRPr sz="2005"/>
            </a:lvl6pPr>
            <a:lvl7pPr marL="2702560" indent="0">
              <a:buNone/>
              <a:defRPr sz="2005"/>
            </a:lvl7pPr>
            <a:lvl8pPr marL="3153410" indent="0">
              <a:buNone/>
              <a:defRPr sz="2005"/>
            </a:lvl8pPr>
            <a:lvl9pPr marL="3603625" indent="0">
              <a:buNone/>
              <a:defRPr sz="2005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5"/>
            </a:lvl1pPr>
            <a:lvl2pPr marL="450215" indent="0">
              <a:buNone/>
              <a:defRPr sz="1405"/>
            </a:lvl2pPr>
            <a:lvl3pPr marL="901065" indent="0">
              <a:buNone/>
              <a:defRPr sz="1205"/>
            </a:lvl3pPr>
            <a:lvl4pPr marL="1351280" indent="0">
              <a:buNone/>
              <a:defRPr sz="1005"/>
            </a:lvl4pPr>
            <a:lvl5pPr marL="1802130" indent="0">
              <a:buNone/>
              <a:defRPr sz="1005"/>
            </a:lvl5pPr>
            <a:lvl6pPr marL="2252345" indent="0">
              <a:buNone/>
              <a:defRPr sz="1005"/>
            </a:lvl6pPr>
            <a:lvl7pPr marL="2702560" indent="0">
              <a:buNone/>
              <a:defRPr sz="1005"/>
            </a:lvl7pPr>
            <a:lvl8pPr marL="3153410" indent="0">
              <a:buNone/>
              <a:defRPr sz="1005"/>
            </a:lvl8pPr>
            <a:lvl9pPr marL="3603625" indent="0">
              <a:buNone/>
              <a:defRPr sz="1005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223B-D081-E449-AF13-F6A9B774731B}" type="datetimeFigureOut">
              <a:rPr kumimoji="1" lang="zh-CN" altLang="en-US" smtClean="0"/>
              <a:t>2019/9/24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F5B6-2AAA-B347-A27E-2B2C2EB2F7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89840" tIns="44920" rIns="89840" bIns="449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6"/>
            <a:ext cx="10515600" cy="4351338"/>
          </a:xfrm>
          <a:prstGeom prst="rect">
            <a:avLst/>
          </a:prstGeom>
        </p:spPr>
        <p:txBody>
          <a:bodyPr vert="horz" lIns="89840" tIns="44920" rIns="89840" bIns="449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89840" tIns="44920" rIns="89840" bIns="449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223B-D081-E449-AF13-F6A9B774731B}" type="datetimeFigureOut">
              <a:rPr kumimoji="1" lang="zh-CN" altLang="en-US" smtClean="0"/>
              <a:t>2019/9/24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vert="horz" lIns="89840" tIns="44920" rIns="89840" bIns="449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89840" tIns="44920" rIns="89840" bIns="449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0F5B6-2AAA-B347-A27E-2B2C2EB2F7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00430" rtl="0" eaLnBrk="1" latinLnBrk="0" hangingPunct="1">
        <a:lnSpc>
          <a:spcPct val="90000"/>
        </a:lnSpc>
        <a:spcBef>
          <a:spcPct val="0"/>
        </a:spcBef>
        <a:buNone/>
        <a:defRPr sz="4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00430" rtl="0" eaLnBrk="1" latinLnBrk="0" hangingPunct="1">
        <a:lnSpc>
          <a:spcPct val="90000"/>
        </a:lnSpc>
        <a:spcBef>
          <a:spcPts val="985"/>
        </a:spcBef>
        <a:buFont typeface="Arial" panose="020B0604020202020204"/>
        <a:buChar char="•"/>
        <a:defRPr sz="2810" kern="1200">
          <a:solidFill>
            <a:schemeClr val="tx1"/>
          </a:solidFill>
          <a:latin typeface="+mn-lt"/>
          <a:ea typeface="+mn-ea"/>
          <a:cs typeface="+mn-cs"/>
        </a:defRPr>
      </a:lvl1pPr>
      <a:lvl2pPr marL="675640" indent="-225425" algn="l" defTabSz="900430" rtl="0" eaLnBrk="1" latinLnBrk="0" hangingPunct="1">
        <a:lnSpc>
          <a:spcPct val="90000"/>
        </a:lnSpc>
        <a:spcBef>
          <a:spcPts val="490"/>
        </a:spcBef>
        <a:buFont typeface="Arial" panose="020B0604020202020204"/>
        <a:buChar char="•"/>
        <a:defRPr sz="2405" kern="1200">
          <a:solidFill>
            <a:schemeClr val="tx1"/>
          </a:solidFill>
          <a:latin typeface="+mn-lt"/>
          <a:ea typeface="+mn-ea"/>
          <a:cs typeface="+mn-cs"/>
        </a:defRPr>
      </a:lvl2pPr>
      <a:lvl3pPr marL="1125855" indent="-225425" algn="l" defTabSz="900430" rtl="0" eaLnBrk="1" latinLnBrk="0" hangingPunct="1">
        <a:lnSpc>
          <a:spcPct val="90000"/>
        </a:lnSpc>
        <a:spcBef>
          <a:spcPts val="490"/>
        </a:spcBef>
        <a:buFont typeface="Arial" panose="020B0604020202020204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576705" indent="-225425" algn="l" defTabSz="900430" rtl="0" eaLnBrk="1" latinLnBrk="0" hangingPunct="1">
        <a:lnSpc>
          <a:spcPct val="90000"/>
        </a:lnSpc>
        <a:spcBef>
          <a:spcPts val="490"/>
        </a:spcBef>
        <a:buFont typeface="Arial" panose="020B0604020202020204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26920" indent="-225425" algn="l" defTabSz="900430" rtl="0" eaLnBrk="1" latinLnBrk="0" hangingPunct="1">
        <a:lnSpc>
          <a:spcPct val="90000"/>
        </a:lnSpc>
        <a:spcBef>
          <a:spcPts val="490"/>
        </a:spcBef>
        <a:buFont typeface="Arial" panose="020B0604020202020204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477770" indent="-225425" algn="l" defTabSz="900430" rtl="0" eaLnBrk="1" latinLnBrk="0" hangingPunct="1">
        <a:lnSpc>
          <a:spcPct val="90000"/>
        </a:lnSpc>
        <a:spcBef>
          <a:spcPts val="490"/>
        </a:spcBef>
        <a:buFont typeface="Arial" panose="020B0604020202020204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27985" indent="-225425" algn="l" defTabSz="900430" rtl="0" eaLnBrk="1" latinLnBrk="0" hangingPunct="1">
        <a:lnSpc>
          <a:spcPct val="90000"/>
        </a:lnSpc>
        <a:spcBef>
          <a:spcPts val="490"/>
        </a:spcBef>
        <a:buFont typeface="Arial" panose="020B0604020202020204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378200" indent="-225425" algn="l" defTabSz="900430" rtl="0" eaLnBrk="1" latinLnBrk="0" hangingPunct="1">
        <a:lnSpc>
          <a:spcPct val="90000"/>
        </a:lnSpc>
        <a:spcBef>
          <a:spcPts val="490"/>
        </a:spcBef>
        <a:buFont typeface="Arial" panose="020B0604020202020204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225425" algn="l" defTabSz="900430" rtl="0" eaLnBrk="1" latinLnBrk="0" hangingPunct="1">
        <a:lnSpc>
          <a:spcPct val="90000"/>
        </a:lnSpc>
        <a:spcBef>
          <a:spcPts val="490"/>
        </a:spcBef>
        <a:buFont typeface="Arial" panose="020B0604020202020204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043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0215" algn="l" defTabSz="90043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01065" algn="l" defTabSz="90043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51280" algn="l" defTabSz="90043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02130" algn="l" defTabSz="90043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52345" algn="l" defTabSz="90043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02560" algn="l" defTabSz="90043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153410" algn="l" defTabSz="90043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03625" algn="l" defTabSz="90043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nccoe.nist.gov/sites/default/files/library/sp1800/tls-serv-cert-mgt-nist-sp1800-16-draft.pdf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D17CE74-A94B-B34F-B06E-4BF5CB62C976}"/>
              </a:ext>
            </a:extLst>
          </p:cNvPr>
          <p:cNvSpPr txBox="1"/>
          <p:nvPr/>
        </p:nvSpPr>
        <p:spPr>
          <a:xfrm>
            <a:off x="3343840" y="3827637"/>
            <a:ext cx="5726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</a:rPr>
              <a:t>CM </a:t>
            </a:r>
            <a:r>
              <a:rPr lang="zh-CN" altLang="en-US" sz="4400" b="1" dirty="0">
                <a:solidFill>
                  <a:schemeClr val="bg1"/>
                </a:solidFill>
              </a:rPr>
              <a:t>证书管理解决方案</a:t>
            </a:r>
            <a:endParaRPr kumimoji="1" lang="zh-CN" altLang="en-US" sz="4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5FAB89-2A38-B94B-BA83-47F61189E373}"/>
              </a:ext>
            </a:extLst>
          </p:cNvPr>
          <p:cNvSpPr txBox="1"/>
          <p:nvPr/>
        </p:nvSpPr>
        <p:spPr>
          <a:xfrm>
            <a:off x="4336544" y="6288366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kern="0" noProof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亚数信息科技（上海）</a:t>
            </a:r>
            <a:r>
              <a:rPr lang="zh-CN" altLang="en-US" sz="2000" kern="0" noProof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有限公司</a:t>
            </a:r>
            <a:endParaRPr kumimoji="1" lang="zh-CN" altLang="en-US" sz="20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47565" y="211963"/>
            <a:ext cx="327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err="1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CertManager</a:t>
            </a:r>
            <a:r>
              <a:rPr kumimoji="1" lang="en-US" altLang="zh-CN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功能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F3B1E3C-FAF3-4DCB-BC9E-F7B807BB6722}"/>
              </a:ext>
            </a:extLst>
          </p:cNvPr>
          <p:cNvSpPr txBox="1"/>
          <p:nvPr/>
        </p:nvSpPr>
        <p:spPr>
          <a:xfrm>
            <a:off x="447566" y="969993"/>
            <a:ext cx="1153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CM </a:t>
            </a:r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为证书的全生命周期提供管理服务：证书申请、部署、检测、发现、监控、管理、告警、更新和证书品牌切换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47A98D-E529-4471-A519-A0E755172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994" y="1574135"/>
            <a:ext cx="7960012" cy="4189493"/>
          </a:xfrm>
          <a:prstGeom prst="rect">
            <a:avLst/>
          </a:prstGeom>
          <a:effectLst>
            <a:outerShdw blurRad="152400" dist="38100" dir="2700000" algn="ct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27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78">
            <a:extLst>
              <a:ext uri="{FF2B5EF4-FFF2-40B4-BE49-F238E27FC236}">
                <a16:creationId xmlns:a16="http://schemas.microsoft.com/office/drawing/2014/main" id="{9CF92F3A-D14B-1B4C-8D6D-C0A95AA6628C}"/>
              </a:ext>
            </a:extLst>
          </p:cNvPr>
          <p:cNvSpPr>
            <a:spLocks noEditPoints="1"/>
          </p:cNvSpPr>
          <p:nvPr/>
        </p:nvSpPr>
        <p:spPr bwMode="auto">
          <a:xfrm>
            <a:off x="2928939" y="3270612"/>
            <a:ext cx="45719" cy="1047388"/>
          </a:xfrm>
          <a:custGeom>
            <a:avLst/>
            <a:gdLst>
              <a:gd name="T0" fmla="*/ 9 w 19"/>
              <a:gd name="T1" fmla="*/ 23 h 94"/>
              <a:gd name="T2" fmla="*/ 13 w 19"/>
              <a:gd name="T3" fmla="*/ 19 h 94"/>
              <a:gd name="T4" fmla="*/ 9 w 19"/>
              <a:gd name="T5" fmla="*/ 15 h 94"/>
              <a:gd name="T6" fmla="*/ 5 w 19"/>
              <a:gd name="T7" fmla="*/ 19 h 94"/>
              <a:gd name="T8" fmla="*/ 9 w 19"/>
              <a:gd name="T9" fmla="*/ 23 h 94"/>
              <a:gd name="T10" fmla="*/ 9 w 19"/>
              <a:gd name="T11" fmla="*/ 38 h 94"/>
              <a:gd name="T12" fmla="*/ 13 w 19"/>
              <a:gd name="T13" fmla="*/ 34 h 94"/>
              <a:gd name="T14" fmla="*/ 9 w 19"/>
              <a:gd name="T15" fmla="*/ 30 h 94"/>
              <a:gd name="T16" fmla="*/ 5 w 19"/>
              <a:gd name="T17" fmla="*/ 34 h 94"/>
              <a:gd name="T18" fmla="*/ 9 w 19"/>
              <a:gd name="T19" fmla="*/ 38 h 94"/>
              <a:gd name="T20" fmla="*/ 9 w 19"/>
              <a:gd name="T21" fmla="*/ 8 h 94"/>
              <a:gd name="T22" fmla="*/ 12 w 19"/>
              <a:gd name="T23" fmla="*/ 7 h 94"/>
              <a:gd name="T24" fmla="*/ 13 w 19"/>
              <a:gd name="T25" fmla="*/ 4 h 94"/>
              <a:gd name="T26" fmla="*/ 12 w 19"/>
              <a:gd name="T27" fmla="*/ 1 h 94"/>
              <a:gd name="T28" fmla="*/ 6 w 19"/>
              <a:gd name="T29" fmla="*/ 1 h 94"/>
              <a:gd name="T30" fmla="*/ 5 w 19"/>
              <a:gd name="T31" fmla="*/ 4 h 94"/>
              <a:gd name="T32" fmla="*/ 6 w 19"/>
              <a:gd name="T33" fmla="*/ 7 h 94"/>
              <a:gd name="T34" fmla="*/ 9 w 19"/>
              <a:gd name="T35" fmla="*/ 8 h 94"/>
              <a:gd name="T36" fmla="*/ 9 w 19"/>
              <a:gd name="T37" fmla="*/ 68 h 94"/>
              <a:gd name="T38" fmla="*/ 13 w 19"/>
              <a:gd name="T39" fmla="*/ 64 h 94"/>
              <a:gd name="T40" fmla="*/ 9 w 19"/>
              <a:gd name="T41" fmla="*/ 60 h 94"/>
              <a:gd name="T42" fmla="*/ 5 w 19"/>
              <a:gd name="T43" fmla="*/ 64 h 94"/>
              <a:gd name="T44" fmla="*/ 9 w 19"/>
              <a:gd name="T45" fmla="*/ 68 h 94"/>
              <a:gd name="T46" fmla="*/ 9 w 19"/>
              <a:gd name="T47" fmla="*/ 75 h 94"/>
              <a:gd name="T48" fmla="*/ 0 w 19"/>
              <a:gd name="T49" fmla="*/ 85 h 94"/>
              <a:gd name="T50" fmla="*/ 9 w 19"/>
              <a:gd name="T51" fmla="*/ 94 h 94"/>
              <a:gd name="T52" fmla="*/ 19 w 19"/>
              <a:gd name="T53" fmla="*/ 85 h 94"/>
              <a:gd name="T54" fmla="*/ 9 w 19"/>
              <a:gd name="T55" fmla="*/ 75 h 94"/>
              <a:gd name="T56" fmla="*/ 9 w 19"/>
              <a:gd name="T57" fmla="*/ 53 h 94"/>
              <a:gd name="T58" fmla="*/ 13 w 19"/>
              <a:gd name="T59" fmla="*/ 49 h 94"/>
              <a:gd name="T60" fmla="*/ 9 w 19"/>
              <a:gd name="T61" fmla="*/ 45 h 94"/>
              <a:gd name="T62" fmla="*/ 5 w 19"/>
              <a:gd name="T63" fmla="*/ 49 h 94"/>
              <a:gd name="T64" fmla="*/ 9 w 19"/>
              <a:gd name="T65" fmla="*/ 5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" h="94">
                <a:moveTo>
                  <a:pt x="9" y="23"/>
                </a:moveTo>
                <a:cubicBezTo>
                  <a:pt x="11" y="23"/>
                  <a:pt x="13" y="21"/>
                  <a:pt x="13" y="19"/>
                </a:cubicBezTo>
                <a:cubicBezTo>
                  <a:pt x="13" y="17"/>
                  <a:pt x="11" y="15"/>
                  <a:pt x="9" y="15"/>
                </a:cubicBezTo>
                <a:cubicBezTo>
                  <a:pt x="7" y="15"/>
                  <a:pt x="5" y="17"/>
                  <a:pt x="5" y="19"/>
                </a:cubicBezTo>
                <a:cubicBezTo>
                  <a:pt x="5" y="21"/>
                  <a:pt x="7" y="23"/>
                  <a:pt x="9" y="23"/>
                </a:cubicBezTo>
                <a:close/>
                <a:moveTo>
                  <a:pt x="9" y="38"/>
                </a:moveTo>
                <a:cubicBezTo>
                  <a:pt x="11" y="38"/>
                  <a:pt x="13" y="36"/>
                  <a:pt x="13" y="34"/>
                </a:cubicBezTo>
                <a:cubicBezTo>
                  <a:pt x="13" y="32"/>
                  <a:pt x="11" y="30"/>
                  <a:pt x="9" y="30"/>
                </a:cubicBezTo>
                <a:cubicBezTo>
                  <a:pt x="7" y="30"/>
                  <a:pt x="5" y="32"/>
                  <a:pt x="5" y="34"/>
                </a:cubicBezTo>
                <a:cubicBezTo>
                  <a:pt x="5" y="36"/>
                  <a:pt x="7" y="38"/>
                  <a:pt x="9" y="38"/>
                </a:cubicBezTo>
                <a:close/>
                <a:moveTo>
                  <a:pt x="9" y="8"/>
                </a:moveTo>
                <a:cubicBezTo>
                  <a:pt x="10" y="8"/>
                  <a:pt x="11" y="8"/>
                  <a:pt x="12" y="7"/>
                </a:cubicBezTo>
                <a:cubicBezTo>
                  <a:pt x="13" y="6"/>
                  <a:pt x="13" y="5"/>
                  <a:pt x="13" y="4"/>
                </a:cubicBezTo>
                <a:cubicBezTo>
                  <a:pt x="13" y="3"/>
                  <a:pt x="13" y="2"/>
                  <a:pt x="12" y="1"/>
                </a:cubicBezTo>
                <a:cubicBezTo>
                  <a:pt x="11" y="0"/>
                  <a:pt x="8" y="0"/>
                  <a:pt x="6" y="1"/>
                </a:cubicBezTo>
                <a:cubicBezTo>
                  <a:pt x="6" y="2"/>
                  <a:pt x="5" y="3"/>
                  <a:pt x="5" y="4"/>
                </a:cubicBezTo>
                <a:cubicBezTo>
                  <a:pt x="5" y="5"/>
                  <a:pt x="6" y="6"/>
                  <a:pt x="6" y="7"/>
                </a:cubicBezTo>
                <a:cubicBezTo>
                  <a:pt x="7" y="8"/>
                  <a:pt x="8" y="8"/>
                  <a:pt x="9" y="8"/>
                </a:cubicBezTo>
                <a:close/>
                <a:moveTo>
                  <a:pt x="9" y="68"/>
                </a:moveTo>
                <a:cubicBezTo>
                  <a:pt x="11" y="68"/>
                  <a:pt x="13" y="66"/>
                  <a:pt x="13" y="64"/>
                </a:cubicBezTo>
                <a:cubicBezTo>
                  <a:pt x="13" y="62"/>
                  <a:pt x="11" y="60"/>
                  <a:pt x="9" y="60"/>
                </a:cubicBezTo>
                <a:cubicBezTo>
                  <a:pt x="7" y="60"/>
                  <a:pt x="5" y="62"/>
                  <a:pt x="5" y="64"/>
                </a:cubicBezTo>
                <a:cubicBezTo>
                  <a:pt x="5" y="66"/>
                  <a:pt x="7" y="68"/>
                  <a:pt x="9" y="68"/>
                </a:cubicBezTo>
                <a:close/>
                <a:moveTo>
                  <a:pt x="9" y="75"/>
                </a:moveTo>
                <a:cubicBezTo>
                  <a:pt x="4" y="75"/>
                  <a:pt x="0" y="79"/>
                  <a:pt x="0" y="85"/>
                </a:cubicBezTo>
                <a:cubicBezTo>
                  <a:pt x="0" y="90"/>
                  <a:pt x="4" y="94"/>
                  <a:pt x="9" y="94"/>
                </a:cubicBezTo>
                <a:cubicBezTo>
                  <a:pt x="15" y="94"/>
                  <a:pt x="19" y="90"/>
                  <a:pt x="19" y="85"/>
                </a:cubicBezTo>
                <a:cubicBezTo>
                  <a:pt x="19" y="79"/>
                  <a:pt x="15" y="75"/>
                  <a:pt x="9" y="75"/>
                </a:cubicBezTo>
                <a:close/>
                <a:moveTo>
                  <a:pt x="9" y="53"/>
                </a:moveTo>
                <a:cubicBezTo>
                  <a:pt x="11" y="53"/>
                  <a:pt x="13" y="51"/>
                  <a:pt x="13" y="49"/>
                </a:cubicBezTo>
                <a:cubicBezTo>
                  <a:pt x="13" y="47"/>
                  <a:pt x="11" y="45"/>
                  <a:pt x="9" y="45"/>
                </a:cubicBezTo>
                <a:cubicBezTo>
                  <a:pt x="7" y="45"/>
                  <a:pt x="5" y="47"/>
                  <a:pt x="5" y="49"/>
                </a:cubicBezTo>
                <a:cubicBezTo>
                  <a:pt x="5" y="51"/>
                  <a:pt x="7" y="53"/>
                  <a:pt x="9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179">
            <a:extLst>
              <a:ext uri="{FF2B5EF4-FFF2-40B4-BE49-F238E27FC236}">
                <a16:creationId xmlns:a16="http://schemas.microsoft.com/office/drawing/2014/main" id="{092CE756-2F7E-1E43-9D16-F0C6BB0D7252}"/>
              </a:ext>
            </a:extLst>
          </p:cNvPr>
          <p:cNvSpPr>
            <a:spLocks noEditPoints="1"/>
          </p:cNvSpPr>
          <p:nvPr/>
        </p:nvSpPr>
        <p:spPr bwMode="auto">
          <a:xfrm>
            <a:off x="6064251" y="3270611"/>
            <a:ext cx="63500" cy="1021635"/>
          </a:xfrm>
          <a:custGeom>
            <a:avLst/>
            <a:gdLst>
              <a:gd name="T0" fmla="*/ 10 w 20"/>
              <a:gd name="T1" fmla="*/ 38 h 94"/>
              <a:gd name="T2" fmla="*/ 14 w 20"/>
              <a:gd name="T3" fmla="*/ 34 h 94"/>
              <a:gd name="T4" fmla="*/ 10 w 20"/>
              <a:gd name="T5" fmla="*/ 30 h 94"/>
              <a:gd name="T6" fmla="*/ 6 w 20"/>
              <a:gd name="T7" fmla="*/ 34 h 94"/>
              <a:gd name="T8" fmla="*/ 10 w 20"/>
              <a:gd name="T9" fmla="*/ 38 h 94"/>
              <a:gd name="T10" fmla="*/ 10 w 20"/>
              <a:gd name="T11" fmla="*/ 23 h 94"/>
              <a:gd name="T12" fmla="*/ 14 w 20"/>
              <a:gd name="T13" fmla="*/ 19 h 94"/>
              <a:gd name="T14" fmla="*/ 10 w 20"/>
              <a:gd name="T15" fmla="*/ 15 h 94"/>
              <a:gd name="T16" fmla="*/ 6 w 20"/>
              <a:gd name="T17" fmla="*/ 19 h 94"/>
              <a:gd name="T18" fmla="*/ 10 w 20"/>
              <a:gd name="T19" fmla="*/ 23 h 94"/>
              <a:gd name="T20" fmla="*/ 10 w 20"/>
              <a:gd name="T21" fmla="*/ 8 h 94"/>
              <a:gd name="T22" fmla="*/ 13 w 20"/>
              <a:gd name="T23" fmla="*/ 7 h 94"/>
              <a:gd name="T24" fmla="*/ 14 w 20"/>
              <a:gd name="T25" fmla="*/ 4 h 94"/>
              <a:gd name="T26" fmla="*/ 13 w 20"/>
              <a:gd name="T27" fmla="*/ 1 h 94"/>
              <a:gd name="T28" fmla="*/ 7 w 20"/>
              <a:gd name="T29" fmla="*/ 1 h 94"/>
              <a:gd name="T30" fmla="*/ 6 w 20"/>
              <a:gd name="T31" fmla="*/ 4 h 94"/>
              <a:gd name="T32" fmla="*/ 7 w 20"/>
              <a:gd name="T33" fmla="*/ 7 h 94"/>
              <a:gd name="T34" fmla="*/ 10 w 20"/>
              <a:gd name="T35" fmla="*/ 8 h 94"/>
              <a:gd name="T36" fmla="*/ 10 w 20"/>
              <a:gd name="T37" fmla="*/ 68 h 94"/>
              <a:gd name="T38" fmla="*/ 14 w 20"/>
              <a:gd name="T39" fmla="*/ 64 h 94"/>
              <a:gd name="T40" fmla="*/ 10 w 20"/>
              <a:gd name="T41" fmla="*/ 60 h 94"/>
              <a:gd name="T42" fmla="*/ 6 w 20"/>
              <a:gd name="T43" fmla="*/ 64 h 94"/>
              <a:gd name="T44" fmla="*/ 10 w 20"/>
              <a:gd name="T45" fmla="*/ 68 h 94"/>
              <a:gd name="T46" fmla="*/ 10 w 20"/>
              <a:gd name="T47" fmla="*/ 75 h 94"/>
              <a:gd name="T48" fmla="*/ 0 w 20"/>
              <a:gd name="T49" fmla="*/ 85 h 94"/>
              <a:gd name="T50" fmla="*/ 10 w 20"/>
              <a:gd name="T51" fmla="*/ 94 h 94"/>
              <a:gd name="T52" fmla="*/ 20 w 20"/>
              <a:gd name="T53" fmla="*/ 85 h 94"/>
              <a:gd name="T54" fmla="*/ 10 w 20"/>
              <a:gd name="T55" fmla="*/ 75 h 94"/>
              <a:gd name="T56" fmla="*/ 10 w 20"/>
              <a:gd name="T57" fmla="*/ 53 h 94"/>
              <a:gd name="T58" fmla="*/ 14 w 20"/>
              <a:gd name="T59" fmla="*/ 49 h 94"/>
              <a:gd name="T60" fmla="*/ 10 w 20"/>
              <a:gd name="T61" fmla="*/ 45 h 94"/>
              <a:gd name="T62" fmla="*/ 6 w 20"/>
              <a:gd name="T63" fmla="*/ 49 h 94"/>
              <a:gd name="T64" fmla="*/ 10 w 20"/>
              <a:gd name="T65" fmla="*/ 5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" h="94">
                <a:moveTo>
                  <a:pt x="10" y="38"/>
                </a:moveTo>
                <a:cubicBezTo>
                  <a:pt x="12" y="38"/>
                  <a:pt x="14" y="36"/>
                  <a:pt x="14" y="34"/>
                </a:cubicBezTo>
                <a:cubicBezTo>
                  <a:pt x="14" y="32"/>
                  <a:pt x="12" y="30"/>
                  <a:pt x="10" y="30"/>
                </a:cubicBezTo>
                <a:cubicBezTo>
                  <a:pt x="8" y="30"/>
                  <a:pt x="6" y="32"/>
                  <a:pt x="6" y="34"/>
                </a:cubicBezTo>
                <a:cubicBezTo>
                  <a:pt x="6" y="36"/>
                  <a:pt x="8" y="38"/>
                  <a:pt x="10" y="38"/>
                </a:cubicBezTo>
                <a:close/>
                <a:moveTo>
                  <a:pt x="10" y="23"/>
                </a:moveTo>
                <a:cubicBezTo>
                  <a:pt x="12" y="23"/>
                  <a:pt x="14" y="21"/>
                  <a:pt x="14" y="19"/>
                </a:cubicBezTo>
                <a:cubicBezTo>
                  <a:pt x="14" y="17"/>
                  <a:pt x="12" y="15"/>
                  <a:pt x="10" y="15"/>
                </a:cubicBezTo>
                <a:cubicBezTo>
                  <a:pt x="8" y="15"/>
                  <a:pt x="6" y="17"/>
                  <a:pt x="6" y="19"/>
                </a:cubicBezTo>
                <a:cubicBezTo>
                  <a:pt x="6" y="21"/>
                  <a:pt x="8" y="23"/>
                  <a:pt x="10" y="23"/>
                </a:cubicBezTo>
                <a:close/>
                <a:moveTo>
                  <a:pt x="10" y="8"/>
                </a:moveTo>
                <a:cubicBezTo>
                  <a:pt x="11" y="8"/>
                  <a:pt x="12" y="8"/>
                  <a:pt x="13" y="7"/>
                </a:cubicBezTo>
                <a:cubicBezTo>
                  <a:pt x="14" y="6"/>
                  <a:pt x="14" y="5"/>
                  <a:pt x="14" y="4"/>
                </a:cubicBezTo>
                <a:cubicBezTo>
                  <a:pt x="14" y="3"/>
                  <a:pt x="14" y="2"/>
                  <a:pt x="13" y="1"/>
                </a:cubicBezTo>
                <a:cubicBezTo>
                  <a:pt x="11" y="0"/>
                  <a:pt x="9" y="0"/>
                  <a:pt x="7" y="1"/>
                </a:cubicBezTo>
                <a:cubicBezTo>
                  <a:pt x="6" y="2"/>
                  <a:pt x="6" y="3"/>
                  <a:pt x="6" y="4"/>
                </a:cubicBezTo>
                <a:cubicBezTo>
                  <a:pt x="6" y="5"/>
                  <a:pt x="6" y="6"/>
                  <a:pt x="7" y="7"/>
                </a:cubicBezTo>
                <a:cubicBezTo>
                  <a:pt x="8" y="8"/>
                  <a:pt x="9" y="8"/>
                  <a:pt x="10" y="8"/>
                </a:cubicBezTo>
                <a:close/>
                <a:moveTo>
                  <a:pt x="10" y="68"/>
                </a:moveTo>
                <a:cubicBezTo>
                  <a:pt x="12" y="68"/>
                  <a:pt x="14" y="66"/>
                  <a:pt x="14" y="64"/>
                </a:cubicBezTo>
                <a:cubicBezTo>
                  <a:pt x="14" y="62"/>
                  <a:pt x="12" y="60"/>
                  <a:pt x="10" y="60"/>
                </a:cubicBezTo>
                <a:cubicBezTo>
                  <a:pt x="8" y="60"/>
                  <a:pt x="6" y="62"/>
                  <a:pt x="6" y="64"/>
                </a:cubicBezTo>
                <a:cubicBezTo>
                  <a:pt x="6" y="66"/>
                  <a:pt x="8" y="68"/>
                  <a:pt x="10" y="68"/>
                </a:cubicBezTo>
                <a:close/>
                <a:moveTo>
                  <a:pt x="10" y="75"/>
                </a:moveTo>
                <a:cubicBezTo>
                  <a:pt x="5" y="75"/>
                  <a:pt x="0" y="79"/>
                  <a:pt x="0" y="85"/>
                </a:cubicBezTo>
                <a:cubicBezTo>
                  <a:pt x="0" y="90"/>
                  <a:pt x="5" y="94"/>
                  <a:pt x="10" y="94"/>
                </a:cubicBezTo>
                <a:cubicBezTo>
                  <a:pt x="15" y="94"/>
                  <a:pt x="20" y="90"/>
                  <a:pt x="20" y="85"/>
                </a:cubicBezTo>
                <a:cubicBezTo>
                  <a:pt x="20" y="79"/>
                  <a:pt x="15" y="75"/>
                  <a:pt x="10" y="75"/>
                </a:cubicBezTo>
                <a:close/>
                <a:moveTo>
                  <a:pt x="10" y="53"/>
                </a:moveTo>
                <a:cubicBezTo>
                  <a:pt x="12" y="53"/>
                  <a:pt x="14" y="51"/>
                  <a:pt x="14" y="49"/>
                </a:cubicBezTo>
                <a:cubicBezTo>
                  <a:pt x="14" y="47"/>
                  <a:pt x="12" y="45"/>
                  <a:pt x="10" y="45"/>
                </a:cubicBezTo>
                <a:cubicBezTo>
                  <a:pt x="8" y="45"/>
                  <a:pt x="6" y="47"/>
                  <a:pt x="6" y="49"/>
                </a:cubicBezTo>
                <a:cubicBezTo>
                  <a:pt x="6" y="51"/>
                  <a:pt x="8" y="53"/>
                  <a:pt x="10" y="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180">
            <a:extLst>
              <a:ext uri="{FF2B5EF4-FFF2-40B4-BE49-F238E27FC236}">
                <a16:creationId xmlns:a16="http://schemas.microsoft.com/office/drawing/2014/main" id="{906864E7-40CF-6349-93B0-D8096EDA2C34}"/>
              </a:ext>
            </a:extLst>
          </p:cNvPr>
          <p:cNvSpPr>
            <a:spLocks noEditPoints="1"/>
          </p:cNvSpPr>
          <p:nvPr/>
        </p:nvSpPr>
        <p:spPr bwMode="auto">
          <a:xfrm>
            <a:off x="9202739" y="3270611"/>
            <a:ext cx="45719" cy="898525"/>
          </a:xfrm>
          <a:custGeom>
            <a:avLst/>
            <a:gdLst>
              <a:gd name="T0" fmla="*/ 10 w 19"/>
              <a:gd name="T1" fmla="*/ 23 h 94"/>
              <a:gd name="T2" fmla="*/ 14 w 19"/>
              <a:gd name="T3" fmla="*/ 19 h 94"/>
              <a:gd name="T4" fmla="*/ 10 w 19"/>
              <a:gd name="T5" fmla="*/ 15 h 94"/>
              <a:gd name="T6" fmla="*/ 6 w 19"/>
              <a:gd name="T7" fmla="*/ 19 h 94"/>
              <a:gd name="T8" fmla="*/ 10 w 19"/>
              <a:gd name="T9" fmla="*/ 23 h 94"/>
              <a:gd name="T10" fmla="*/ 10 w 19"/>
              <a:gd name="T11" fmla="*/ 8 h 94"/>
              <a:gd name="T12" fmla="*/ 13 w 19"/>
              <a:gd name="T13" fmla="*/ 7 h 94"/>
              <a:gd name="T14" fmla="*/ 14 w 19"/>
              <a:gd name="T15" fmla="*/ 4 h 94"/>
              <a:gd name="T16" fmla="*/ 13 w 19"/>
              <a:gd name="T17" fmla="*/ 1 h 94"/>
              <a:gd name="T18" fmla="*/ 7 w 19"/>
              <a:gd name="T19" fmla="*/ 1 h 94"/>
              <a:gd name="T20" fmla="*/ 6 w 19"/>
              <a:gd name="T21" fmla="*/ 4 h 94"/>
              <a:gd name="T22" fmla="*/ 7 w 19"/>
              <a:gd name="T23" fmla="*/ 7 h 94"/>
              <a:gd name="T24" fmla="*/ 10 w 19"/>
              <a:gd name="T25" fmla="*/ 8 h 94"/>
              <a:gd name="T26" fmla="*/ 10 w 19"/>
              <a:gd name="T27" fmla="*/ 38 h 94"/>
              <a:gd name="T28" fmla="*/ 14 w 19"/>
              <a:gd name="T29" fmla="*/ 34 h 94"/>
              <a:gd name="T30" fmla="*/ 10 w 19"/>
              <a:gd name="T31" fmla="*/ 30 h 94"/>
              <a:gd name="T32" fmla="*/ 6 w 19"/>
              <a:gd name="T33" fmla="*/ 34 h 94"/>
              <a:gd name="T34" fmla="*/ 10 w 19"/>
              <a:gd name="T35" fmla="*/ 38 h 94"/>
              <a:gd name="T36" fmla="*/ 10 w 19"/>
              <a:gd name="T37" fmla="*/ 68 h 94"/>
              <a:gd name="T38" fmla="*/ 14 w 19"/>
              <a:gd name="T39" fmla="*/ 64 h 94"/>
              <a:gd name="T40" fmla="*/ 10 w 19"/>
              <a:gd name="T41" fmla="*/ 60 h 94"/>
              <a:gd name="T42" fmla="*/ 6 w 19"/>
              <a:gd name="T43" fmla="*/ 64 h 94"/>
              <a:gd name="T44" fmla="*/ 10 w 19"/>
              <a:gd name="T45" fmla="*/ 68 h 94"/>
              <a:gd name="T46" fmla="*/ 10 w 19"/>
              <a:gd name="T47" fmla="*/ 75 h 94"/>
              <a:gd name="T48" fmla="*/ 0 w 19"/>
              <a:gd name="T49" fmla="*/ 85 h 94"/>
              <a:gd name="T50" fmla="*/ 10 w 19"/>
              <a:gd name="T51" fmla="*/ 94 h 94"/>
              <a:gd name="T52" fmla="*/ 19 w 19"/>
              <a:gd name="T53" fmla="*/ 85 h 94"/>
              <a:gd name="T54" fmla="*/ 10 w 19"/>
              <a:gd name="T55" fmla="*/ 75 h 94"/>
              <a:gd name="T56" fmla="*/ 10 w 19"/>
              <a:gd name="T57" fmla="*/ 53 h 94"/>
              <a:gd name="T58" fmla="*/ 14 w 19"/>
              <a:gd name="T59" fmla="*/ 49 h 94"/>
              <a:gd name="T60" fmla="*/ 10 w 19"/>
              <a:gd name="T61" fmla="*/ 45 h 94"/>
              <a:gd name="T62" fmla="*/ 6 w 19"/>
              <a:gd name="T63" fmla="*/ 49 h 94"/>
              <a:gd name="T64" fmla="*/ 10 w 19"/>
              <a:gd name="T65" fmla="*/ 5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" h="94">
                <a:moveTo>
                  <a:pt x="10" y="23"/>
                </a:moveTo>
                <a:cubicBezTo>
                  <a:pt x="12" y="23"/>
                  <a:pt x="14" y="21"/>
                  <a:pt x="14" y="19"/>
                </a:cubicBezTo>
                <a:cubicBezTo>
                  <a:pt x="14" y="17"/>
                  <a:pt x="12" y="15"/>
                  <a:pt x="10" y="15"/>
                </a:cubicBezTo>
                <a:cubicBezTo>
                  <a:pt x="8" y="15"/>
                  <a:pt x="6" y="17"/>
                  <a:pt x="6" y="19"/>
                </a:cubicBezTo>
                <a:cubicBezTo>
                  <a:pt x="6" y="21"/>
                  <a:pt x="8" y="23"/>
                  <a:pt x="10" y="23"/>
                </a:cubicBezTo>
                <a:close/>
                <a:moveTo>
                  <a:pt x="10" y="8"/>
                </a:moveTo>
                <a:cubicBezTo>
                  <a:pt x="11" y="8"/>
                  <a:pt x="12" y="8"/>
                  <a:pt x="13" y="7"/>
                </a:cubicBezTo>
                <a:cubicBezTo>
                  <a:pt x="13" y="6"/>
                  <a:pt x="14" y="5"/>
                  <a:pt x="14" y="4"/>
                </a:cubicBezTo>
                <a:cubicBezTo>
                  <a:pt x="14" y="3"/>
                  <a:pt x="13" y="2"/>
                  <a:pt x="13" y="1"/>
                </a:cubicBezTo>
                <a:cubicBezTo>
                  <a:pt x="11" y="0"/>
                  <a:pt x="8" y="0"/>
                  <a:pt x="7" y="1"/>
                </a:cubicBezTo>
                <a:cubicBezTo>
                  <a:pt x="6" y="2"/>
                  <a:pt x="6" y="3"/>
                  <a:pt x="6" y="4"/>
                </a:cubicBezTo>
                <a:cubicBezTo>
                  <a:pt x="6" y="5"/>
                  <a:pt x="6" y="6"/>
                  <a:pt x="7" y="7"/>
                </a:cubicBezTo>
                <a:cubicBezTo>
                  <a:pt x="8" y="8"/>
                  <a:pt x="9" y="8"/>
                  <a:pt x="10" y="8"/>
                </a:cubicBezTo>
                <a:close/>
                <a:moveTo>
                  <a:pt x="10" y="38"/>
                </a:moveTo>
                <a:cubicBezTo>
                  <a:pt x="12" y="38"/>
                  <a:pt x="14" y="36"/>
                  <a:pt x="14" y="34"/>
                </a:cubicBezTo>
                <a:cubicBezTo>
                  <a:pt x="14" y="32"/>
                  <a:pt x="12" y="30"/>
                  <a:pt x="10" y="30"/>
                </a:cubicBezTo>
                <a:cubicBezTo>
                  <a:pt x="8" y="30"/>
                  <a:pt x="6" y="32"/>
                  <a:pt x="6" y="34"/>
                </a:cubicBezTo>
                <a:cubicBezTo>
                  <a:pt x="6" y="36"/>
                  <a:pt x="8" y="38"/>
                  <a:pt x="10" y="38"/>
                </a:cubicBezTo>
                <a:close/>
                <a:moveTo>
                  <a:pt x="10" y="68"/>
                </a:moveTo>
                <a:cubicBezTo>
                  <a:pt x="12" y="68"/>
                  <a:pt x="14" y="66"/>
                  <a:pt x="14" y="64"/>
                </a:cubicBezTo>
                <a:cubicBezTo>
                  <a:pt x="14" y="62"/>
                  <a:pt x="12" y="60"/>
                  <a:pt x="10" y="60"/>
                </a:cubicBezTo>
                <a:cubicBezTo>
                  <a:pt x="8" y="60"/>
                  <a:pt x="6" y="62"/>
                  <a:pt x="6" y="64"/>
                </a:cubicBezTo>
                <a:cubicBezTo>
                  <a:pt x="6" y="66"/>
                  <a:pt x="8" y="68"/>
                  <a:pt x="10" y="68"/>
                </a:cubicBezTo>
                <a:close/>
                <a:moveTo>
                  <a:pt x="10" y="75"/>
                </a:moveTo>
                <a:cubicBezTo>
                  <a:pt x="4" y="75"/>
                  <a:pt x="0" y="79"/>
                  <a:pt x="0" y="85"/>
                </a:cubicBezTo>
                <a:cubicBezTo>
                  <a:pt x="0" y="90"/>
                  <a:pt x="4" y="94"/>
                  <a:pt x="10" y="94"/>
                </a:cubicBezTo>
                <a:cubicBezTo>
                  <a:pt x="15" y="94"/>
                  <a:pt x="19" y="90"/>
                  <a:pt x="19" y="85"/>
                </a:cubicBezTo>
                <a:cubicBezTo>
                  <a:pt x="19" y="79"/>
                  <a:pt x="15" y="75"/>
                  <a:pt x="10" y="75"/>
                </a:cubicBezTo>
                <a:close/>
                <a:moveTo>
                  <a:pt x="10" y="53"/>
                </a:moveTo>
                <a:cubicBezTo>
                  <a:pt x="12" y="53"/>
                  <a:pt x="14" y="51"/>
                  <a:pt x="14" y="49"/>
                </a:cubicBezTo>
                <a:cubicBezTo>
                  <a:pt x="14" y="47"/>
                  <a:pt x="12" y="45"/>
                  <a:pt x="10" y="45"/>
                </a:cubicBezTo>
                <a:cubicBezTo>
                  <a:pt x="8" y="45"/>
                  <a:pt x="6" y="47"/>
                  <a:pt x="6" y="49"/>
                </a:cubicBezTo>
                <a:cubicBezTo>
                  <a:pt x="6" y="51"/>
                  <a:pt x="8" y="53"/>
                  <a:pt x="10" y="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81">
            <a:extLst>
              <a:ext uri="{FF2B5EF4-FFF2-40B4-BE49-F238E27FC236}">
                <a16:creationId xmlns:a16="http://schemas.microsoft.com/office/drawing/2014/main" id="{CADB3D48-F9D3-1540-B369-E4D7A051C7F1}"/>
              </a:ext>
            </a:extLst>
          </p:cNvPr>
          <p:cNvSpPr/>
          <p:nvPr/>
        </p:nvSpPr>
        <p:spPr bwMode="auto">
          <a:xfrm>
            <a:off x="2173288" y="2384788"/>
            <a:ext cx="1568450" cy="898525"/>
          </a:xfrm>
          <a:custGeom>
            <a:avLst/>
            <a:gdLst>
              <a:gd name="T0" fmla="*/ 0 w 988"/>
              <a:gd name="T1" fmla="*/ 566 h 566"/>
              <a:gd name="T2" fmla="*/ 494 w 988"/>
              <a:gd name="T3" fmla="*/ 0 h 566"/>
              <a:gd name="T4" fmla="*/ 988 w 988"/>
              <a:gd name="T5" fmla="*/ 566 h 566"/>
              <a:gd name="T6" fmla="*/ 0 w 988"/>
              <a:gd name="T7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8" h="566">
                <a:moveTo>
                  <a:pt x="0" y="566"/>
                </a:moveTo>
                <a:lnTo>
                  <a:pt x="494" y="0"/>
                </a:lnTo>
                <a:lnTo>
                  <a:pt x="988" y="566"/>
                </a:lnTo>
                <a:lnTo>
                  <a:pt x="0" y="5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快速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 品牌切换</a:t>
            </a:r>
          </a:p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82">
            <a:extLst>
              <a:ext uri="{FF2B5EF4-FFF2-40B4-BE49-F238E27FC236}">
                <a16:creationId xmlns:a16="http://schemas.microsoft.com/office/drawing/2014/main" id="{1849DE12-4325-F348-913E-21754FA48AA0}"/>
              </a:ext>
            </a:extLst>
          </p:cNvPr>
          <p:cNvSpPr/>
          <p:nvPr/>
        </p:nvSpPr>
        <p:spPr bwMode="auto">
          <a:xfrm>
            <a:off x="3741738" y="3283312"/>
            <a:ext cx="1570038" cy="901700"/>
          </a:xfrm>
          <a:custGeom>
            <a:avLst/>
            <a:gdLst>
              <a:gd name="T0" fmla="*/ 0 w 989"/>
              <a:gd name="T1" fmla="*/ 0 h 568"/>
              <a:gd name="T2" fmla="*/ 495 w 989"/>
              <a:gd name="T3" fmla="*/ 568 h 568"/>
              <a:gd name="T4" fmla="*/ 989 w 989"/>
              <a:gd name="T5" fmla="*/ 0 h 568"/>
              <a:gd name="T6" fmla="*/ 0 w 989"/>
              <a:gd name="T7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9" h="568">
                <a:moveTo>
                  <a:pt x="0" y="0"/>
                </a:moveTo>
                <a:lnTo>
                  <a:pt x="495" y="568"/>
                </a:lnTo>
                <a:lnTo>
                  <a:pt x="98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证书部署</a:t>
            </a:r>
          </a:p>
        </p:txBody>
      </p:sp>
      <p:sp>
        <p:nvSpPr>
          <p:cNvPr id="13" name="Freeform 183">
            <a:extLst>
              <a:ext uri="{FF2B5EF4-FFF2-40B4-BE49-F238E27FC236}">
                <a16:creationId xmlns:a16="http://schemas.microsoft.com/office/drawing/2014/main" id="{0EB9A827-3B76-5C49-9595-F6D07EA2AF57}"/>
              </a:ext>
            </a:extLst>
          </p:cNvPr>
          <p:cNvSpPr/>
          <p:nvPr/>
        </p:nvSpPr>
        <p:spPr bwMode="auto">
          <a:xfrm>
            <a:off x="5311776" y="2384788"/>
            <a:ext cx="1568450" cy="898525"/>
          </a:xfrm>
          <a:custGeom>
            <a:avLst/>
            <a:gdLst>
              <a:gd name="T0" fmla="*/ 0 w 988"/>
              <a:gd name="T1" fmla="*/ 566 h 566"/>
              <a:gd name="T2" fmla="*/ 494 w 988"/>
              <a:gd name="T3" fmla="*/ 0 h 566"/>
              <a:gd name="T4" fmla="*/ 988 w 988"/>
              <a:gd name="T5" fmla="*/ 566 h 566"/>
              <a:gd name="T6" fmla="*/ 0 w 988"/>
              <a:gd name="T7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8" h="566">
                <a:moveTo>
                  <a:pt x="0" y="566"/>
                </a:moveTo>
                <a:lnTo>
                  <a:pt x="494" y="0"/>
                </a:lnTo>
                <a:lnTo>
                  <a:pt x="988" y="566"/>
                </a:lnTo>
                <a:lnTo>
                  <a:pt x="0" y="5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检测报告</a:t>
            </a:r>
          </a:p>
        </p:txBody>
      </p:sp>
      <p:sp>
        <p:nvSpPr>
          <p:cNvPr id="14" name="Freeform 184">
            <a:extLst>
              <a:ext uri="{FF2B5EF4-FFF2-40B4-BE49-F238E27FC236}">
                <a16:creationId xmlns:a16="http://schemas.microsoft.com/office/drawing/2014/main" id="{FCA345A0-E1F1-9343-9801-2E43FA8725DE}"/>
              </a:ext>
            </a:extLst>
          </p:cNvPr>
          <p:cNvSpPr/>
          <p:nvPr/>
        </p:nvSpPr>
        <p:spPr bwMode="auto">
          <a:xfrm>
            <a:off x="6880226" y="3283312"/>
            <a:ext cx="1570038" cy="901700"/>
          </a:xfrm>
          <a:custGeom>
            <a:avLst/>
            <a:gdLst>
              <a:gd name="T0" fmla="*/ 0 w 989"/>
              <a:gd name="T1" fmla="*/ 0 h 568"/>
              <a:gd name="T2" fmla="*/ 494 w 989"/>
              <a:gd name="T3" fmla="*/ 568 h 568"/>
              <a:gd name="T4" fmla="*/ 989 w 989"/>
              <a:gd name="T5" fmla="*/ 0 h 568"/>
              <a:gd name="T6" fmla="*/ 0 w 989"/>
              <a:gd name="T7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9" h="568">
                <a:moveTo>
                  <a:pt x="0" y="0"/>
                </a:moveTo>
                <a:lnTo>
                  <a:pt x="494" y="568"/>
                </a:lnTo>
                <a:lnTo>
                  <a:pt x="98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证书发现</a:t>
            </a:r>
          </a:p>
        </p:txBody>
      </p:sp>
      <p:sp>
        <p:nvSpPr>
          <p:cNvPr id="15" name="Freeform 185">
            <a:extLst>
              <a:ext uri="{FF2B5EF4-FFF2-40B4-BE49-F238E27FC236}">
                <a16:creationId xmlns:a16="http://schemas.microsoft.com/office/drawing/2014/main" id="{C6688BCA-F345-3C40-B03A-99464C716B1C}"/>
              </a:ext>
            </a:extLst>
          </p:cNvPr>
          <p:cNvSpPr/>
          <p:nvPr/>
        </p:nvSpPr>
        <p:spPr bwMode="auto">
          <a:xfrm>
            <a:off x="8450263" y="2384788"/>
            <a:ext cx="1568450" cy="898525"/>
          </a:xfrm>
          <a:custGeom>
            <a:avLst/>
            <a:gdLst>
              <a:gd name="T0" fmla="*/ 0 w 988"/>
              <a:gd name="T1" fmla="*/ 566 h 566"/>
              <a:gd name="T2" fmla="*/ 494 w 988"/>
              <a:gd name="T3" fmla="*/ 0 h 566"/>
              <a:gd name="T4" fmla="*/ 988 w 988"/>
              <a:gd name="T5" fmla="*/ 566 h 566"/>
              <a:gd name="T6" fmla="*/ 0 w 988"/>
              <a:gd name="T7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8" h="566">
                <a:moveTo>
                  <a:pt x="0" y="566"/>
                </a:moveTo>
                <a:lnTo>
                  <a:pt x="494" y="0"/>
                </a:lnTo>
                <a:lnTo>
                  <a:pt x="988" y="566"/>
                </a:lnTo>
                <a:lnTo>
                  <a:pt x="0" y="5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用户管理</a:t>
            </a:r>
          </a:p>
        </p:txBody>
      </p:sp>
      <p:sp>
        <p:nvSpPr>
          <p:cNvPr id="21" name="Freeform 191">
            <a:extLst>
              <a:ext uri="{FF2B5EF4-FFF2-40B4-BE49-F238E27FC236}">
                <a16:creationId xmlns:a16="http://schemas.microsoft.com/office/drawing/2014/main" id="{28AC0EBB-A178-C24A-AE31-59C28612EAFD}"/>
              </a:ext>
            </a:extLst>
          </p:cNvPr>
          <p:cNvSpPr>
            <a:spLocks noEditPoints="1"/>
          </p:cNvSpPr>
          <p:nvPr/>
        </p:nvSpPr>
        <p:spPr bwMode="auto">
          <a:xfrm>
            <a:off x="4510408" y="2192486"/>
            <a:ext cx="45719" cy="1103526"/>
          </a:xfrm>
          <a:custGeom>
            <a:avLst/>
            <a:gdLst>
              <a:gd name="T0" fmla="*/ 10 w 19"/>
              <a:gd name="T1" fmla="*/ 56 h 94"/>
              <a:gd name="T2" fmla="*/ 6 w 19"/>
              <a:gd name="T3" fmla="*/ 60 h 94"/>
              <a:gd name="T4" fmla="*/ 10 w 19"/>
              <a:gd name="T5" fmla="*/ 64 h 94"/>
              <a:gd name="T6" fmla="*/ 14 w 19"/>
              <a:gd name="T7" fmla="*/ 60 h 94"/>
              <a:gd name="T8" fmla="*/ 10 w 19"/>
              <a:gd name="T9" fmla="*/ 56 h 94"/>
              <a:gd name="T10" fmla="*/ 7 w 19"/>
              <a:gd name="T11" fmla="*/ 87 h 94"/>
              <a:gd name="T12" fmla="*/ 6 w 19"/>
              <a:gd name="T13" fmla="*/ 90 h 94"/>
              <a:gd name="T14" fmla="*/ 7 w 19"/>
              <a:gd name="T15" fmla="*/ 93 h 94"/>
              <a:gd name="T16" fmla="*/ 10 w 19"/>
              <a:gd name="T17" fmla="*/ 94 h 94"/>
              <a:gd name="T18" fmla="*/ 12 w 19"/>
              <a:gd name="T19" fmla="*/ 93 h 94"/>
              <a:gd name="T20" fmla="*/ 14 w 19"/>
              <a:gd name="T21" fmla="*/ 90 h 94"/>
              <a:gd name="T22" fmla="*/ 12 w 19"/>
              <a:gd name="T23" fmla="*/ 87 h 94"/>
              <a:gd name="T24" fmla="*/ 7 w 19"/>
              <a:gd name="T25" fmla="*/ 87 h 94"/>
              <a:gd name="T26" fmla="*/ 10 w 19"/>
              <a:gd name="T27" fmla="*/ 71 h 94"/>
              <a:gd name="T28" fmla="*/ 6 w 19"/>
              <a:gd name="T29" fmla="*/ 75 h 94"/>
              <a:gd name="T30" fmla="*/ 10 w 19"/>
              <a:gd name="T31" fmla="*/ 79 h 94"/>
              <a:gd name="T32" fmla="*/ 14 w 19"/>
              <a:gd name="T33" fmla="*/ 75 h 94"/>
              <a:gd name="T34" fmla="*/ 10 w 19"/>
              <a:gd name="T35" fmla="*/ 71 h 94"/>
              <a:gd name="T36" fmla="*/ 10 w 19"/>
              <a:gd name="T37" fmla="*/ 42 h 94"/>
              <a:gd name="T38" fmla="*/ 6 w 19"/>
              <a:gd name="T39" fmla="*/ 46 h 94"/>
              <a:gd name="T40" fmla="*/ 10 w 19"/>
              <a:gd name="T41" fmla="*/ 50 h 94"/>
              <a:gd name="T42" fmla="*/ 14 w 19"/>
              <a:gd name="T43" fmla="*/ 46 h 94"/>
              <a:gd name="T44" fmla="*/ 10 w 19"/>
              <a:gd name="T45" fmla="*/ 42 h 94"/>
              <a:gd name="T46" fmla="*/ 10 w 19"/>
              <a:gd name="T47" fmla="*/ 0 h 94"/>
              <a:gd name="T48" fmla="*/ 0 w 19"/>
              <a:gd name="T49" fmla="*/ 10 h 94"/>
              <a:gd name="T50" fmla="*/ 10 w 19"/>
              <a:gd name="T51" fmla="*/ 20 h 94"/>
              <a:gd name="T52" fmla="*/ 19 w 19"/>
              <a:gd name="T53" fmla="*/ 10 h 94"/>
              <a:gd name="T54" fmla="*/ 10 w 19"/>
              <a:gd name="T55" fmla="*/ 0 h 94"/>
              <a:gd name="T56" fmla="*/ 10 w 19"/>
              <a:gd name="T57" fmla="*/ 27 h 94"/>
              <a:gd name="T58" fmla="*/ 6 w 19"/>
              <a:gd name="T59" fmla="*/ 31 h 94"/>
              <a:gd name="T60" fmla="*/ 10 w 19"/>
              <a:gd name="T61" fmla="*/ 35 h 94"/>
              <a:gd name="T62" fmla="*/ 14 w 19"/>
              <a:gd name="T63" fmla="*/ 31 h 94"/>
              <a:gd name="T64" fmla="*/ 10 w 19"/>
              <a:gd name="T65" fmla="*/ 2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" h="94">
                <a:moveTo>
                  <a:pt x="10" y="56"/>
                </a:moveTo>
                <a:cubicBezTo>
                  <a:pt x="7" y="56"/>
                  <a:pt x="6" y="58"/>
                  <a:pt x="6" y="60"/>
                </a:cubicBezTo>
                <a:cubicBezTo>
                  <a:pt x="6" y="63"/>
                  <a:pt x="7" y="64"/>
                  <a:pt x="10" y="64"/>
                </a:cubicBezTo>
                <a:cubicBezTo>
                  <a:pt x="12" y="64"/>
                  <a:pt x="14" y="63"/>
                  <a:pt x="14" y="60"/>
                </a:cubicBezTo>
                <a:cubicBezTo>
                  <a:pt x="14" y="58"/>
                  <a:pt x="12" y="56"/>
                  <a:pt x="10" y="56"/>
                </a:cubicBezTo>
                <a:close/>
                <a:moveTo>
                  <a:pt x="7" y="87"/>
                </a:moveTo>
                <a:cubicBezTo>
                  <a:pt x="6" y="88"/>
                  <a:pt x="6" y="89"/>
                  <a:pt x="6" y="90"/>
                </a:cubicBezTo>
                <a:cubicBezTo>
                  <a:pt x="6" y="91"/>
                  <a:pt x="6" y="92"/>
                  <a:pt x="7" y="93"/>
                </a:cubicBezTo>
                <a:cubicBezTo>
                  <a:pt x="8" y="94"/>
                  <a:pt x="9" y="94"/>
                  <a:pt x="10" y="94"/>
                </a:cubicBezTo>
                <a:cubicBezTo>
                  <a:pt x="11" y="94"/>
                  <a:pt x="12" y="94"/>
                  <a:pt x="12" y="93"/>
                </a:cubicBezTo>
                <a:cubicBezTo>
                  <a:pt x="13" y="92"/>
                  <a:pt x="14" y="91"/>
                  <a:pt x="14" y="90"/>
                </a:cubicBezTo>
                <a:cubicBezTo>
                  <a:pt x="14" y="89"/>
                  <a:pt x="13" y="88"/>
                  <a:pt x="12" y="87"/>
                </a:cubicBezTo>
                <a:cubicBezTo>
                  <a:pt x="11" y="86"/>
                  <a:pt x="8" y="86"/>
                  <a:pt x="7" y="87"/>
                </a:cubicBezTo>
                <a:close/>
                <a:moveTo>
                  <a:pt x="10" y="71"/>
                </a:moveTo>
                <a:cubicBezTo>
                  <a:pt x="7" y="71"/>
                  <a:pt x="6" y="73"/>
                  <a:pt x="6" y="75"/>
                </a:cubicBezTo>
                <a:cubicBezTo>
                  <a:pt x="6" y="78"/>
                  <a:pt x="7" y="79"/>
                  <a:pt x="10" y="79"/>
                </a:cubicBezTo>
                <a:cubicBezTo>
                  <a:pt x="12" y="79"/>
                  <a:pt x="14" y="78"/>
                  <a:pt x="14" y="75"/>
                </a:cubicBezTo>
                <a:cubicBezTo>
                  <a:pt x="14" y="73"/>
                  <a:pt x="12" y="71"/>
                  <a:pt x="10" y="71"/>
                </a:cubicBezTo>
                <a:close/>
                <a:moveTo>
                  <a:pt x="10" y="42"/>
                </a:moveTo>
                <a:cubicBezTo>
                  <a:pt x="7" y="42"/>
                  <a:pt x="6" y="43"/>
                  <a:pt x="6" y="46"/>
                </a:cubicBezTo>
                <a:cubicBezTo>
                  <a:pt x="6" y="48"/>
                  <a:pt x="7" y="50"/>
                  <a:pt x="10" y="50"/>
                </a:cubicBezTo>
                <a:cubicBezTo>
                  <a:pt x="12" y="50"/>
                  <a:pt x="14" y="48"/>
                  <a:pt x="14" y="46"/>
                </a:cubicBezTo>
                <a:cubicBezTo>
                  <a:pt x="14" y="43"/>
                  <a:pt x="12" y="42"/>
                  <a:pt x="10" y="42"/>
                </a:cubicBezTo>
                <a:close/>
                <a:moveTo>
                  <a:pt x="10" y="0"/>
                </a:moveTo>
                <a:cubicBezTo>
                  <a:pt x="4" y="0"/>
                  <a:pt x="0" y="5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5" y="20"/>
                  <a:pt x="19" y="15"/>
                  <a:pt x="19" y="10"/>
                </a:cubicBezTo>
                <a:cubicBezTo>
                  <a:pt x="19" y="5"/>
                  <a:pt x="15" y="0"/>
                  <a:pt x="10" y="0"/>
                </a:cubicBezTo>
                <a:close/>
                <a:moveTo>
                  <a:pt x="10" y="27"/>
                </a:moveTo>
                <a:cubicBezTo>
                  <a:pt x="7" y="27"/>
                  <a:pt x="6" y="28"/>
                  <a:pt x="6" y="31"/>
                </a:cubicBezTo>
                <a:cubicBezTo>
                  <a:pt x="6" y="33"/>
                  <a:pt x="7" y="35"/>
                  <a:pt x="10" y="35"/>
                </a:cubicBezTo>
                <a:cubicBezTo>
                  <a:pt x="12" y="35"/>
                  <a:pt x="14" y="33"/>
                  <a:pt x="14" y="31"/>
                </a:cubicBezTo>
                <a:cubicBezTo>
                  <a:pt x="14" y="28"/>
                  <a:pt x="12" y="27"/>
                  <a:pt x="10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192">
            <a:extLst>
              <a:ext uri="{FF2B5EF4-FFF2-40B4-BE49-F238E27FC236}">
                <a16:creationId xmlns:a16="http://schemas.microsoft.com/office/drawing/2014/main" id="{29BF72D8-7B80-7C46-8A3F-0F5EE5068DCB}"/>
              </a:ext>
            </a:extLst>
          </p:cNvPr>
          <p:cNvSpPr>
            <a:spLocks noEditPoints="1"/>
          </p:cNvSpPr>
          <p:nvPr/>
        </p:nvSpPr>
        <p:spPr bwMode="auto">
          <a:xfrm>
            <a:off x="7650483" y="2192486"/>
            <a:ext cx="45719" cy="1103526"/>
          </a:xfrm>
          <a:custGeom>
            <a:avLst/>
            <a:gdLst>
              <a:gd name="T0" fmla="*/ 9 w 19"/>
              <a:gd name="T1" fmla="*/ 71 h 94"/>
              <a:gd name="T2" fmla="*/ 5 w 19"/>
              <a:gd name="T3" fmla="*/ 75 h 94"/>
              <a:gd name="T4" fmla="*/ 9 w 19"/>
              <a:gd name="T5" fmla="*/ 79 h 94"/>
              <a:gd name="T6" fmla="*/ 13 w 19"/>
              <a:gd name="T7" fmla="*/ 75 h 94"/>
              <a:gd name="T8" fmla="*/ 9 w 19"/>
              <a:gd name="T9" fmla="*/ 71 h 94"/>
              <a:gd name="T10" fmla="*/ 7 w 19"/>
              <a:gd name="T11" fmla="*/ 87 h 94"/>
              <a:gd name="T12" fmla="*/ 5 w 19"/>
              <a:gd name="T13" fmla="*/ 90 h 94"/>
              <a:gd name="T14" fmla="*/ 7 w 19"/>
              <a:gd name="T15" fmla="*/ 93 h 94"/>
              <a:gd name="T16" fmla="*/ 9 w 19"/>
              <a:gd name="T17" fmla="*/ 94 h 94"/>
              <a:gd name="T18" fmla="*/ 12 w 19"/>
              <a:gd name="T19" fmla="*/ 93 h 94"/>
              <a:gd name="T20" fmla="*/ 13 w 19"/>
              <a:gd name="T21" fmla="*/ 90 h 94"/>
              <a:gd name="T22" fmla="*/ 12 w 19"/>
              <a:gd name="T23" fmla="*/ 87 h 94"/>
              <a:gd name="T24" fmla="*/ 7 w 19"/>
              <a:gd name="T25" fmla="*/ 87 h 94"/>
              <a:gd name="T26" fmla="*/ 9 w 19"/>
              <a:gd name="T27" fmla="*/ 56 h 94"/>
              <a:gd name="T28" fmla="*/ 5 w 19"/>
              <a:gd name="T29" fmla="*/ 60 h 94"/>
              <a:gd name="T30" fmla="*/ 9 w 19"/>
              <a:gd name="T31" fmla="*/ 64 h 94"/>
              <a:gd name="T32" fmla="*/ 13 w 19"/>
              <a:gd name="T33" fmla="*/ 60 h 94"/>
              <a:gd name="T34" fmla="*/ 9 w 19"/>
              <a:gd name="T35" fmla="*/ 56 h 94"/>
              <a:gd name="T36" fmla="*/ 9 w 19"/>
              <a:gd name="T37" fmla="*/ 42 h 94"/>
              <a:gd name="T38" fmla="*/ 5 w 19"/>
              <a:gd name="T39" fmla="*/ 46 h 94"/>
              <a:gd name="T40" fmla="*/ 9 w 19"/>
              <a:gd name="T41" fmla="*/ 50 h 94"/>
              <a:gd name="T42" fmla="*/ 13 w 19"/>
              <a:gd name="T43" fmla="*/ 46 h 94"/>
              <a:gd name="T44" fmla="*/ 9 w 19"/>
              <a:gd name="T45" fmla="*/ 42 h 94"/>
              <a:gd name="T46" fmla="*/ 9 w 19"/>
              <a:gd name="T47" fmla="*/ 0 h 94"/>
              <a:gd name="T48" fmla="*/ 0 w 19"/>
              <a:gd name="T49" fmla="*/ 10 h 94"/>
              <a:gd name="T50" fmla="*/ 9 w 19"/>
              <a:gd name="T51" fmla="*/ 20 h 94"/>
              <a:gd name="T52" fmla="*/ 19 w 19"/>
              <a:gd name="T53" fmla="*/ 10 h 94"/>
              <a:gd name="T54" fmla="*/ 9 w 19"/>
              <a:gd name="T55" fmla="*/ 0 h 94"/>
              <a:gd name="T56" fmla="*/ 9 w 19"/>
              <a:gd name="T57" fmla="*/ 27 h 94"/>
              <a:gd name="T58" fmla="*/ 5 w 19"/>
              <a:gd name="T59" fmla="*/ 31 h 94"/>
              <a:gd name="T60" fmla="*/ 9 w 19"/>
              <a:gd name="T61" fmla="*/ 35 h 94"/>
              <a:gd name="T62" fmla="*/ 13 w 19"/>
              <a:gd name="T63" fmla="*/ 31 h 94"/>
              <a:gd name="T64" fmla="*/ 9 w 19"/>
              <a:gd name="T65" fmla="*/ 2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" h="94">
                <a:moveTo>
                  <a:pt x="9" y="71"/>
                </a:moveTo>
                <a:cubicBezTo>
                  <a:pt x="7" y="71"/>
                  <a:pt x="5" y="73"/>
                  <a:pt x="5" y="75"/>
                </a:cubicBezTo>
                <a:cubicBezTo>
                  <a:pt x="5" y="78"/>
                  <a:pt x="7" y="79"/>
                  <a:pt x="9" y="79"/>
                </a:cubicBezTo>
                <a:cubicBezTo>
                  <a:pt x="12" y="79"/>
                  <a:pt x="13" y="78"/>
                  <a:pt x="13" y="75"/>
                </a:cubicBezTo>
                <a:cubicBezTo>
                  <a:pt x="13" y="73"/>
                  <a:pt x="12" y="71"/>
                  <a:pt x="9" y="71"/>
                </a:cubicBezTo>
                <a:close/>
                <a:moveTo>
                  <a:pt x="7" y="87"/>
                </a:moveTo>
                <a:cubicBezTo>
                  <a:pt x="6" y="88"/>
                  <a:pt x="5" y="89"/>
                  <a:pt x="5" y="90"/>
                </a:cubicBezTo>
                <a:cubicBezTo>
                  <a:pt x="5" y="91"/>
                  <a:pt x="6" y="92"/>
                  <a:pt x="7" y="93"/>
                </a:cubicBezTo>
                <a:cubicBezTo>
                  <a:pt x="7" y="94"/>
                  <a:pt x="8" y="94"/>
                  <a:pt x="9" y="94"/>
                </a:cubicBezTo>
                <a:cubicBezTo>
                  <a:pt x="10" y="94"/>
                  <a:pt x="11" y="94"/>
                  <a:pt x="12" y="93"/>
                </a:cubicBezTo>
                <a:cubicBezTo>
                  <a:pt x="13" y="92"/>
                  <a:pt x="13" y="91"/>
                  <a:pt x="13" y="90"/>
                </a:cubicBezTo>
                <a:cubicBezTo>
                  <a:pt x="13" y="89"/>
                  <a:pt x="13" y="88"/>
                  <a:pt x="12" y="87"/>
                </a:cubicBezTo>
                <a:cubicBezTo>
                  <a:pt x="11" y="86"/>
                  <a:pt x="8" y="86"/>
                  <a:pt x="7" y="87"/>
                </a:cubicBezTo>
                <a:close/>
                <a:moveTo>
                  <a:pt x="9" y="56"/>
                </a:moveTo>
                <a:cubicBezTo>
                  <a:pt x="7" y="56"/>
                  <a:pt x="5" y="58"/>
                  <a:pt x="5" y="60"/>
                </a:cubicBezTo>
                <a:cubicBezTo>
                  <a:pt x="5" y="63"/>
                  <a:pt x="7" y="64"/>
                  <a:pt x="9" y="64"/>
                </a:cubicBezTo>
                <a:cubicBezTo>
                  <a:pt x="12" y="64"/>
                  <a:pt x="13" y="63"/>
                  <a:pt x="13" y="60"/>
                </a:cubicBezTo>
                <a:cubicBezTo>
                  <a:pt x="13" y="58"/>
                  <a:pt x="12" y="56"/>
                  <a:pt x="9" y="56"/>
                </a:cubicBezTo>
                <a:close/>
                <a:moveTo>
                  <a:pt x="9" y="42"/>
                </a:moveTo>
                <a:cubicBezTo>
                  <a:pt x="7" y="42"/>
                  <a:pt x="5" y="43"/>
                  <a:pt x="5" y="46"/>
                </a:cubicBezTo>
                <a:cubicBezTo>
                  <a:pt x="5" y="48"/>
                  <a:pt x="7" y="50"/>
                  <a:pt x="9" y="50"/>
                </a:cubicBezTo>
                <a:cubicBezTo>
                  <a:pt x="12" y="50"/>
                  <a:pt x="13" y="48"/>
                  <a:pt x="13" y="46"/>
                </a:cubicBezTo>
                <a:cubicBezTo>
                  <a:pt x="13" y="43"/>
                  <a:pt x="12" y="42"/>
                  <a:pt x="9" y="42"/>
                </a:cubicBezTo>
                <a:close/>
                <a:moveTo>
                  <a:pt x="9" y="0"/>
                </a:moveTo>
                <a:cubicBezTo>
                  <a:pt x="4" y="0"/>
                  <a:pt x="0" y="5"/>
                  <a:pt x="0" y="10"/>
                </a:cubicBezTo>
                <a:cubicBezTo>
                  <a:pt x="0" y="15"/>
                  <a:pt x="4" y="20"/>
                  <a:pt x="9" y="20"/>
                </a:cubicBezTo>
                <a:cubicBezTo>
                  <a:pt x="15" y="20"/>
                  <a:pt x="19" y="15"/>
                  <a:pt x="19" y="10"/>
                </a:cubicBezTo>
                <a:cubicBezTo>
                  <a:pt x="19" y="5"/>
                  <a:pt x="15" y="0"/>
                  <a:pt x="9" y="0"/>
                </a:cubicBezTo>
                <a:close/>
                <a:moveTo>
                  <a:pt x="9" y="27"/>
                </a:moveTo>
                <a:cubicBezTo>
                  <a:pt x="7" y="27"/>
                  <a:pt x="5" y="28"/>
                  <a:pt x="5" y="31"/>
                </a:cubicBezTo>
                <a:cubicBezTo>
                  <a:pt x="5" y="33"/>
                  <a:pt x="7" y="35"/>
                  <a:pt x="9" y="35"/>
                </a:cubicBezTo>
                <a:cubicBezTo>
                  <a:pt x="12" y="35"/>
                  <a:pt x="13" y="33"/>
                  <a:pt x="13" y="31"/>
                </a:cubicBezTo>
                <a:cubicBezTo>
                  <a:pt x="13" y="28"/>
                  <a:pt x="12" y="27"/>
                  <a:pt x="9" y="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Freeform 182">
            <a:extLst>
              <a:ext uri="{FF2B5EF4-FFF2-40B4-BE49-F238E27FC236}">
                <a16:creationId xmlns:a16="http://schemas.microsoft.com/office/drawing/2014/main" id="{0626DE4D-6BFF-3B4D-B1F9-B3844E9F1D56}"/>
              </a:ext>
            </a:extLst>
          </p:cNvPr>
          <p:cNvSpPr/>
          <p:nvPr/>
        </p:nvSpPr>
        <p:spPr bwMode="auto">
          <a:xfrm>
            <a:off x="594910" y="3283312"/>
            <a:ext cx="1580024" cy="901700"/>
          </a:xfrm>
          <a:custGeom>
            <a:avLst/>
            <a:gdLst>
              <a:gd name="T0" fmla="*/ 0 w 989"/>
              <a:gd name="T1" fmla="*/ 0 h 568"/>
              <a:gd name="T2" fmla="*/ 495 w 989"/>
              <a:gd name="T3" fmla="*/ 568 h 568"/>
              <a:gd name="T4" fmla="*/ 989 w 989"/>
              <a:gd name="T5" fmla="*/ 0 h 568"/>
              <a:gd name="T6" fmla="*/ 0 w 989"/>
              <a:gd name="T7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9" h="568">
                <a:moveTo>
                  <a:pt x="0" y="0"/>
                </a:moveTo>
                <a:lnTo>
                  <a:pt x="495" y="568"/>
                </a:lnTo>
                <a:lnTo>
                  <a:pt x="98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  证书自动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签发</a:t>
            </a:r>
          </a:p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Freeform 184">
            <a:extLst>
              <a:ext uri="{FF2B5EF4-FFF2-40B4-BE49-F238E27FC236}">
                <a16:creationId xmlns:a16="http://schemas.microsoft.com/office/drawing/2014/main" id="{5B8DF1A9-68D4-0D47-A924-318B85DB1A65}"/>
              </a:ext>
            </a:extLst>
          </p:cNvPr>
          <p:cNvSpPr/>
          <p:nvPr/>
        </p:nvSpPr>
        <p:spPr bwMode="auto">
          <a:xfrm>
            <a:off x="9993816" y="3283312"/>
            <a:ext cx="1570038" cy="901700"/>
          </a:xfrm>
          <a:custGeom>
            <a:avLst/>
            <a:gdLst>
              <a:gd name="T0" fmla="*/ 0 w 989"/>
              <a:gd name="T1" fmla="*/ 0 h 568"/>
              <a:gd name="T2" fmla="*/ 494 w 989"/>
              <a:gd name="T3" fmla="*/ 568 h 568"/>
              <a:gd name="T4" fmla="*/ 989 w 989"/>
              <a:gd name="T5" fmla="*/ 0 h 568"/>
              <a:gd name="T6" fmla="*/ 0 w 989"/>
              <a:gd name="T7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9" h="568">
                <a:moveTo>
                  <a:pt x="0" y="0"/>
                </a:moveTo>
                <a:lnTo>
                  <a:pt x="494" y="568"/>
                </a:lnTo>
                <a:lnTo>
                  <a:pt x="98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异常情况通知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告警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11CC424-DC4F-4FAB-8E63-5A4ED385A34C}"/>
              </a:ext>
            </a:extLst>
          </p:cNvPr>
          <p:cNvSpPr txBox="1"/>
          <p:nvPr/>
        </p:nvSpPr>
        <p:spPr>
          <a:xfrm>
            <a:off x="409719" y="1247910"/>
            <a:ext cx="231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对接 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MPKI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实现证书审核流程管理，实现 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OV/EV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证书自动签发、快速获取</a:t>
            </a:r>
          </a:p>
        </p:txBody>
      </p:sp>
      <p:sp>
        <p:nvSpPr>
          <p:cNvPr id="34" name="Freeform 191">
            <a:extLst>
              <a:ext uri="{FF2B5EF4-FFF2-40B4-BE49-F238E27FC236}">
                <a16:creationId xmlns:a16="http://schemas.microsoft.com/office/drawing/2014/main" id="{3A4EC3AF-2E45-442C-BB66-608AA46B52E2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427298" y="2192486"/>
            <a:ext cx="50971" cy="1077218"/>
          </a:xfrm>
          <a:custGeom>
            <a:avLst/>
            <a:gdLst>
              <a:gd name="T0" fmla="*/ 10 w 19"/>
              <a:gd name="T1" fmla="*/ 56 h 94"/>
              <a:gd name="T2" fmla="*/ 6 w 19"/>
              <a:gd name="T3" fmla="*/ 60 h 94"/>
              <a:gd name="T4" fmla="*/ 10 w 19"/>
              <a:gd name="T5" fmla="*/ 64 h 94"/>
              <a:gd name="T6" fmla="*/ 14 w 19"/>
              <a:gd name="T7" fmla="*/ 60 h 94"/>
              <a:gd name="T8" fmla="*/ 10 w 19"/>
              <a:gd name="T9" fmla="*/ 56 h 94"/>
              <a:gd name="T10" fmla="*/ 7 w 19"/>
              <a:gd name="T11" fmla="*/ 87 h 94"/>
              <a:gd name="T12" fmla="*/ 6 w 19"/>
              <a:gd name="T13" fmla="*/ 90 h 94"/>
              <a:gd name="T14" fmla="*/ 7 w 19"/>
              <a:gd name="T15" fmla="*/ 93 h 94"/>
              <a:gd name="T16" fmla="*/ 10 w 19"/>
              <a:gd name="T17" fmla="*/ 94 h 94"/>
              <a:gd name="T18" fmla="*/ 12 w 19"/>
              <a:gd name="T19" fmla="*/ 93 h 94"/>
              <a:gd name="T20" fmla="*/ 14 w 19"/>
              <a:gd name="T21" fmla="*/ 90 h 94"/>
              <a:gd name="T22" fmla="*/ 12 w 19"/>
              <a:gd name="T23" fmla="*/ 87 h 94"/>
              <a:gd name="T24" fmla="*/ 7 w 19"/>
              <a:gd name="T25" fmla="*/ 87 h 94"/>
              <a:gd name="T26" fmla="*/ 10 w 19"/>
              <a:gd name="T27" fmla="*/ 71 h 94"/>
              <a:gd name="T28" fmla="*/ 6 w 19"/>
              <a:gd name="T29" fmla="*/ 75 h 94"/>
              <a:gd name="T30" fmla="*/ 10 w 19"/>
              <a:gd name="T31" fmla="*/ 79 h 94"/>
              <a:gd name="T32" fmla="*/ 14 w 19"/>
              <a:gd name="T33" fmla="*/ 75 h 94"/>
              <a:gd name="T34" fmla="*/ 10 w 19"/>
              <a:gd name="T35" fmla="*/ 71 h 94"/>
              <a:gd name="T36" fmla="*/ 10 w 19"/>
              <a:gd name="T37" fmla="*/ 42 h 94"/>
              <a:gd name="T38" fmla="*/ 6 w 19"/>
              <a:gd name="T39" fmla="*/ 46 h 94"/>
              <a:gd name="T40" fmla="*/ 10 w 19"/>
              <a:gd name="T41" fmla="*/ 50 h 94"/>
              <a:gd name="T42" fmla="*/ 14 w 19"/>
              <a:gd name="T43" fmla="*/ 46 h 94"/>
              <a:gd name="T44" fmla="*/ 10 w 19"/>
              <a:gd name="T45" fmla="*/ 42 h 94"/>
              <a:gd name="T46" fmla="*/ 10 w 19"/>
              <a:gd name="T47" fmla="*/ 0 h 94"/>
              <a:gd name="T48" fmla="*/ 0 w 19"/>
              <a:gd name="T49" fmla="*/ 10 h 94"/>
              <a:gd name="T50" fmla="*/ 10 w 19"/>
              <a:gd name="T51" fmla="*/ 20 h 94"/>
              <a:gd name="T52" fmla="*/ 19 w 19"/>
              <a:gd name="T53" fmla="*/ 10 h 94"/>
              <a:gd name="T54" fmla="*/ 10 w 19"/>
              <a:gd name="T55" fmla="*/ 0 h 94"/>
              <a:gd name="T56" fmla="*/ 10 w 19"/>
              <a:gd name="T57" fmla="*/ 27 h 94"/>
              <a:gd name="T58" fmla="*/ 6 w 19"/>
              <a:gd name="T59" fmla="*/ 31 h 94"/>
              <a:gd name="T60" fmla="*/ 10 w 19"/>
              <a:gd name="T61" fmla="*/ 35 h 94"/>
              <a:gd name="T62" fmla="*/ 14 w 19"/>
              <a:gd name="T63" fmla="*/ 31 h 94"/>
              <a:gd name="T64" fmla="*/ 10 w 19"/>
              <a:gd name="T65" fmla="*/ 2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" h="94">
                <a:moveTo>
                  <a:pt x="10" y="56"/>
                </a:moveTo>
                <a:cubicBezTo>
                  <a:pt x="7" y="56"/>
                  <a:pt x="6" y="58"/>
                  <a:pt x="6" y="60"/>
                </a:cubicBezTo>
                <a:cubicBezTo>
                  <a:pt x="6" y="63"/>
                  <a:pt x="7" y="64"/>
                  <a:pt x="10" y="64"/>
                </a:cubicBezTo>
                <a:cubicBezTo>
                  <a:pt x="12" y="64"/>
                  <a:pt x="14" y="63"/>
                  <a:pt x="14" y="60"/>
                </a:cubicBezTo>
                <a:cubicBezTo>
                  <a:pt x="14" y="58"/>
                  <a:pt x="12" y="56"/>
                  <a:pt x="10" y="56"/>
                </a:cubicBezTo>
                <a:close/>
                <a:moveTo>
                  <a:pt x="7" y="87"/>
                </a:moveTo>
                <a:cubicBezTo>
                  <a:pt x="6" y="88"/>
                  <a:pt x="6" y="89"/>
                  <a:pt x="6" y="90"/>
                </a:cubicBezTo>
                <a:cubicBezTo>
                  <a:pt x="6" y="91"/>
                  <a:pt x="6" y="92"/>
                  <a:pt x="7" y="93"/>
                </a:cubicBezTo>
                <a:cubicBezTo>
                  <a:pt x="8" y="94"/>
                  <a:pt x="9" y="94"/>
                  <a:pt x="10" y="94"/>
                </a:cubicBezTo>
                <a:cubicBezTo>
                  <a:pt x="11" y="94"/>
                  <a:pt x="12" y="94"/>
                  <a:pt x="12" y="93"/>
                </a:cubicBezTo>
                <a:cubicBezTo>
                  <a:pt x="13" y="92"/>
                  <a:pt x="14" y="91"/>
                  <a:pt x="14" y="90"/>
                </a:cubicBezTo>
                <a:cubicBezTo>
                  <a:pt x="14" y="89"/>
                  <a:pt x="13" y="88"/>
                  <a:pt x="12" y="87"/>
                </a:cubicBezTo>
                <a:cubicBezTo>
                  <a:pt x="11" y="86"/>
                  <a:pt x="8" y="86"/>
                  <a:pt x="7" y="87"/>
                </a:cubicBezTo>
                <a:close/>
                <a:moveTo>
                  <a:pt x="10" y="71"/>
                </a:moveTo>
                <a:cubicBezTo>
                  <a:pt x="7" y="71"/>
                  <a:pt x="6" y="73"/>
                  <a:pt x="6" y="75"/>
                </a:cubicBezTo>
                <a:cubicBezTo>
                  <a:pt x="6" y="78"/>
                  <a:pt x="7" y="79"/>
                  <a:pt x="10" y="79"/>
                </a:cubicBezTo>
                <a:cubicBezTo>
                  <a:pt x="12" y="79"/>
                  <a:pt x="14" y="78"/>
                  <a:pt x="14" y="75"/>
                </a:cubicBezTo>
                <a:cubicBezTo>
                  <a:pt x="14" y="73"/>
                  <a:pt x="12" y="71"/>
                  <a:pt x="10" y="71"/>
                </a:cubicBezTo>
                <a:close/>
                <a:moveTo>
                  <a:pt x="10" y="42"/>
                </a:moveTo>
                <a:cubicBezTo>
                  <a:pt x="7" y="42"/>
                  <a:pt x="6" y="43"/>
                  <a:pt x="6" y="46"/>
                </a:cubicBezTo>
                <a:cubicBezTo>
                  <a:pt x="6" y="48"/>
                  <a:pt x="7" y="50"/>
                  <a:pt x="10" y="50"/>
                </a:cubicBezTo>
                <a:cubicBezTo>
                  <a:pt x="12" y="50"/>
                  <a:pt x="14" y="48"/>
                  <a:pt x="14" y="46"/>
                </a:cubicBezTo>
                <a:cubicBezTo>
                  <a:pt x="14" y="43"/>
                  <a:pt x="12" y="42"/>
                  <a:pt x="10" y="42"/>
                </a:cubicBezTo>
                <a:close/>
                <a:moveTo>
                  <a:pt x="10" y="0"/>
                </a:moveTo>
                <a:cubicBezTo>
                  <a:pt x="4" y="0"/>
                  <a:pt x="0" y="5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5" y="20"/>
                  <a:pt x="19" y="15"/>
                  <a:pt x="19" y="10"/>
                </a:cubicBezTo>
                <a:cubicBezTo>
                  <a:pt x="19" y="5"/>
                  <a:pt x="15" y="0"/>
                  <a:pt x="10" y="0"/>
                </a:cubicBezTo>
                <a:close/>
                <a:moveTo>
                  <a:pt x="10" y="27"/>
                </a:moveTo>
                <a:cubicBezTo>
                  <a:pt x="7" y="27"/>
                  <a:pt x="6" y="28"/>
                  <a:pt x="6" y="31"/>
                </a:cubicBezTo>
                <a:cubicBezTo>
                  <a:pt x="6" y="33"/>
                  <a:pt x="7" y="35"/>
                  <a:pt x="10" y="35"/>
                </a:cubicBezTo>
                <a:cubicBezTo>
                  <a:pt x="12" y="35"/>
                  <a:pt x="14" y="33"/>
                  <a:pt x="14" y="31"/>
                </a:cubicBezTo>
                <a:cubicBezTo>
                  <a:pt x="14" y="28"/>
                  <a:pt x="12" y="27"/>
                  <a:pt x="10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B0E9969-2195-4BA3-898A-F4A57F851F99}"/>
              </a:ext>
            </a:extLst>
          </p:cNvPr>
          <p:cNvSpPr txBox="1"/>
          <p:nvPr/>
        </p:nvSpPr>
        <p:spPr>
          <a:xfrm>
            <a:off x="1822827" y="4507691"/>
            <a:ext cx="2212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当 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CA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信任受损，快速切换证书品牌（对接 </a:t>
            </a:r>
            <a:r>
              <a:rPr lang="en-US" altLang="zh-CN" sz="1400" dirty="0" err="1">
                <a:latin typeface="黑体" panose="02010609060101010101" pitchFamily="49" charset="-122"/>
                <a:ea typeface="黑体" panose="02010609060101010101" pitchFamily="49" charset="-122"/>
              </a:rPr>
              <a:t>GlobalSign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CFCA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证书品牌）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1F34231-1DD2-4A94-B9A7-D6A17B7A6B58}"/>
              </a:ext>
            </a:extLst>
          </p:cNvPr>
          <p:cNvSpPr txBox="1"/>
          <p:nvPr/>
        </p:nvSpPr>
        <p:spPr>
          <a:xfrm>
            <a:off x="3275018" y="1293026"/>
            <a:ext cx="31440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网关设备：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HSG/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信安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/F5…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云服务：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WAF/SLB/CDN…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WEB SERVERS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Nginx/Apache/IIS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OPENAPI</a:t>
            </a: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498EF73-4EA0-4F1D-816A-EFF10A719AE3}"/>
              </a:ext>
            </a:extLst>
          </p:cNvPr>
          <p:cNvSpPr txBox="1"/>
          <p:nvPr/>
        </p:nvSpPr>
        <p:spPr>
          <a:xfrm>
            <a:off x="5204985" y="4332886"/>
            <a:ext cx="2103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CAA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统计报告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DN/SAN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合规报告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弱密钥统计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8D40C0A-2C74-4259-8AC9-967195435B79}"/>
              </a:ext>
            </a:extLst>
          </p:cNvPr>
          <p:cNvSpPr txBox="1"/>
          <p:nvPr/>
        </p:nvSpPr>
        <p:spPr>
          <a:xfrm>
            <a:off x="6674854" y="1247910"/>
            <a:ext cx="2212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发现企业网段证书，在 </a:t>
            </a:r>
            <a:r>
              <a:rPr lang="en-US" altLang="zh-CN" sz="1400" dirty="0" err="1">
                <a:latin typeface="黑体" panose="02010609060101010101" pitchFamily="49" charset="-122"/>
                <a:ea typeface="黑体" panose="02010609060101010101" pitchFamily="49" charset="-122"/>
              </a:rPr>
              <a:t>CertManager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中管理发现的证书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5B7E4E2-0299-4ED6-829C-336FCBB63AE0}"/>
              </a:ext>
            </a:extLst>
          </p:cNvPr>
          <p:cNvSpPr txBox="1"/>
          <p:nvPr/>
        </p:nvSpPr>
        <p:spPr>
          <a:xfrm>
            <a:off x="8545909" y="4292246"/>
            <a:ext cx="1313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管理员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操作员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审计员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6A580CD-A339-4DCD-8B12-988D5EC9BD40}"/>
              </a:ext>
            </a:extLst>
          </p:cNvPr>
          <p:cNvSpPr txBox="1"/>
          <p:nvPr/>
        </p:nvSpPr>
        <p:spPr>
          <a:xfrm>
            <a:off x="10077953" y="853032"/>
            <a:ext cx="202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连接异常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证书已过期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证书已吊销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证书黑名单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证书域名不匹配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证书不可信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证书密钥弱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证书即将过期</a:t>
            </a:r>
          </a:p>
        </p:txBody>
      </p:sp>
      <p:sp>
        <p:nvSpPr>
          <p:cNvPr id="46" name="Freeform 191">
            <a:extLst>
              <a:ext uri="{FF2B5EF4-FFF2-40B4-BE49-F238E27FC236}">
                <a16:creationId xmlns:a16="http://schemas.microsoft.com/office/drawing/2014/main" id="{F33BB119-43D8-4C7A-8515-B35C95F72FFD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0743569" y="2915134"/>
            <a:ext cx="45719" cy="354569"/>
          </a:xfrm>
          <a:custGeom>
            <a:avLst/>
            <a:gdLst>
              <a:gd name="T0" fmla="*/ 10 w 19"/>
              <a:gd name="T1" fmla="*/ 56 h 94"/>
              <a:gd name="T2" fmla="*/ 6 w 19"/>
              <a:gd name="T3" fmla="*/ 60 h 94"/>
              <a:gd name="T4" fmla="*/ 10 w 19"/>
              <a:gd name="T5" fmla="*/ 64 h 94"/>
              <a:gd name="T6" fmla="*/ 14 w 19"/>
              <a:gd name="T7" fmla="*/ 60 h 94"/>
              <a:gd name="T8" fmla="*/ 10 w 19"/>
              <a:gd name="T9" fmla="*/ 56 h 94"/>
              <a:gd name="T10" fmla="*/ 7 w 19"/>
              <a:gd name="T11" fmla="*/ 87 h 94"/>
              <a:gd name="T12" fmla="*/ 6 w 19"/>
              <a:gd name="T13" fmla="*/ 90 h 94"/>
              <a:gd name="T14" fmla="*/ 7 w 19"/>
              <a:gd name="T15" fmla="*/ 93 h 94"/>
              <a:gd name="T16" fmla="*/ 10 w 19"/>
              <a:gd name="T17" fmla="*/ 94 h 94"/>
              <a:gd name="T18" fmla="*/ 12 w 19"/>
              <a:gd name="T19" fmla="*/ 93 h 94"/>
              <a:gd name="T20" fmla="*/ 14 w 19"/>
              <a:gd name="T21" fmla="*/ 90 h 94"/>
              <a:gd name="T22" fmla="*/ 12 w 19"/>
              <a:gd name="T23" fmla="*/ 87 h 94"/>
              <a:gd name="T24" fmla="*/ 7 w 19"/>
              <a:gd name="T25" fmla="*/ 87 h 94"/>
              <a:gd name="T26" fmla="*/ 10 w 19"/>
              <a:gd name="T27" fmla="*/ 71 h 94"/>
              <a:gd name="T28" fmla="*/ 6 w 19"/>
              <a:gd name="T29" fmla="*/ 75 h 94"/>
              <a:gd name="T30" fmla="*/ 10 w 19"/>
              <a:gd name="T31" fmla="*/ 79 h 94"/>
              <a:gd name="T32" fmla="*/ 14 w 19"/>
              <a:gd name="T33" fmla="*/ 75 h 94"/>
              <a:gd name="T34" fmla="*/ 10 w 19"/>
              <a:gd name="T35" fmla="*/ 71 h 94"/>
              <a:gd name="T36" fmla="*/ 10 w 19"/>
              <a:gd name="T37" fmla="*/ 42 h 94"/>
              <a:gd name="T38" fmla="*/ 6 w 19"/>
              <a:gd name="T39" fmla="*/ 46 h 94"/>
              <a:gd name="T40" fmla="*/ 10 w 19"/>
              <a:gd name="T41" fmla="*/ 50 h 94"/>
              <a:gd name="T42" fmla="*/ 14 w 19"/>
              <a:gd name="T43" fmla="*/ 46 h 94"/>
              <a:gd name="T44" fmla="*/ 10 w 19"/>
              <a:gd name="T45" fmla="*/ 42 h 94"/>
              <a:gd name="T46" fmla="*/ 10 w 19"/>
              <a:gd name="T47" fmla="*/ 0 h 94"/>
              <a:gd name="T48" fmla="*/ 0 w 19"/>
              <a:gd name="T49" fmla="*/ 10 h 94"/>
              <a:gd name="T50" fmla="*/ 10 w 19"/>
              <a:gd name="T51" fmla="*/ 20 h 94"/>
              <a:gd name="T52" fmla="*/ 19 w 19"/>
              <a:gd name="T53" fmla="*/ 10 h 94"/>
              <a:gd name="T54" fmla="*/ 10 w 19"/>
              <a:gd name="T55" fmla="*/ 0 h 94"/>
              <a:gd name="T56" fmla="*/ 10 w 19"/>
              <a:gd name="T57" fmla="*/ 27 h 94"/>
              <a:gd name="T58" fmla="*/ 6 w 19"/>
              <a:gd name="T59" fmla="*/ 31 h 94"/>
              <a:gd name="T60" fmla="*/ 10 w 19"/>
              <a:gd name="T61" fmla="*/ 35 h 94"/>
              <a:gd name="T62" fmla="*/ 14 w 19"/>
              <a:gd name="T63" fmla="*/ 31 h 94"/>
              <a:gd name="T64" fmla="*/ 10 w 19"/>
              <a:gd name="T65" fmla="*/ 2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" h="94">
                <a:moveTo>
                  <a:pt x="10" y="56"/>
                </a:moveTo>
                <a:cubicBezTo>
                  <a:pt x="7" y="56"/>
                  <a:pt x="6" y="58"/>
                  <a:pt x="6" y="60"/>
                </a:cubicBezTo>
                <a:cubicBezTo>
                  <a:pt x="6" y="63"/>
                  <a:pt x="7" y="64"/>
                  <a:pt x="10" y="64"/>
                </a:cubicBezTo>
                <a:cubicBezTo>
                  <a:pt x="12" y="64"/>
                  <a:pt x="14" y="63"/>
                  <a:pt x="14" y="60"/>
                </a:cubicBezTo>
                <a:cubicBezTo>
                  <a:pt x="14" y="58"/>
                  <a:pt x="12" y="56"/>
                  <a:pt x="10" y="56"/>
                </a:cubicBezTo>
                <a:close/>
                <a:moveTo>
                  <a:pt x="7" y="87"/>
                </a:moveTo>
                <a:cubicBezTo>
                  <a:pt x="6" y="88"/>
                  <a:pt x="6" y="89"/>
                  <a:pt x="6" y="90"/>
                </a:cubicBezTo>
                <a:cubicBezTo>
                  <a:pt x="6" y="91"/>
                  <a:pt x="6" y="92"/>
                  <a:pt x="7" y="93"/>
                </a:cubicBezTo>
                <a:cubicBezTo>
                  <a:pt x="8" y="94"/>
                  <a:pt x="9" y="94"/>
                  <a:pt x="10" y="94"/>
                </a:cubicBezTo>
                <a:cubicBezTo>
                  <a:pt x="11" y="94"/>
                  <a:pt x="12" y="94"/>
                  <a:pt x="12" y="93"/>
                </a:cubicBezTo>
                <a:cubicBezTo>
                  <a:pt x="13" y="92"/>
                  <a:pt x="14" y="91"/>
                  <a:pt x="14" y="90"/>
                </a:cubicBezTo>
                <a:cubicBezTo>
                  <a:pt x="14" y="89"/>
                  <a:pt x="13" y="88"/>
                  <a:pt x="12" y="87"/>
                </a:cubicBezTo>
                <a:cubicBezTo>
                  <a:pt x="11" y="86"/>
                  <a:pt x="8" y="86"/>
                  <a:pt x="7" y="87"/>
                </a:cubicBezTo>
                <a:close/>
                <a:moveTo>
                  <a:pt x="10" y="71"/>
                </a:moveTo>
                <a:cubicBezTo>
                  <a:pt x="7" y="71"/>
                  <a:pt x="6" y="73"/>
                  <a:pt x="6" y="75"/>
                </a:cubicBezTo>
                <a:cubicBezTo>
                  <a:pt x="6" y="78"/>
                  <a:pt x="7" y="79"/>
                  <a:pt x="10" y="79"/>
                </a:cubicBezTo>
                <a:cubicBezTo>
                  <a:pt x="12" y="79"/>
                  <a:pt x="14" y="78"/>
                  <a:pt x="14" y="75"/>
                </a:cubicBezTo>
                <a:cubicBezTo>
                  <a:pt x="14" y="73"/>
                  <a:pt x="12" y="71"/>
                  <a:pt x="10" y="71"/>
                </a:cubicBezTo>
                <a:close/>
                <a:moveTo>
                  <a:pt x="10" y="42"/>
                </a:moveTo>
                <a:cubicBezTo>
                  <a:pt x="7" y="42"/>
                  <a:pt x="6" y="43"/>
                  <a:pt x="6" y="46"/>
                </a:cubicBezTo>
                <a:cubicBezTo>
                  <a:pt x="6" y="48"/>
                  <a:pt x="7" y="50"/>
                  <a:pt x="10" y="50"/>
                </a:cubicBezTo>
                <a:cubicBezTo>
                  <a:pt x="12" y="50"/>
                  <a:pt x="14" y="48"/>
                  <a:pt x="14" y="46"/>
                </a:cubicBezTo>
                <a:cubicBezTo>
                  <a:pt x="14" y="43"/>
                  <a:pt x="12" y="42"/>
                  <a:pt x="10" y="42"/>
                </a:cubicBezTo>
                <a:close/>
                <a:moveTo>
                  <a:pt x="10" y="0"/>
                </a:moveTo>
                <a:cubicBezTo>
                  <a:pt x="4" y="0"/>
                  <a:pt x="0" y="5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5" y="20"/>
                  <a:pt x="19" y="15"/>
                  <a:pt x="19" y="10"/>
                </a:cubicBezTo>
                <a:cubicBezTo>
                  <a:pt x="19" y="5"/>
                  <a:pt x="15" y="0"/>
                  <a:pt x="10" y="0"/>
                </a:cubicBezTo>
                <a:close/>
                <a:moveTo>
                  <a:pt x="10" y="27"/>
                </a:moveTo>
                <a:cubicBezTo>
                  <a:pt x="7" y="27"/>
                  <a:pt x="6" y="28"/>
                  <a:pt x="6" y="31"/>
                </a:cubicBezTo>
                <a:cubicBezTo>
                  <a:pt x="6" y="33"/>
                  <a:pt x="7" y="35"/>
                  <a:pt x="10" y="35"/>
                </a:cubicBezTo>
                <a:cubicBezTo>
                  <a:pt x="12" y="35"/>
                  <a:pt x="14" y="33"/>
                  <a:pt x="14" y="31"/>
                </a:cubicBezTo>
                <a:cubicBezTo>
                  <a:pt x="14" y="28"/>
                  <a:pt x="12" y="27"/>
                  <a:pt x="10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8D421C5-20D4-44D8-8ED7-8D5F74CA1B1C}"/>
              </a:ext>
            </a:extLst>
          </p:cNvPr>
          <p:cNvSpPr txBox="1"/>
          <p:nvPr/>
        </p:nvSpPr>
        <p:spPr>
          <a:xfrm>
            <a:off x="447565" y="211963"/>
            <a:ext cx="327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err="1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CertManager</a:t>
            </a:r>
            <a:r>
              <a:rPr kumimoji="1" lang="en-US" altLang="zh-CN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功能</a:t>
            </a:r>
          </a:p>
        </p:txBody>
      </p:sp>
    </p:spTree>
    <p:extLst>
      <p:ext uri="{BB962C8B-B14F-4D97-AF65-F5344CB8AC3E}">
        <p14:creationId xmlns:p14="http://schemas.microsoft.com/office/powerpoint/2010/main" val="153397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1244">
            <a:extLst>
              <a:ext uri="{FF2B5EF4-FFF2-40B4-BE49-F238E27FC236}">
                <a16:creationId xmlns:a16="http://schemas.microsoft.com/office/drawing/2014/main" id="{EFFA551F-73C5-2043-A135-80BAC854F29B}"/>
              </a:ext>
            </a:extLst>
          </p:cNvPr>
          <p:cNvSpPr/>
          <p:nvPr/>
        </p:nvSpPr>
        <p:spPr bwMode="auto">
          <a:xfrm>
            <a:off x="1306674" y="381107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2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Freeform 1245">
            <a:extLst>
              <a:ext uri="{FF2B5EF4-FFF2-40B4-BE49-F238E27FC236}">
                <a16:creationId xmlns:a16="http://schemas.microsoft.com/office/drawing/2014/main" id="{B33DD433-C478-BC40-8DEC-301A77F58F3A}"/>
              </a:ext>
            </a:extLst>
          </p:cNvPr>
          <p:cNvSpPr/>
          <p:nvPr/>
        </p:nvSpPr>
        <p:spPr bwMode="auto">
          <a:xfrm>
            <a:off x="1306674" y="395712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1 h 60"/>
              <a:gd name="T4" fmla="*/ 108 w 189"/>
              <a:gd name="T5" fmla="*/ 42 h 60"/>
              <a:gd name="T6" fmla="*/ 80 w 189"/>
              <a:gd name="T7" fmla="*/ 42 h 60"/>
              <a:gd name="T8" fmla="*/ 9 w 189"/>
              <a:gd name="T9" fmla="*/ 1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99" y="47"/>
                  <a:pt x="89" y="47"/>
                  <a:pt x="80" y="42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0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0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rgbClr val="FD6761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FD6761"/>
              </a:solidFill>
              <a:latin typeface="Arial"/>
            </a:endParaRPr>
          </a:p>
        </p:txBody>
      </p:sp>
      <p:sp>
        <p:nvSpPr>
          <p:cNvPr id="76" name="Freeform 1246">
            <a:extLst>
              <a:ext uri="{FF2B5EF4-FFF2-40B4-BE49-F238E27FC236}">
                <a16:creationId xmlns:a16="http://schemas.microsoft.com/office/drawing/2014/main" id="{D6FB9BEB-CBAA-A541-95F8-3EB2B89FC155}"/>
              </a:ext>
            </a:extLst>
          </p:cNvPr>
          <p:cNvSpPr/>
          <p:nvPr/>
        </p:nvSpPr>
        <p:spPr bwMode="auto">
          <a:xfrm>
            <a:off x="1306674" y="4099998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86" name="Group 96">
            <a:extLst>
              <a:ext uri="{FF2B5EF4-FFF2-40B4-BE49-F238E27FC236}">
                <a16:creationId xmlns:a16="http://schemas.microsoft.com/office/drawing/2014/main" id="{791975B1-0FCF-7848-95D4-456372AF3520}"/>
              </a:ext>
            </a:extLst>
          </p:cNvPr>
          <p:cNvGrpSpPr/>
          <p:nvPr/>
        </p:nvGrpSpPr>
        <p:grpSpPr>
          <a:xfrm>
            <a:off x="931099" y="2059050"/>
            <a:ext cx="1245810" cy="1714298"/>
            <a:chOff x="738188" y="1978025"/>
            <a:chExt cx="1511300" cy="2079625"/>
          </a:xfrm>
        </p:grpSpPr>
        <p:sp>
          <p:nvSpPr>
            <p:cNvPr id="87" name="Freeform 1240">
              <a:extLst>
                <a:ext uri="{FF2B5EF4-FFF2-40B4-BE49-F238E27FC236}">
                  <a16:creationId xmlns:a16="http://schemas.microsoft.com/office/drawing/2014/main" id="{05DD122F-414D-434B-BC51-FB1ADF738DCB}"/>
                </a:ext>
              </a:extLst>
            </p:cNvPr>
            <p:cNvSpPr/>
            <p:nvPr/>
          </p:nvSpPr>
          <p:spPr bwMode="auto">
            <a:xfrm>
              <a:off x="738188" y="2193925"/>
              <a:ext cx="1511300" cy="1863725"/>
            </a:xfrm>
            <a:custGeom>
              <a:avLst/>
              <a:gdLst>
                <a:gd name="T0" fmla="*/ 0 w 476"/>
                <a:gd name="T1" fmla="*/ 414 h 587"/>
                <a:gd name="T2" fmla="*/ 34 w 476"/>
                <a:gd name="T3" fmla="*/ 473 h 587"/>
                <a:gd name="T4" fmla="*/ 221 w 476"/>
                <a:gd name="T5" fmla="*/ 581 h 587"/>
                <a:gd name="T6" fmla="*/ 255 w 476"/>
                <a:gd name="T7" fmla="*/ 581 h 587"/>
                <a:gd name="T8" fmla="*/ 442 w 476"/>
                <a:gd name="T9" fmla="*/ 473 h 587"/>
                <a:gd name="T10" fmla="*/ 476 w 476"/>
                <a:gd name="T11" fmla="*/ 414 h 587"/>
                <a:gd name="T12" fmla="*/ 476 w 476"/>
                <a:gd name="T13" fmla="*/ 23 h 587"/>
                <a:gd name="T14" fmla="*/ 465 w 476"/>
                <a:gd name="T15" fmla="*/ 4 h 587"/>
                <a:gd name="T16" fmla="*/ 442 w 476"/>
                <a:gd name="T17" fmla="*/ 4 h 587"/>
                <a:gd name="T18" fmla="*/ 255 w 476"/>
                <a:gd name="T19" fmla="*/ 112 h 587"/>
                <a:gd name="T20" fmla="*/ 221 w 476"/>
                <a:gd name="T21" fmla="*/ 112 h 587"/>
                <a:gd name="T22" fmla="*/ 34 w 476"/>
                <a:gd name="T23" fmla="*/ 4 h 587"/>
                <a:gd name="T24" fmla="*/ 11 w 476"/>
                <a:gd name="T25" fmla="*/ 4 h 587"/>
                <a:gd name="T26" fmla="*/ 0 w 476"/>
                <a:gd name="T27" fmla="*/ 23 h 587"/>
                <a:gd name="T28" fmla="*/ 0 w 476"/>
                <a:gd name="T29" fmla="*/ 41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587">
                  <a:moveTo>
                    <a:pt x="0" y="414"/>
                  </a:moveTo>
                  <a:cubicBezTo>
                    <a:pt x="0" y="438"/>
                    <a:pt x="13" y="461"/>
                    <a:pt x="34" y="473"/>
                  </a:cubicBezTo>
                  <a:cubicBezTo>
                    <a:pt x="221" y="581"/>
                    <a:pt x="221" y="581"/>
                    <a:pt x="221" y="581"/>
                  </a:cubicBezTo>
                  <a:cubicBezTo>
                    <a:pt x="232" y="587"/>
                    <a:pt x="245" y="587"/>
                    <a:pt x="255" y="581"/>
                  </a:cubicBezTo>
                  <a:cubicBezTo>
                    <a:pt x="442" y="473"/>
                    <a:pt x="442" y="473"/>
                    <a:pt x="442" y="473"/>
                  </a:cubicBezTo>
                  <a:cubicBezTo>
                    <a:pt x="463" y="461"/>
                    <a:pt x="476" y="438"/>
                    <a:pt x="476" y="414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6" y="15"/>
                    <a:pt x="472" y="8"/>
                    <a:pt x="465" y="4"/>
                  </a:cubicBezTo>
                  <a:cubicBezTo>
                    <a:pt x="458" y="0"/>
                    <a:pt x="449" y="0"/>
                    <a:pt x="442" y="4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45" y="118"/>
                    <a:pt x="232" y="118"/>
                    <a:pt x="221" y="1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27" y="0"/>
                    <a:pt x="18" y="0"/>
                    <a:pt x="11" y="4"/>
                  </a:cubicBezTo>
                  <a:cubicBezTo>
                    <a:pt x="4" y="8"/>
                    <a:pt x="0" y="15"/>
                    <a:pt x="0" y="23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8" name="Freeform 1256">
              <a:extLst>
                <a:ext uri="{FF2B5EF4-FFF2-40B4-BE49-F238E27FC236}">
                  <a16:creationId xmlns:a16="http://schemas.microsoft.com/office/drawing/2014/main" id="{3FB97E82-4026-8640-A81C-04A79A51E8A4}"/>
                </a:ext>
              </a:extLst>
            </p:cNvPr>
            <p:cNvSpPr/>
            <p:nvPr/>
          </p:nvSpPr>
          <p:spPr bwMode="auto">
            <a:xfrm>
              <a:off x="738188" y="1978025"/>
              <a:ext cx="1511300" cy="1971675"/>
            </a:xfrm>
            <a:custGeom>
              <a:avLst/>
              <a:gdLst>
                <a:gd name="T0" fmla="*/ 476 w 476"/>
                <a:gd name="T1" fmla="*/ 23 h 621"/>
                <a:gd name="T2" fmla="*/ 476 w 476"/>
                <a:gd name="T3" fmla="*/ 448 h 621"/>
                <a:gd name="T4" fmla="*/ 442 w 476"/>
                <a:gd name="T5" fmla="*/ 507 h 621"/>
                <a:gd name="T6" fmla="*/ 255 w 476"/>
                <a:gd name="T7" fmla="*/ 615 h 621"/>
                <a:gd name="T8" fmla="*/ 221 w 476"/>
                <a:gd name="T9" fmla="*/ 615 h 621"/>
                <a:gd name="T10" fmla="*/ 34 w 476"/>
                <a:gd name="T11" fmla="*/ 507 h 621"/>
                <a:gd name="T12" fmla="*/ 0 w 476"/>
                <a:gd name="T13" fmla="*/ 448 h 621"/>
                <a:gd name="T14" fmla="*/ 0 w 476"/>
                <a:gd name="T15" fmla="*/ 23 h 621"/>
                <a:gd name="T16" fmla="*/ 11 w 476"/>
                <a:gd name="T17" fmla="*/ 4 h 621"/>
                <a:gd name="T18" fmla="*/ 34 w 476"/>
                <a:gd name="T19" fmla="*/ 4 h 621"/>
                <a:gd name="T20" fmla="*/ 221 w 476"/>
                <a:gd name="T21" fmla="*/ 112 h 621"/>
                <a:gd name="T22" fmla="*/ 255 w 476"/>
                <a:gd name="T23" fmla="*/ 112 h 621"/>
                <a:gd name="T24" fmla="*/ 442 w 476"/>
                <a:gd name="T25" fmla="*/ 4 h 621"/>
                <a:gd name="T26" fmla="*/ 465 w 476"/>
                <a:gd name="T27" fmla="*/ 4 h 621"/>
                <a:gd name="T28" fmla="*/ 476 w 476"/>
                <a:gd name="T29" fmla="*/ 2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621">
                  <a:moveTo>
                    <a:pt x="476" y="23"/>
                  </a:moveTo>
                  <a:cubicBezTo>
                    <a:pt x="476" y="448"/>
                    <a:pt x="476" y="448"/>
                    <a:pt x="476" y="448"/>
                  </a:cubicBezTo>
                  <a:cubicBezTo>
                    <a:pt x="476" y="472"/>
                    <a:pt x="463" y="495"/>
                    <a:pt x="442" y="507"/>
                  </a:cubicBezTo>
                  <a:cubicBezTo>
                    <a:pt x="255" y="615"/>
                    <a:pt x="255" y="615"/>
                    <a:pt x="255" y="615"/>
                  </a:cubicBezTo>
                  <a:cubicBezTo>
                    <a:pt x="245" y="621"/>
                    <a:pt x="232" y="621"/>
                    <a:pt x="221" y="615"/>
                  </a:cubicBezTo>
                  <a:cubicBezTo>
                    <a:pt x="34" y="507"/>
                    <a:pt x="34" y="507"/>
                    <a:pt x="34" y="507"/>
                  </a:cubicBezTo>
                  <a:cubicBezTo>
                    <a:pt x="13" y="495"/>
                    <a:pt x="0" y="472"/>
                    <a:pt x="0" y="44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4" y="8"/>
                    <a:pt x="11" y="4"/>
                  </a:cubicBezTo>
                  <a:cubicBezTo>
                    <a:pt x="18" y="0"/>
                    <a:pt x="27" y="0"/>
                    <a:pt x="34" y="4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32" y="118"/>
                    <a:pt x="245" y="118"/>
                    <a:pt x="255" y="112"/>
                  </a:cubicBezTo>
                  <a:cubicBezTo>
                    <a:pt x="442" y="4"/>
                    <a:pt x="442" y="4"/>
                    <a:pt x="442" y="4"/>
                  </a:cubicBezTo>
                  <a:cubicBezTo>
                    <a:pt x="449" y="0"/>
                    <a:pt x="458" y="0"/>
                    <a:pt x="465" y="4"/>
                  </a:cubicBezTo>
                  <a:cubicBezTo>
                    <a:pt x="472" y="8"/>
                    <a:pt x="476" y="15"/>
                    <a:pt x="476" y="23"/>
                  </a:cubicBezTo>
                  <a:close/>
                </a:path>
              </a:pathLst>
            </a:custGeom>
            <a:solidFill>
              <a:srgbClr val="FD6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0" name="Freeform 1264">
              <a:extLst>
                <a:ext uri="{FF2B5EF4-FFF2-40B4-BE49-F238E27FC236}">
                  <a16:creationId xmlns:a16="http://schemas.microsoft.com/office/drawing/2014/main" id="{FA469486-4911-774F-B50B-52D8C333003F}"/>
                </a:ext>
              </a:extLst>
            </p:cNvPr>
            <p:cNvSpPr/>
            <p:nvPr/>
          </p:nvSpPr>
          <p:spPr bwMode="auto">
            <a:xfrm>
              <a:off x="738188" y="3292475"/>
              <a:ext cx="1511300" cy="657225"/>
            </a:xfrm>
            <a:custGeom>
              <a:avLst/>
              <a:gdLst>
                <a:gd name="T0" fmla="*/ 476 w 476"/>
                <a:gd name="T1" fmla="*/ 0 h 207"/>
                <a:gd name="T2" fmla="*/ 476 w 476"/>
                <a:gd name="T3" fmla="*/ 34 h 207"/>
                <a:gd name="T4" fmla="*/ 442 w 476"/>
                <a:gd name="T5" fmla="*/ 93 h 207"/>
                <a:gd name="T6" fmla="*/ 255 w 476"/>
                <a:gd name="T7" fmla="*/ 201 h 207"/>
                <a:gd name="T8" fmla="*/ 221 w 476"/>
                <a:gd name="T9" fmla="*/ 201 h 207"/>
                <a:gd name="T10" fmla="*/ 34 w 476"/>
                <a:gd name="T11" fmla="*/ 93 h 207"/>
                <a:gd name="T12" fmla="*/ 0 w 476"/>
                <a:gd name="T13" fmla="*/ 34 h 207"/>
                <a:gd name="T14" fmla="*/ 0 w 476"/>
                <a:gd name="T15" fmla="*/ 0 h 207"/>
                <a:gd name="T16" fmla="*/ 34 w 476"/>
                <a:gd name="T17" fmla="*/ 59 h 207"/>
                <a:gd name="T18" fmla="*/ 221 w 476"/>
                <a:gd name="T19" fmla="*/ 167 h 207"/>
                <a:gd name="T20" fmla="*/ 255 w 476"/>
                <a:gd name="T21" fmla="*/ 167 h 207"/>
                <a:gd name="T22" fmla="*/ 442 w 476"/>
                <a:gd name="T23" fmla="*/ 59 h 207"/>
                <a:gd name="T24" fmla="*/ 476 w 476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207">
                  <a:moveTo>
                    <a:pt x="476" y="0"/>
                  </a:moveTo>
                  <a:cubicBezTo>
                    <a:pt x="476" y="34"/>
                    <a:pt x="476" y="34"/>
                    <a:pt x="476" y="34"/>
                  </a:cubicBezTo>
                  <a:cubicBezTo>
                    <a:pt x="476" y="58"/>
                    <a:pt x="463" y="81"/>
                    <a:pt x="442" y="93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45" y="207"/>
                    <a:pt x="232" y="207"/>
                    <a:pt x="221" y="201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13" y="81"/>
                    <a:pt x="0" y="58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13" y="47"/>
                    <a:pt x="34" y="59"/>
                  </a:cubicBezTo>
                  <a:cubicBezTo>
                    <a:pt x="221" y="167"/>
                    <a:pt x="221" y="167"/>
                    <a:pt x="221" y="167"/>
                  </a:cubicBezTo>
                  <a:cubicBezTo>
                    <a:pt x="232" y="173"/>
                    <a:pt x="245" y="173"/>
                    <a:pt x="255" y="167"/>
                  </a:cubicBezTo>
                  <a:cubicBezTo>
                    <a:pt x="442" y="59"/>
                    <a:pt x="442" y="59"/>
                    <a:pt x="442" y="59"/>
                  </a:cubicBezTo>
                  <a:cubicBezTo>
                    <a:pt x="463" y="47"/>
                    <a:pt x="476" y="24"/>
                    <a:pt x="476" y="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10" name="矩形 109">
            <a:extLst>
              <a:ext uri="{FF2B5EF4-FFF2-40B4-BE49-F238E27FC236}">
                <a16:creationId xmlns:a16="http://schemas.microsoft.com/office/drawing/2014/main" id="{1D3878D0-4F11-EB4A-B307-B1CE2F52817D}"/>
              </a:ext>
            </a:extLst>
          </p:cNvPr>
          <p:cNvSpPr/>
          <p:nvPr/>
        </p:nvSpPr>
        <p:spPr>
          <a:xfrm>
            <a:off x="1000006" y="254854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业务快速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上线</a:t>
            </a:r>
          </a:p>
        </p:txBody>
      </p:sp>
      <p:sp>
        <p:nvSpPr>
          <p:cNvPr id="111" name="Freeform 1244">
            <a:extLst>
              <a:ext uri="{FF2B5EF4-FFF2-40B4-BE49-F238E27FC236}">
                <a16:creationId xmlns:a16="http://schemas.microsoft.com/office/drawing/2014/main" id="{5EBD8EE4-3808-4F45-AE0E-9491F77B60B8}"/>
              </a:ext>
            </a:extLst>
          </p:cNvPr>
          <p:cNvSpPr/>
          <p:nvPr/>
        </p:nvSpPr>
        <p:spPr bwMode="auto">
          <a:xfrm>
            <a:off x="2765084" y="381107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2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" name="Freeform 1245">
            <a:extLst>
              <a:ext uri="{FF2B5EF4-FFF2-40B4-BE49-F238E27FC236}">
                <a16:creationId xmlns:a16="http://schemas.microsoft.com/office/drawing/2014/main" id="{B3049342-1434-084C-BB9A-99A3E4946C65}"/>
              </a:ext>
            </a:extLst>
          </p:cNvPr>
          <p:cNvSpPr/>
          <p:nvPr/>
        </p:nvSpPr>
        <p:spPr bwMode="auto">
          <a:xfrm>
            <a:off x="2765084" y="395712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1 h 60"/>
              <a:gd name="T4" fmla="*/ 108 w 189"/>
              <a:gd name="T5" fmla="*/ 42 h 60"/>
              <a:gd name="T6" fmla="*/ 80 w 189"/>
              <a:gd name="T7" fmla="*/ 42 h 60"/>
              <a:gd name="T8" fmla="*/ 9 w 189"/>
              <a:gd name="T9" fmla="*/ 1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99" y="47"/>
                  <a:pt x="89" y="47"/>
                  <a:pt x="80" y="42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0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0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3" name="Freeform 1246">
            <a:extLst>
              <a:ext uri="{FF2B5EF4-FFF2-40B4-BE49-F238E27FC236}">
                <a16:creationId xmlns:a16="http://schemas.microsoft.com/office/drawing/2014/main" id="{ADDF1867-75C5-7D4E-94F7-79BC00C6AB57}"/>
              </a:ext>
            </a:extLst>
          </p:cNvPr>
          <p:cNvSpPr/>
          <p:nvPr/>
        </p:nvSpPr>
        <p:spPr bwMode="auto">
          <a:xfrm>
            <a:off x="2765084" y="4099998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14" name="Group 96">
            <a:extLst>
              <a:ext uri="{FF2B5EF4-FFF2-40B4-BE49-F238E27FC236}">
                <a16:creationId xmlns:a16="http://schemas.microsoft.com/office/drawing/2014/main" id="{AE9A2E0C-8E73-A142-8B06-4D88E5EE2E83}"/>
              </a:ext>
            </a:extLst>
          </p:cNvPr>
          <p:cNvGrpSpPr/>
          <p:nvPr/>
        </p:nvGrpSpPr>
        <p:grpSpPr>
          <a:xfrm>
            <a:off x="2389509" y="2059050"/>
            <a:ext cx="1245810" cy="1714298"/>
            <a:chOff x="738188" y="1978025"/>
            <a:chExt cx="1511300" cy="2079625"/>
          </a:xfrm>
        </p:grpSpPr>
        <p:sp>
          <p:nvSpPr>
            <p:cNvPr id="115" name="Freeform 1240">
              <a:extLst>
                <a:ext uri="{FF2B5EF4-FFF2-40B4-BE49-F238E27FC236}">
                  <a16:creationId xmlns:a16="http://schemas.microsoft.com/office/drawing/2014/main" id="{A9B2D7BD-0348-174E-9BC3-CBF22E905FA0}"/>
                </a:ext>
              </a:extLst>
            </p:cNvPr>
            <p:cNvSpPr/>
            <p:nvPr/>
          </p:nvSpPr>
          <p:spPr bwMode="auto">
            <a:xfrm>
              <a:off x="738188" y="2193925"/>
              <a:ext cx="1511300" cy="1863725"/>
            </a:xfrm>
            <a:custGeom>
              <a:avLst/>
              <a:gdLst>
                <a:gd name="T0" fmla="*/ 0 w 476"/>
                <a:gd name="T1" fmla="*/ 414 h 587"/>
                <a:gd name="T2" fmla="*/ 34 w 476"/>
                <a:gd name="T3" fmla="*/ 473 h 587"/>
                <a:gd name="T4" fmla="*/ 221 w 476"/>
                <a:gd name="T5" fmla="*/ 581 h 587"/>
                <a:gd name="T6" fmla="*/ 255 w 476"/>
                <a:gd name="T7" fmla="*/ 581 h 587"/>
                <a:gd name="T8" fmla="*/ 442 w 476"/>
                <a:gd name="T9" fmla="*/ 473 h 587"/>
                <a:gd name="T10" fmla="*/ 476 w 476"/>
                <a:gd name="T11" fmla="*/ 414 h 587"/>
                <a:gd name="T12" fmla="*/ 476 w 476"/>
                <a:gd name="T13" fmla="*/ 23 h 587"/>
                <a:gd name="T14" fmla="*/ 465 w 476"/>
                <a:gd name="T15" fmla="*/ 4 h 587"/>
                <a:gd name="T16" fmla="*/ 442 w 476"/>
                <a:gd name="T17" fmla="*/ 4 h 587"/>
                <a:gd name="T18" fmla="*/ 255 w 476"/>
                <a:gd name="T19" fmla="*/ 112 h 587"/>
                <a:gd name="T20" fmla="*/ 221 w 476"/>
                <a:gd name="T21" fmla="*/ 112 h 587"/>
                <a:gd name="T22" fmla="*/ 34 w 476"/>
                <a:gd name="T23" fmla="*/ 4 h 587"/>
                <a:gd name="T24" fmla="*/ 11 w 476"/>
                <a:gd name="T25" fmla="*/ 4 h 587"/>
                <a:gd name="T26" fmla="*/ 0 w 476"/>
                <a:gd name="T27" fmla="*/ 23 h 587"/>
                <a:gd name="T28" fmla="*/ 0 w 476"/>
                <a:gd name="T29" fmla="*/ 41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587">
                  <a:moveTo>
                    <a:pt x="0" y="414"/>
                  </a:moveTo>
                  <a:cubicBezTo>
                    <a:pt x="0" y="438"/>
                    <a:pt x="13" y="461"/>
                    <a:pt x="34" y="473"/>
                  </a:cubicBezTo>
                  <a:cubicBezTo>
                    <a:pt x="221" y="581"/>
                    <a:pt x="221" y="581"/>
                    <a:pt x="221" y="581"/>
                  </a:cubicBezTo>
                  <a:cubicBezTo>
                    <a:pt x="232" y="587"/>
                    <a:pt x="245" y="587"/>
                    <a:pt x="255" y="581"/>
                  </a:cubicBezTo>
                  <a:cubicBezTo>
                    <a:pt x="442" y="473"/>
                    <a:pt x="442" y="473"/>
                    <a:pt x="442" y="473"/>
                  </a:cubicBezTo>
                  <a:cubicBezTo>
                    <a:pt x="463" y="461"/>
                    <a:pt x="476" y="438"/>
                    <a:pt x="476" y="414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6" y="15"/>
                    <a:pt x="472" y="8"/>
                    <a:pt x="465" y="4"/>
                  </a:cubicBezTo>
                  <a:cubicBezTo>
                    <a:pt x="458" y="0"/>
                    <a:pt x="449" y="0"/>
                    <a:pt x="442" y="4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45" y="118"/>
                    <a:pt x="232" y="118"/>
                    <a:pt x="221" y="1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27" y="0"/>
                    <a:pt x="18" y="0"/>
                    <a:pt x="11" y="4"/>
                  </a:cubicBezTo>
                  <a:cubicBezTo>
                    <a:pt x="4" y="8"/>
                    <a:pt x="0" y="15"/>
                    <a:pt x="0" y="23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6" name="Freeform 1256">
              <a:extLst>
                <a:ext uri="{FF2B5EF4-FFF2-40B4-BE49-F238E27FC236}">
                  <a16:creationId xmlns:a16="http://schemas.microsoft.com/office/drawing/2014/main" id="{C55E8A09-E758-BA47-9803-007CD9EB474C}"/>
                </a:ext>
              </a:extLst>
            </p:cNvPr>
            <p:cNvSpPr/>
            <p:nvPr/>
          </p:nvSpPr>
          <p:spPr bwMode="auto">
            <a:xfrm>
              <a:off x="738188" y="1978025"/>
              <a:ext cx="1511300" cy="1971675"/>
            </a:xfrm>
            <a:custGeom>
              <a:avLst/>
              <a:gdLst>
                <a:gd name="T0" fmla="*/ 476 w 476"/>
                <a:gd name="T1" fmla="*/ 23 h 621"/>
                <a:gd name="T2" fmla="*/ 476 w 476"/>
                <a:gd name="T3" fmla="*/ 448 h 621"/>
                <a:gd name="T4" fmla="*/ 442 w 476"/>
                <a:gd name="T5" fmla="*/ 507 h 621"/>
                <a:gd name="T6" fmla="*/ 255 w 476"/>
                <a:gd name="T7" fmla="*/ 615 h 621"/>
                <a:gd name="T8" fmla="*/ 221 w 476"/>
                <a:gd name="T9" fmla="*/ 615 h 621"/>
                <a:gd name="T10" fmla="*/ 34 w 476"/>
                <a:gd name="T11" fmla="*/ 507 h 621"/>
                <a:gd name="T12" fmla="*/ 0 w 476"/>
                <a:gd name="T13" fmla="*/ 448 h 621"/>
                <a:gd name="T14" fmla="*/ 0 w 476"/>
                <a:gd name="T15" fmla="*/ 23 h 621"/>
                <a:gd name="T16" fmla="*/ 11 w 476"/>
                <a:gd name="T17" fmla="*/ 4 h 621"/>
                <a:gd name="T18" fmla="*/ 34 w 476"/>
                <a:gd name="T19" fmla="*/ 4 h 621"/>
                <a:gd name="T20" fmla="*/ 221 w 476"/>
                <a:gd name="T21" fmla="*/ 112 h 621"/>
                <a:gd name="T22" fmla="*/ 255 w 476"/>
                <a:gd name="T23" fmla="*/ 112 h 621"/>
                <a:gd name="T24" fmla="*/ 442 w 476"/>
                <a:gd name="T25" fmla="*/ 4 h 621"/>
                <a:gd name="T26" fmla="*/ 465 w 476"/>
                <a:gd name="T27" fmla="*/ 4 h 621"/>
                <a:gd name="T28" fmla="*/ 476 w 476"/>
                <a:gd name="T29" fmla="*/ 2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621">
                  <a:moveTo>
                    <a:pt x="476" y="23"/>
                  </a:moveTo>
                  <a:cubicBezTo>
                    <a:pt x="476" y="448"/>
                    <a:pt x="476" y="448"/>
                    <a:pt x="476" y="448"/>
                  </a:cubicBezTo>
                  <a:cubicBezTo>
                    <a:pt x="476" y="472"/>
                    <a:pt x="463" y="495"/>
                    <a:pt x="442" y="507"/>
                  </a:cubicBezTo>
                  <a:cubicBezTo>
                    <a:pt x="255" y="615"/>
                    <a:pt x="255" y="615"/>
                    <a:pt x="255" y="615"/>
                  </a:cubicBezTo>
                  <a:cubicBezTo>
                    <a:pt x="245" y="621"/>
                    <a:pt x="232" y="621"/>
                    <a:pt x="221" y="615"/>
                  </a:cubicBezTo>
                  <a:cubicBezTo>
                    <a:pt x="34" y="507"/>
                    <a:pt x="34" y="507"/>
                    <a:pt x="34" y="507"/>
                  </a:cubicBezTo>
                  <a:cubicBezTo>
                    <a:pt x="13" y="495"/>
                    <a:pt x="0" y="472"/>
                    <a:pt x="0" y="44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4" y="8"/>
                    <a:pt x="11" y="4"/>
                  </a:cubicBezTo>
                  <a:cubicBezTo>
                    <a:pt x="18" y="0"/>
                    <a:pt x="27" y="0"/>
                    <a:pt x="34" y="4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32" y="118"/>
                    <a:pt x="245" y="118"/>
                    <a:pt x="255" y="112"/>
                  </a:cubicBezTo>
                  <a:cubicBezTo>
                    <a:pt x="442" y="4"/>
                    <a:pt x="442" y="4"/>
                    <a:pt x="442" y="4"/>
                  </a:cubicBezTo>
                  <a:cubicBezTo>
                    <a:pt x="449" y="0"/>
                    <a:pt x="458" y="0"/>
                    <a:pt x="465" y="4"/>
                  </a:cubicBezTo>
                  <a:cubicBezTo>
                    <a:pt x="472" y="8"/>
                    <a:pt x="476" y="15"/>
                    <a:pt x="476" y="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7" name="Freeform 1264">
              <a:extLst>
                <a:ext uri="{FF2B5EF4-FFF2-40B4-BE49-F238E27FC236}">
                  <a16:creationId xmlns:a16="http://schemas.microsoft.com/office/drawing/2014/main" id="{B7AA4DF6-0495-844E-90FD-04E4FEFDABCC}"/>
                </a:ext>
              </a:extLst>
            </p:cNvPr>
            <p:cNvSpPr/>
            <p:nvPr/>
          </p:nvSpPr>
          <p:spPr bwMode="auto">
            <a:xfrm>
              <a:off x="738188" y="3292475"/>
              <a:ext cx="1511300" cy="657225"/>
            </a:xfrm>
            <a:custGeom>
              <a:avLst/>
              <a:gdLst>
                <a:gd name="T0" fmla="*/ 476 w 476"/>
                <a:gd name="T1" fmla="*/ 0 h 207"/>
                <a:gd name="T2" fmla="*/ 476 w 476"/>
                <a:gd name="T3" fmla="*/ 34 h 207"/>
                <a:gd name="T4" fmla="*/ 442 w 476"/>
                <a:gd name="T5" fmla="*/ 93 h 207"/>
                <a:gd name="T6" fmla="*/ 255 w 476"/>
                <a:gd name="T7" fmla="*/ 201 h 207"/>
                <a:gd name="T8" fmla="*/ 221 w 476"/>
                <a:gd name="T9" fmla="*/ 201 h 207"/>
                <a:gd name="T10" fmla="*/ 34 w 476"/>
                <a:gd name="T11" fmla="*/ 93 h 207"/>
                <a:gd name="T12" fmla="*/ 0 w 476"/>
                <a:gd name="T13" fmla="*/ 34 h 207"/>
                <a:gd name="T14" fmla="*/ 0 w 476"/>
                <a:gd name="T15" fmla="*/ 0 h 207"/>
                <a:gd name="T16" fmla="*/ 34 w 476"/>
                <a:gd name="T17" fmla="*/ 59 h 207"/>
                <a:gd name="T18" fmla="*/ 221 w 476"/>
                <a:gd name="T19" fmla="*/ 167 h 207"/>
                <a:gd name="T20" fmla="*/ 255 w 476"/>
                <a:gd name="T21" fmla="*/ 167 h 207"/>
                <a:gd name="T22" fmla="*/ 442 w 476"/>
                <a:gd name="T23" fmla="*/ 59 h 207"/>
                <a:gd name="T24" fmla="*/ 476 w 476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207">
                  <a:moveTo>
                    <a:pt x="476" y="0"/>
                  </a:moveTo>
                  <a:cubicBezTo>
                    <a:pt x="476" y="34"/>
                    <a:pt x="476" y="34"/>
                    <a:pt x="476" y="34"/>
                  </a:cubicBezTo>
                  <a:cubicBezTo>
                    <a:pt x="476" y="58"/>
                    <a:pt x="463" y="81"/>
                    <a:pt x="442" y="93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45" y="207"/>
                    <a:pt x="232" y="207"/>
                    <a:pt x="221" y="201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13" y="81"/>
                    <a:pt x="0" y="58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13" y="47"/>
                    <a:pt x="34" y="59"/>
                  </a:cubicBezTo>
                  <a:cubicBezTo>
                    <a:pt x="221" y="167"/>
                    <a:pt x="221" y="167"/>
                    <a:pt x="221" y="167"/>
                  </a:cubicBezTo>
                  <a:cubicBezTo>
                    <a:pt x="232" y="173"/>
                    <a:pt x="245" y="173"/>
                    <a:pt x="255" y="167"/>
                  </a:cubicBezTo>
                  <a:cubicBezTo>
                    <a:pt x="442" y="59"/>
                    <a:pt x="442" y="59"/>
                    <a:pt x="442" y="59"/>
                  </a:cubicBezTo>
                  <a:cubicBezTo>
                    <a:pt x="463" y="47"/>
                    <a:pt x="476" y="24"/>
                    <a:pt x="476" y="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18" name="矩形 117">
            <a:extLst>
              <a:ext uri="{FF2B5EF4-FFF2-40B4-BE49-F238E27FC236}">
                <a16:creationId xmlns:a16="http://schemas.microsoft.com/office/drawing/2014/main" id="{8144580B-1D3A-A141-8CAA-F8C30E6BE112}"/>
              </a:ext>
            </a:extLst>
          </p:cNvPr>
          <p:cNvSpPr/>
          <p:nvPr/>
        </p:nvSpPr>
        <p:spPr>
          <a:xfrm>
            <a:off x="2458416" y="254854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服务闭环</a:t>
            </a:r>
          </a:p>
        </p:txBody>
      </p:sp>
      <p:sp>
        <p:nvSpPr>
          <p:cNvPr id="119" name="Freeform 1244">
            <a:extLst>
              <a:ext uri="{FF2B5EF4-FFF2-40B4-BE49-F238E27FC236}">
                <a16:creationId xmlns:a16="http://schemas.microsoft.com/office/drawing/2014/main" id="{38EFE8A8-B800-E342-9A47-9CA9B74A30B2}"/>
              </a:ext>
            </a:extLst>
          </p:cNvPr>
          <p:cNvSpPr/>
          <p:nvPr/>
        </p:nvSpPr>
        <p:spPr bwMode="auto">
          <a:xfrm>
            <a:off x="4211919" y="381107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2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" name="Freeform 1245">
            <a:extLst>
              <a:ext uri="{FF2B5EF4-FFF2-40B4-BE49-F238E27FC236}">
                <a16:creationId xmlns:a16="http://schemas.microsoft.com/office/drawing/2014/main" id="{C03EA52D-246A-394B-8D0E-4A1FF8E3C96D}"/>
              </a:ext>
            </a:extLst>
          </p:cNvPr>
          <p:cNvSpPr/>
          <p:nvPr/>
        </p:nvSpPr>
        <p:spPr bwMode="auto">
          <a:xfrm>
            <a:off x="4211919" y="395712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1 h 60"/>
              <a:gd name="T4" fmla="*/ 108 w 189"/>
              <a:gd name="T5" fmla="*/ 42 h 60"/>
              <a:gd name="T6" fmla="*/ 80 w 189"/>
              <a:gd name="T7" fmla="*/ 42 h 60"/>
              <a:gd name="T8" fmla="*/ 9 w 189"/>
              <a:gd name="T9" fmla="*/ 1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99" y="47"/>
                  <a:pt x="89" y="47"/>
                  <a:pt x="80" y="42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0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0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21" name="Freeform 1246">
            <a:extLst>
              <a:ext uri="{FF2B5EF4-FFF2-40B4-BE49-F238E27FC236}">
                <a16:creationId xmlns:a16="http://schemas.microsoft.com/office/drawing/2014/main" id="{4558BE8C-A14E-B048-8A6C-BD0EFED8E64D}"/>
              </a:ext>
            </a:extLst>
          </p:cNvPr>
          <p:cNvSpPr/>
          <p:nvPr/>
        </p:nvSpPr>
        <p:spPr bwMode="auto">
          <a:xfrm>
            <a:off x="4211919" y="4099998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22" name="Group 96">
            <a:extLst>
              <a:ext uri="{FF2B5EF4-FFF2-40B4-BE49-F238E27FC236}">
                <a16:creationId xmlns:a16="http://schemas.microsoft.com/office/drawing/2014/main" id="{917F10A7-634B-A04A-BB9E-820C966E819D}"/>
              </a:ext>
            </a:extLst>
          </p:cNvPr>
          <p:cNvGrpSpPr/>
          <p:nvPr/>
        </p:nvGrpSpPr>
        <p:grpSpPr>
          <a:xfrm>
            <a:off x="3836344" y="2059050"/>
            <a:ext cx="1245810" cy="1714298"/>
            <a:chOff x="738188" y="1978025"/>
            <a:chExt cx="1511300" cy="2079625"/>
          </a:xfrm>
        </p:grpSpPr>
        <p:sp>
          <p:nvSpPr>
            <p:cNvPr id="123" name="Freeform 1240">
              <a:extLst>
                <a:ext uri="{FF2B5EF4-FFF2-40B4-BE49-F238E27FC236}">
                  <a16:creationId xmlns:a16="http://schemas.microsoft.com/office/drawing/2014/main" id="{BEB51FD5-3F5A-434D-B613-CB92C90EBC39}"/>
                </a:ext>
              </a:extLst>
            </p:cNvPr>
            <p:cNvSpPr/>
            <p:nvPr/>
          </p:nvSpPr>
          <p:spPr bwMode="auto">
            <a:xfrm>
              <a:off x="738188" y="2193925"/>
              <a:ext cx="1511300" cy="1863725"/>
            </a:xfrm>
            <a:custGeom>
              <a:avLst/>
              <a:gdLst>
                <a:gd name="T0" fmla="*/ 0 w 476"/>
                <a:gd name="T1" fmla="*/ 414 h 587"/>
                <a:gd name="T2" fmla="*/ 34 w 476"/>
                <a:gd name="T3" fmla="*/ 473 h 587"/>
                <a:gd name="T4" fmla="*/ 221 w 476"/>
                <a:gd name="T5" fmla="*/ 581 h 587"/>
                <a:gd name="T6" fmla="*/ 255 w 476"/>
                <a:gd name="T7" fmla="*/ 581 h 587"/>
                <a:gd name="T8" fmla="*/ 442 w 476"/>
                <a:gd name="T9" fmla="*/ 473 h 587"/>
                <a:gd name="T10" fmla="*/ 476 w 476"/>
                <a:gd name="T11" fmla="*/ 414 h 587"/>
                <a:gd name="T12" fmla="*/ 476 w 476"/>
                <a:gd name="T13" fmla="*/ 23 h 587"/>
                <a:gd name="T14" fmla="*/ 465 w 476"/>
                <a:gd name="T15" fmla="*/ 4 h 587"/>
                <a:gd name="T16" fmla="*/ 442 w 476"/>
                <a:gd name="T17" fmla="*/ 4 h 587"/>
                <a:gd name="T18" fmla="*/ 255 w 476"/>
                <a:gd name="T19" fmla="*/ 112 h 587"/>
                <a:gd name="T20" fmla="*/ 221 w 476"/>
                <a:gd name="T21" fmla="*/ 112 h 587"/>
                <a:gd name="T22" fmla="*/ 34 w 476"/>
                <a:gd name="T23" fmla="*/ 4 h 587"/>
                <a:gd name="T24" fmla="*/ 11 w 476"/>
                <a:gd name="T25" fmla="*/ 4 h 587"/>
                <a:gd name="T26" fmla="*/ 0 w 476"/>
                <a:gd name="T27" fmla="*/ 23 h 587"/>
                <a:gd name="T28" fmla="*/ 0 w 476"/>
                <a:gd name="T29" fmla="*/ 41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587">
                  <a:moveTo>
                    <a:pt x="0" y="414"/>
                  </a:moveTo>
                  <a:cubicBezTo>
                    <a:pt x="0" y="438"/>
                    <a:pt x="13" y="461"/>
                    <a:pt x="34" y="473"/>
                  </a:cubicBezTo>
                  <a:cubicBezTo>
                    <a:pt x="221" y="581"/>
                    <a:pt x="221" y="581"/>
                    <a:pt x="221" y="581"/>
                  </a:cubicBezTo>
                  <a:cubicBezTo>
                    <a:pt x="232" y="587"/>
                    <a:pt x="245" y="587"/>
                    <a:pt x="255" y="581"/>
                  </a:cubicBezTo>
                  <a:cubicBezTo>
                    <a:pt x="442" y="473"/>
                    <a:pt x="442" y="473"/>
                    <a:pt x="442" y="473"/>
                  </a:cubicBezTo>
                  <a:cubicBezTo>
                    <a:pt x="463" y="461"/>
                    <a:pt x="476" y="438"/>
                    <a:pt x="476" y="414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6" y="15"/>
                    <a:pt x="472" y="8"/>
                    <a:pt x="465" y="4"/>
                  </a:cubicBezTo>
                  <a:cubicBezTo>
                    <a:pt x="458" y="0"/>
                    <a:pt x="449" y="0"/>
                    <a:pt x="442" y="4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45" y="118"/>
                    <a:pt x="232" y="118"/>
                    <a:pt x="221" y="1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27" y="0"/>
                    <a:pt x="18" y="0"/>
                    <a:pt x="11" y="4"/>
                  </a:cubicBezTo>
                  <a:cubicBezTo>
                    <a:pt x="4" y="8"/>
                    <a:pt x="0" y="15"/>
                    <a:pt x="0" y="23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4" name="Freeform 1256">
              <a:extLst>
                <a:ext uri="{FF2B5EF4-FFF2-40B4-BE49-F238E27FC236}">
                  <a16:creationId xmlns:a16="http://schemas.microsoft.com/office/drawing/2014/main" id="{392CCB5F-664A-D242-90EA-28C04BF0622C}"/>
                </a:ext>
              </a:extLst>
            </p:cNvPr>
            <p:cNvSpPr/>
            <p:nvPr/>
          </p:nvSpPr>
          <p:spPr bwMode="auto">
            <a:xfrm>
              <a:off x="738188" y="1978025"/>
              <a:ext cx="1511300" cy="1971675"/>
            </a:xfrm>
            <a:custGeom>
              <a:avLst/>
              <a:gdLst>
                <a:gd name="T0" fmla="*/ 476 w 476"/>
                <a:gd name="T1" fmla="*/ 23 h 621"/>
                <a:gd name="T2" fmla="*/ 476 w 476"/>
                <a:gd name="T3" fmla="*/ 448 h 621"/>
                <a:gd name="T4" fmla="*/ 442 w 476"/>
                <a:gd name="T5" fmla="*/ 507 h 621"/>
                <a:gd name="T6" fmla="*/ 255 w 476"/>
                <a:gd name="T7" fmla="*/ 615 h 621"/>
                <a:gd name="T8" fmla="*/ 221 w 476"/>
                <a:gd name="T9" fmla="*/ 615 h 621"/>
                <a:gd name="T10" fmla="*/ 34 w 476"/>
                <a:gd name="T11" fmla="*/ 507 h 621"/>
                <a:gd name="T12" fmla="*/ 0 w 476"/>
                <a:gd name="T13" fmla="*/ 448 h 621"/>
                <a:gd name="T14" fmla="*/ 0 w 476"/>
                <a:gd name="T15" fmla="*/ 23 h 621"/>
                <a:gd name="T16" fmla="*/ 11 w 476"/>
                <a:gd name="T17" fmla="*/ 4 h 621"/>
                <a:gd name="T18" fmla="*/ 34 w 476"/>
                <a:gd name="T19" fmla="*/ 4 h 621"/>
                <a:gd name="T20" fmla="*/ 221 w 476"/>
                <a:gd name="T21" fmla="*/ 112 h 621"/>
                <a:gd name="T22" fmla="*/ 255 w 476"/>
                <a:gd name="T23" fmla="*/ 112 h 621"/>
                <a:gd name="T24" fmla="*/ 442 w 476"/>
                <a:gd name="T25" fmla="*/ 4 h 621"/>
                <a:gd name="T26" fmla="*/ 465 w 476"/>
                <a:gd name="T27" fmla="*/ 4 h 621"/>
                <a:gd name="T28" fmla="*/ 476 w 476"/>
                <a:gd name="T29" fmla="*/ 2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621">
                  <a:moveTo>
                    <a:pt x="476" y="23"/>
                  </a:moveTo>
                  <a:cubicBezTo>
                    <a:pt x="476" y="448"/>
                    <a:pt x="476" y="448"/>
                    <a:pt x="476" y="448"/>
                  </a:cubicBezTo>
                  <a:cubicBezTo>
                    <a:pt x="476" y="472"/>
                    <a:pt x="463" y="495"/>
                    <a:pt x="442" y="507"/>
                  </a:cubicBezTo>
                  <a:cubicBezTo>
                    <a:pt x="255" y="615"/>
                    <a:pt x="255" y="615"/>
                    <a:pt x="255" y="615"/>
                  </a:cubicBezTo>
                  <a:cubicBezTo>
                    <a:pt x="245" y="621"/>
                    <a:pt x="232" y="621"/>
                    <a:pt x="221" y="615"/>
                  </a:cubicBezTo>
                  <a:cubicBezTo>
                    <a:pt x="34" y="507"/>
                    <a:pt x="34" y="507"/>
                    <a:pt x="34" y="507"/>
                  </a:cubicBezTo>
                  <a:cubicBezTo>
                    <a:pt x="13" y="495"/>
                    <a:pt x="0" y="472"/>
                    <a:pt x="0" y="44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4" y="8"/>
                    <a:pt x="11" y="4"/>
                  </a:cubicBezTo>
                  <a:cubicBezTo>
                    <a:pt x="18" y="0"/>
                    <a:pt x="27" y="0"/>
                    <a:pt x="34" y="4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32" y="118"/>
                    <a:pt x="245" y="118"/>
                    <a:pt x="255" y="112"/>
                  </a:cubicBezTo>
                  <a:cubicBezTo>
                    <a:pt x="442" y="4"/>
                    <a:pt x="442" y="4"/>
                    <a:pt x="442" y="4"/>
                  </a:cubicBezTo>
                  <a:cubicBezTo>
                    <a:pt x="449" y="0"/>
                    <a:pt x="458" y="0"/>
                    <a:pt x="465" y="4"/>
                  </a:cubicBezTo>
                  <a:cubicBezTo>
                    <a:pt x="472" y="8"/>
                    <a:pt x="476" y="15"/>
                    <a:pt x="476" y="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5" name="Freeform 1264">
              <a:extLst>
                <a:ext uri="{FF2B5EF4-FFF2-40B4-BE49-F238E27FC236}">
                  <a16:creationId xmlns:a16="http://schemas.microsoft.com/office/drawing/2014/main" id="{8E7C18ED-6DD0-B049-B940-3CB94C3CDD86}"/>
                </a:ext>
              </a:extLst>
            </p:cNvPr>
            <p:cNvSpPr/>
            <p:nvPr/>
          </p:nvSpPr>
          <p:spPr bwMode="auto">
            <a:xfrm>
              <a:off x="738188" y="3292475"/>
              <a:ext cx="1511300" cy="657225"/>
            </a:xfrm>
            <a:custGeom>
              <a:avLst/>
              <a:gdLst>
                <a:gd name="T0" fmla="*/ 476 w 476"/>
                <a:gd name="T1" fmla="*/ 0 h 207"/>
                <a:gd name="T2" fmla="*/ 476 w 476"/>
                <a:gd name="T3" fmla="*/ 34 h 207"/>
                <a:gd name="T4" fmla="*/ 442 w 476"/>
                <a:gd name="T5" fmla="*/ 93 h 207"/>
                <a:gd name="T6" fmla="*/ 255 w 476"/>
                <a:gd name="T7" fmla="*/ 201 h 207"/>
                <a:gd name="T8" fmla="*/ 221 w 476"/>
                <a:gd name="T9" fmla="*/ 201 h 207"/>
                <a:gd name="T10" fmla="*/ 34 w 476"/>
                <a:gd name="T11" fmla="*/ 93 h 207"/>
                <a:gd name="T12" fmla="*/ 0 w 476"/>
                <a:gd name="T13" fmla="*/ 34 h 207"/>
                <a:gd name="T14" fmla="*/ 0 w 476"/>
                <a:gd name="T15" fmla="*/ 0 h 207"/>
                <a:gd name="T16" fmla="*/ 34 w 476"/>
                <a:gd name="T17" fmla="*/ 59 h 207"/>
                <a:gd name="T18" fmla="*/ 221 w 476"/>
                <a:gd name="T19" fmla="*/ 167 h 207"/>
                <a:gd name="T20" fmla="*/ 255 w 476"/>
                <a:gd name="T21" fmla="*/ 167 h 207"/>
                <a:gd name="T22" fmla="*/ 442 w 476"/>
                <a:gd name="T23" fmla="*/ 59 h 207"/>
                <a:gd name="T24" fmla="*/ 476 w 476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207">
                  <a:moveTo>
                    <a:pt x="476" y="0"/>
                  </a:moveTo>
                  <a:cubicBezTo>
                    <a:pt x="476" y="34"/>
                    <a:pt x="476" y="34"/>
                    <a:pt x="476" y="34"/>
                  </a:cubicBezTo>
                  <a:cubicBezTo>
                    <a:pt x="476" y="58"/>
                    <a:pt x="463" y="81"/>
                    <a:pt x="442" y="93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45" y="207"/>
                    <a:pt x="232" y="207"/>
                    <a:pt x="221" y="201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13" y="81"/>
                    <a:pt x="0" y="58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13" y="47"/>
                    <a:pt x="34" y="59"/>
                  </a:cubicBezTo>
                  <a:cubicBezTo>
                    <a:pt x="221" y="167"/>
                    <a:pt x="221" y="167"/>
                    <a:pt x="221" y="167"/>
                  </a:cubicBezTo>
                  <a:cubicBezTo>
                    <a:pt x="232" y="173"/>
                    <a:pt x="245" y="173"/>
                    <a:pt x="255" y="167"/>
                  </a:cubicBezTo>
                  <a:cubicBezTo>
                    <a:pt x="442" y="59"/>
                    <a:pt x="442" y="59"/>
                    <a:pt x="442" y="59"/>
                  </a:cubicBezTo>
                  <a:cubicBezTo>
                    <a:pt x="463" y="47"/>
                    <a:pt x="476" y="24"/>
                    <a:pt x="476" y="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26" name="矩形 125">
            <a:extLst>
              <a:ext uri="{FF2B5EF4-FFF2-40B4-BE49-F238E27FC236}">
                <a16:creationId xmlns:a16="http://schemas.microsoft.com/office/drawing/2014/main" id="{2C8344BD-360A-2E46-BA1A-5055915DE1D0}"/>
              </a:ext>
            </a:extLst>
          </p:cNvPr>
          <p:cNvSpPr/>
          <p:nvPr/>
        </p:nvSpPr>
        <p:spPr>
          <a:xfrm>
            <a:off x="3905251" y="254854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安全的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密钥存储</a:t>
            </a:r>
          </a:p>
        </p:txBody>
      </p:sp>
      <p:sp>
        <p:nvSpPr>
          <p:cNvPr id="127" name="Freeform 1244">
            <a:extLst>
              <a:ext uri="{FF2B5EF4-FFF2-40B4-BE49-F238E27FC236}">
                <a16:creationId xmlns:a16="http://schemas.microsoft.com/office/drawing/2014/main" id="{BD3692E3-1CEA-C341-B3D9-3C2D13D55C44}"/>
              </a:ext>
            </a:extLst>
          </p:cNvPr>
          <p:cNvSpPr/>
          <p:nvPr/>
        </p:nvSpPr>
        <p:spPr bwMode="auto">
          <a:xfrm>
            <a:off x="5670330" y="381107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2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" name="Freeform 1245">
            <a:extLst>
              <a:ext uri="{FF2B5EF4-FFF2-40B4-BE49-F238E27FC236}">
                <a16:creationId xmlns:a16="http://schemas.microsoft.com/office/drawing/2014/main" id="{5882E9DD-E473-CE41-9CE6-0681B9B8640A}"/>
              </a:ext>
            </a:extLst>
          </p:cNvPr>
          <p:cNvSpPr/>
          <p:nvPr/>
        </p:nvSpPr>
        <p:spPr bwMode="auto">
          <a:xfrm>
            <a:off x="5670330" y="395712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1 h 60"/>
              <a:gd name="T4" fmla="*/ 108 w 189"/>
              <a:gd name="T5" fmla="*/ 42 h 60"/>
              <a:gd name="T6" fmla="*/ 80 w 189"/>
              <a:gd name="T7" fmla="*/ 42 h 60"/>
              <a:gd name="T8" fmla="*/ 9 w 189"/>
              <a:gd name="T9" fmla="*/ 1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99" y="47"/>
                  <a:pt x="89" y="47"/>
                  <a:pt x="80" y="42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0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0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29" name="Freeform 1246">
            <a:extLst>
              <a:ext uri="{FF2B5EF4-FFF2-40B4-BE49-F238E27FC236}">
                <a16:creationId xmlns:a16="http://schemas.microsoft.com/office/drawing/2014/main" id="{D10C6F3D-6EF9-BC44-812E-BE712E98710C}"/>
              </a:ext>
            </a:extLst>
          </p:cNvPr>
          <p:cNvSpPr/>
          <p:nvPr/>
        </p:nvSpPr>
        <p:spPr bwMode="auto">
          <a:xfrm>
            <a:off x="5670330" y="4099998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30" name="Group 96">
            <a:extLst>
              <a:ext uri="{FF2B5EF4-FFF2-40B4-BE49-F238E27FC236}">
                <a16:creationId xmlns:a16="http://schemas.microsoft.com/office/drawing/2014/main" id="{3CB5EAE1-D7B9-7249-97D7-8683114EC7FE}"/>
              </a:ext>
            </a:extLst>
          </p:cNvPr>
          <p:cNvGrpSpPr/>
          <p:nvPr/>
        </p:nvGrpSpPr>
        <p:grpSpPr>
          <a:xfrm>
            <a:off x="5294755" y="2059050"/>
            <a:ext cx="1245810" cy="1714298"/>
            <a:chOff x="738188" y="1978025"/>
            <a:chExt cx="1511300" cy="2079625"/>
          </a:xfrm>
        </p:grpSpPr>
        <p:sp>
          <p:nvSpPr>
            <p:cNvPr id="131" name="Freeform 1240">
              <a:extLst>
                <a:ext uri="{FF2B5EF4-FFF2-40B4-BE49-F238E27FC236}">
                  <a16:creationId xmlns:a16="http://schemas.microsoft.com/office/drawing/2014/main" id="{16877DA2-FFC2-4548-8156-8BE4D0A8F224}"/>
                </a:ext>
              </a:extLst>
            </p:cNvPr>
            <p:cNvSpPr/>
            <p:nvPr/>
          </p:nvSpPr>
          <p:spPr bwMode="auto">
            <a:xfrm>
              <a:off x="738188" y="2193925"/>
              <a:ext cx="1511300" cy="1863725"/>
            </a:xfrm>
            <a:custGeom>
              <a:avLst/>
              <a:gdLst>
                <a:gd name="T0" fmla="*/ 0 w 476"/>
                <a:gd name="T1" fmla="*/ 414 h 587"/>
                <a:gd name="T2" fmla="*/ 34 w 476"/>
                <a:gd name="T3" fmla="*/ 473 h 587"/>
                <a:gd name="T4" fmla="*/ 221 w 476"/>
                <a:gd name="T5" fmla="*/ 581 h 587"/>
                <a:gd name="T6" fmla="*/ 255 w 476"/>
                <a:gd name="T7" fmla="*/ 581 h 587"/>
                <a:gd name="T8" fmla="*/ 442 w 476"/>
                <a:gd name="T9" fmla="*/ 473 h 587"/>
                <a:gd name="T10" fmla="*/ 476 w 476"/>
                <a:gd name="T11" fmla="*/ 414 h 587"/>
                <a:gd name="T12" fmla="*/ 476 w 476"/>
                <a:gd name="T13" fmla="*/ 23 h 587"/>
                <a:gd name="T14" fmla="*/ 465 w 476"/>
                <a:gd name="T15" fmla="*/ 4 h 587"/>
                <a:gd name="T16" fmla="*/ 442 w 476"/>
                <a:gd name="T17" fmla="*/ 4 h 587"/>
                <a:gd name="T18" fmla="*/ 255 w 476"/>
                <a:gd name="T19" fmla="*/ 112 h 587"/>
                <a:gd name="T20" fmla="*/ 221 w 476"/>
                <a:gd name="T21" fmla="*/ 112 h 587"/>
                <a:gd name="T22" fmla="*/ 34 w 476"/>
                <a:gd name="T23" fmla="*/ 4 h 587"/>
                <a:gd name="T24" fmla="*/ 11 w 476"/>
                <a:gd name="T25" fmla="*/ 4 h 587"/>
                <a:gd name="T26" fmla="*/ 0 w 476"/>
                <a:gd name="T27" fmla="*/ 23 h 587"/>
                <a:gd name="T28" fmla="*/ 0 w 476"/>
                <a:gd name="T29" fmla="*/ 41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587">
                  <a:moveTo>
                    <a:pt x="0" y="414"/>
                  </a:moveTo>
                  <a:cubicBezTo>
                    <a:pt x="0" y="438"/>
                    <a:pt x="13" y="461"/>
                    <a:pt x="34" y="473"/>
                  </a:cubicBezTo>
                  <a:cubicBezTo>
                    <a:pt x="221" y="581"/>
                    <a:pt x="221" y="581"/>
                    <a:pt x="221" y="581"/>
                  </a:cubicBezTo>
                  <a:cubicBezTo>
                    <a:pt x="232" y="587"/>
                    <a:pt x="245" y="587"/>
                    <a:pt x="255" y="581"/>
                  </a:cubicBezTo>
                  <a:cubicBezTo>
                    <a:pt x="442" y="473"/>
                    <a:pt x="442" y="473"/>
                    <a:pt x="442" y="473"/>
                  </a:cubicBezTo>
                  <a:cubicBezTo>
                    <a:pt x="463" y="461"/>
                    <a:pt x="476" y="438"/>
                    <a:pt x="476" y="414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6" y="15"/>
                    <a:pt x="472" y="8"/>
                    <a:pt x="465" y="4"/>
                  </a:cubicBezTo>
                  <a:cubicBezTo>
                    <a:pt x="458" y="0"/>
                    <a:pt x="449" y="0"/>
                    <a:pt x="442" y="4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45" y="118"/>
                    <a:pt x="232" y="118"/>
                    <a:pt x="221" y="1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27" y="0"/>
                    <a:pt x="18" y="0"/>
                    <a:pt x="11" y="4"/>
                  </a:cubicBezTo>
                  <a:cubicBezTo>
                    <a:pt x="4" y="8"/>
                    <a:pt x="0" y="15"/>
                    <a:pt x="0" y="23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2" name="Freeform 1256">
              <a:extLst>
                <a:ext uri="{FF2B5EF4-FFF2-40B4-BE49-F238E27FC236}">
                  <a16:creationId xmlns:a16="http://schemas.microsoft.com/office/drawing/2014/main" id="{52296E3C-1F8F-A54A-8305-950DC1912946}"/>
                </a:ext>
              </a:extLst>
            </p:cNvPr>
            <p:cNvSpPr/>
            <p:nvPr/>
          </p:nvSpPr>
          <p:spPr bwMode="auto">
            <a:xfrm>
              <a:off x="738188" y="1978025"/>
              <a:ext cx="1511300" cy="1971675"/>
            </a:xfrm>
            <a:custGeom>
              <a:avLst/>
              <a:gdLst>
                <a:gd name="T0" fmla="*/ 476 w 476"/>
                <a:gd name="T1" fmla="*/ 23 h 621"/>
                <a:gd name="T2" fmla="*/ 476 w 476"/>
                <a:gd name="T3" fmla="*/ 448 h 621"/>
                <a:gd name="T4" fmla="*/ 442 w 476"/>
                <a:gd name="T5" fmla="*/ 507 h 621"/>
                <a:gd name="T6" fmla="*/ 255 w 476"/>
                <a:gd name="T7" fmla="*/ 615 h 621"/>
                <a:gd name="T8" fmla="*/ 221 w 476"/>
                <a:gd name="T9" fmla="*/ 615 h 621"/>
                <a:gd name="T10" fmla="*/ 34 w 476"/>
                <a:gd name="T11" fmla="*/ 507 h 621"/>
                <a:gd name="T12" fmla="*/ 0 w 476"/>
                <a:gd name="T13" fmla="*/ 448 h 621"/>
                <a:gd name="T14" fmla="*/ 0 w 476"/>
                <a:gd name="T15" fmla="*/ 23 h 621"/>
                <a:gd name="T16" fmla="*/ 11 w 476"/>
                <a:gd name="T17" fmla="*/ 4 h 621"/>
                <a:gd name="T18" fmla="*/ 34 w 476"/>
                <a:gd name="T19" fmla="*/ 4 h 621"/>
                <a:gd name="T20" fmla="*/ 221 w 476"/>
                <a:gd name="T21" fmla="*/ 112 h 621"/>
                <a:gd name="T22" fmla="*/ 255 w 476"/>
                <a:gd name="T23" fmla="*/ 112 h 621"/>
                <a:gd name="T24" fmla="*/ 442 w 476"/>
                <a:gd name="T25" fmla="*/ 4 h 621"/>
                <a:gd name="T26" fmla="*/ 465 w 476"/>
                <a:gd name="T27" fmla="*/ 4 h 621"/>
                <a:gd name="T28" fmla="*/ 476 w 476"/>
                <a:gd name="T29" fmla="*/ 2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621">
                  <a:moveTo>
                    <a:pt x="476" y="23"/>
                  </a:moveTo>
                  <a:cubicBezTo>
                    <a:pt x="476" y="448"/>
                    <a:pt x="476" y="448"/>
                    <a:pt x="476" y="448"/>
                  </a:cubicBezTo>
                  <a:cubicBezTo>
                    <a:pt x="476" y="472"/>
                    <a:pt x="463" y="495"/>
                    <a:pt x="442" y="507"/>
                  </a:cubicBezTo>
                  <a:cubicBezTo>
                    <a:pt x="255" y="615"/>
                    <a:pt x="255" y="615"/>
                    <a:pt x="255" y="615"/>
                  </a:cubicBezTo>
                  <a:cubicBezTo>
                    <a:pt x="245" y="621"/>
                    <a:pt x="232" y="621"/>
                    <a:pt x="221" y="615"/>
                  </a:cubicBezTo>
                  <a:cubicBezTo>
                    <a:pt x="34" y="507"/>
                    <a:pt x="34" y="507"/>
                    <a:pt x="34" y="507"/>
                  </a:cubicBezTo>
                  <a:cubicBezTo>
                    <a:pt x="13" y="495"/>
                    <a:pt x="0" y="472"/>
                    <a:pt x="0" y="44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4" y="8"/>
                    <a:pt x="11" y="4"/>
                  </a:cubicBezTo>
                  <a:cubicBezTo>
                    <a:pt x="18" y="0"/>
                    <a:pt x="27" y="0"/>
                    <a:pt x="34" y="4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32" y="118"/>
                    <a:pt x="245" y="118"/>
                    <a:pt x="255" y="112"/>
                  </a:cubicBezTo>
                  <a:cubicBezTo>
                    <a:pt x="442" y="4"/>
                    <a:pt x="442" y="4"/>
                    <a:pt x="442" y="4"/>
                  </a:cubicBezTo>
                  <a:cubicBezTo>
                    <a:pt x="449" y="0"/>
                    <a:pt x="458" y="0"/>
                    <a:pt x="465" y="4"/>
                  </a:cubicBezTo>
                  <a:cubicBezTo>
                    <a:pt x="472" y="8"/>
                    <a:pt x="476" y="15"/>
                    <a:pt x="476" y="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3" name="Freeform 1264">
              <a:extLst>
                <a:ext uri="{FF2B5EF4-FFF2-40B4-BE49-F238E27FC236}">
                  <a16:creationId xmlns:a16="http://schemas.microsoft.com/office/drawing/2014/main" id="{F7228176-5D1B-144A-AD71-2C8A1EE17518}"/>
                </a:ext>
              </a:extLst>
            </p:cNvPr>
            <p:cNvSpPr/>
            <p:nvPr/>
          </p:nvSpPr>
          <p:spPr bwMode="auto">
            <a:xfrm>
              <a:off x="738188" y="3292475"/>
              <a:ext cx="1511300" cy="657225"/>
            </a:xfrm>
            <a:custGeom>
              <a:avLst/>
              <a:gdLst>
                <a:gd name="T0" fmla="*/ 476 w 476"/>
                <a:gd name="T1" fmla="*/ 0 h 207"/>
                <a:gd name="T2" fmla="*/ 476 w 476"/>
                <a:gd name="T3" fmla="*/ 34 h 207"/>
                <a:gd name="T4" fmla="*/ 442 w 476"/>
                <a:gd name="T5" fmla="*/ 93 h 207"/>
                <a:gd name="T6" fmla="*/ 255 w 476"/>
                <a:gd name="T7" fmla="*/ 201 h 207"/>
                <a:gd name="T8" fmla="*/ 221 w 476"/>
                <a:gd name="T9" fmla="*/ 201 h 207"/>
                <a:gd name="T10" fmla="*/ 34 w 476"/>
                <a:gd name="T11" fmla="*/ 93 h 207"/>
                <a:gd name="T12" fmla="*/ 0 w 476"/>
                <a:gd name="T13" fmla="*/ 34 h 207"/>
                <a:gd name="T14" fmla="*/ 0 w 476"/>
                <a:gd name="T15" fmla="*/ 0 h 207"/>
                <a:gd name="T16" fmla="*/ 34 w 476"/>
                <a:gd name="T17" fmla="*/ 59 h 207"/>
                <a:gd name="T18" fmla="*/ 221 w 476"/>
                <a:gd name="T19" fmla="*/ 167 h 207"/>
                <a:gd name="T20" fmla="*/ 255 w 476"/>
                <a:gd name="T21" fmla="*/ 167 h 207"/>
                <a:gd name="T22" fmla="*/ 442 w 476"/>
                <a:gd name="T23" fmla="*/ 59 h 207"/>
                <a:gd name="T24" fmla="*/ 476 w 476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207">
                  <a:moveTo>
                    <a:pt x="476" y="0"/>
                  </a:moveTo>
                  <a:cubicBezTo>
                    <a:pt x="476" y="34"/>
                    <a:pt x="476" y="34"/>
                    <a:pt x="476" y="34"/>
                  </a:cubicBezTo>
                  <a:cubicBezTo>
                    <a:pt x="476" y="58"/>
                    <a:pt x="463" y="81"/>
                    <a:pt x="442" y="93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45" y="207"/>
                    <a:pt x="232" y="207"/>
                    <a:pt x="221" y="201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13" y="81"/>
                    <a:pt x="0" y="58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13" y="47"/>
                    <a:pt x="34" y="59"/>
                  </a:cubicBezTo>
                  <a:cubicBezTo>
                    <a:pt x="221" y="167"/>
                    <a:pt x="221" y="167"/>
                    <a:pt x="221" y="167"/>
                  </a:cubicBezTo>
                  <a:cubicBezTo>
                    <a:pt x="232" y="173"/>
                    <a:pt x="245" y="173"/>
                    <a:pt x="255" y="167"/>
                  </a:cubicBezTo>
                  <a:cubicBezTo>
                    <a:pt x="442" y="59"/>
                    <a:pt x="442" y="59"/>
                    <a:pt x="442" y="59"/>
                  </a:cubicBezTo>
                  <a:cubicBezTo>
                    <a:pt x="463" y="47"/>
                    <a:pt x="476" y="24"/>
                    <a:pt x="476" y="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4" name="矩形 133">
            <a:extLst>
              <a:ext uri="{FF2B5EF4-FFF2-40B4-BE49-F238E27FC236}">
                <a16:creationId xmlns:a16="http://schemas.microsoft.com/office/drawing/2014/main" id="{C57C9D9C-DA60-1A4D-A1CC-5F4CDF345019}"/>
              </a:ext>
            </a:extLst>
          </p:cNvPr>
          <p:cNvSpPr/>
          <p:nvPr/>
        </p:nvSpPr>
        <p:spPr>
          <a:xfrm>
            <a:off x="5363662" y="254854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良好的适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配性</a:t>
            </a:r>
          </a:p>
        </p:txBody>
      </p:sp>
      <p:sp>
        <p:nvSpPr>
          <p:cNvPr id="135" name="Freeform 1244">
            <a:extLst>
              <a:ext uri="{FF2B5EF4-FFF2-40B4-BE49-F238E27FC236}">
                <a16:creationId xmlns:a16="http://schemas.microsoft.com/office/drawing/2014/main" id="{06961B72-1707-544A-B246-F92A6D656180}"/>
              </a:ext>
            </a:extLst>
          </p:cNvPr>
          <p:cNvSpPr/>
          <p:nvPr/>
        </p:nvSpPr>
        <p:spPr bwMode="auto">
          <a:xfrm>
            <a:off x="7140315" y="381107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2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36" name="Freeform 1245">
            <a:extLst>
              <a:ext uri="{FF2B5EF4-FFF2-40B4-BE49-F238E27FC236}">
                <a16:creationId xmlns:a16="http://schemas.microsoft.com/office/drawing/2014/main" id="{65CF6646-C40E-3C4E-9BE3-CE0C884FF990}"/>
              </a:ext>
            </a:extLst>
          </p:cNvPr>
          <p:cNvSpPr/>
          <p:nvPr/>
        </p:nvSpPr>
        <p:spPr bwMode="auto">
          <a:xfrm>
            <a:off x="7140315" y="395712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1 h 60"/>
              <a:gd name="T4" fmla="*/ 108 w 189"/>
              <a:gd name="T5" fmla="*/ 42 h 60"/>
              <a:gd name="T6" fmla="*/ 80 w 189"/>
              <a:gd name="T7" fmla="*/ 42 h 60"/>
              <a:gd name="T8" fmla="*/ 9 w 189"/>
              <a:gd name="T9" fmla="*/ 1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99" y="47"/>
                  <a:pt x="89" y="47"/>
                  <a:pt x="80" y="42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0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0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Freeform 1246">
            <a:extLst>
              <a:ext uri="{FF2B5EF4-FFF2-40B4-BE49-F238E27FC236}">
                <a16:creationId xmlns:a16="http://schemas.microsoft.com/office/drawing/2014/main" id="{772D99D1-B5F8-5C46-BFB4-E540319552FD}"/>
              </a:ext>
            </a:extLst>
          </p:cNvPr>
          <p:cNvSpPr/>
          <p:nvPr/>
        </p:nvSpPr>
        <p:spPr bwMode="auto">
          <a:xfrm>
            <a:off x="7140315" y="4099998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38" name="Group 96">
            <a:extLst>
              <a:ext uri="{FF2B5EF4-FFF2-40B4-BE49-F238E27FC236}">
                <a16:creationId xmlns:a16="http://schemas.microsoft.com/office/drawing/2014/main" id="{A153672D-A7D3-0E42-A026-23C0005BC53F}"/>
              </a:ext>
            </a:extLst>
          </p:cNvPr>
          <p:cNvGrpSpPr/>
          <p:nvPr/>
        </p:nvGrpSpPr>
        <p:grpSpPr>
          <a:xfrm>
            <a:off x="6753165" y="2059050"/>
            <a:ext cx="1245810" cy="1714298"/>
            <a:chOff x="738188" y="1978025"/>
            <a:chExt cx="1511300" cy="2079625"/>
          </a:xfrm>
        </p:grpSpPr>
        <p:sp>
          <p:nvSpPr>
            <p:cNvPr id="139" name="Freeform 1240">
              <a:extLst>
                <a:ext uri="{FF2B5EF4-FFF2-40B4-BE49-F238E27FC236}">
                  <a16:creationId xmlns:a16="http://schemas.microsoft.com/office/drawing/2014/main" id="{BED7C5DE-585C-0A4F-B8EF-31965899BC3A}"/>
                </a:ext>
              </a:extLst>
            </p:cNvPr>
            <p:cNvSpPr/>
            <p:nvPr/>
          </p:nvSpPr>
          <p:spPr bwMode="auto">
            <a:xfrm>
              <a:off x="738188" y="2193925"/>
              <a:ext cx="1511300" cy="1863725"/>
            </a:xfrm>
            <a:custGeom>
              <a:avLst/>
              <a:gdLst>
                <a:gd name="T0" fmla="*/ 0 w 476"/>
                <a:gd name="T1" fmla="*/ 414 h 587"/>
                <a:gd name="T2" fmla="*/ 34 w 476"/>
                <a:gd name="T3" fmla="*/ 473 h 587"/>
                <a:gd name="T4" fmla="*/ 221 w 476"/>
                <a:gd name="T5" fmla="*/ 581 h 587"/>
                <a:gd name="T6" fmla="*/ 255 w 476"/>
                <a:gd name="T7" fmla="*/ 581 h 587"/>
                <a:gd name="T8" fmla="*/ 442 w 476"/>
                <a:gd name="T9" fmla="*/ 473 h 587"/>
                <a:gd name="T10" fmla="*/ 476 w 476"/>
                <a:gd name="T11" fmla="*/ 414 h 587"/>
                <a:gd name="T12" fmla="*/ 476 w 476"/>
                <a:gd name="T13" fmla="*/ 23 h 587"/>
                <a:gd name="T14" fmla="*/ 465 w 476"/>
                <a:gd name="T15" fmla="*/ 4 h 587"/>
                <a:gd name="T16" fmla="*/ 442 w 476"/>
                <a:gd name="T17" fmla="*/ 4 h 587"/>
                <a:gd name="T18" fmla="*/ 255 w 476"/>
                <a:gd name="T19" fmla="*/ 112 h 587"/>
                <a:gd name="T20" fmla="*/ 221 w 476"/>
                <a:gd name="T21" fmla="*/ 112 h 587"/>
                <a:gd name="T22" fmla="*/ 34 w 476"/>
                <a:gd name="T23" fmla="*/ 4 h 587"/>
                <a:gd name="T24" fmla="*/ 11 w 476"/>
                <a:gd name="T25" fmla="*/ 4 h 587"/>
                <a:gd name="T26" fmla="*/ 0 w 476"/>
                <a:gd name="T27" fmla="*/ 23 h 587"/>
                <a:gd name="T28" fmla="*/ 0 w 476"/>
                <a:gd name="T29" fmla="*/ 41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587">
                  <a:moveTo>
                    <a:pt x="0" y="414"/>
                  </a:moveTo>
                  <a:cubicBezTo>
                    <a:pt x="0" y="438"/>
                    <a:pt x="13" y="461"/>
                    <a:pt x="34" y="473"/>
                  </a:cubicBezTo>
                  <a:cubicBezTo>
                    <a:pt x="221" y="581"/>
                    <a:pt x="221" y="581"/>
                    <a:pt x="221" y="581"/>
                  </a:cubicBezTo>
                  <a:cubicBezTo>
                    <a:pt x="232" y="587"/>
                    <a:pt x="245" y="587"/>
                    <a:pt x="255" y="581"/>
                  </a:cubicBezTo>
                  <a:cubicBezTo>
                    <a:pt x="442" y="473"/>
                    <a:pt x="442" y="473"/>
                    <a:pt x="442" y="473"/>
                  </a:cubicBezTo>
                  <a:cubicBezTo>
                    <a:pt x="463" y="461"/>
                    <a:pt x="476" y="438"/>
                    <a:pt x="476" y="414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6" y="15"/>
                    <a:pt x="472" y="8"/>
                    <a:pt x="465" y="4"/>
                  </a:cubicBezTo>
                  <a:cubicBezTo>
                    <a:pt x="458" y="0"/>
                    <a:pt x="449" y="0"/>
                    <a:pt x="442" y="4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45" y="118"/>
                    <a:pt x="232" y="118"/>
                    <a:pt x="221" y="1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27" y="0"/>
                    <a:pt x="18" y="0"/>
                    <a:pt x="11" y="4"/>
                  </a:cubicBezTo>
                  <a:cubicBezTo>
                    <a:pt x="4" y="8"/>
                    <a:pt x="0" y="15"/>
                    <a:pt x="0" y="23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0" name="Freeform 1256">
              <a:extLst>
                <a:ext uri="{FF2B5EF4-FFF2-40B4-BE49-F238E27FC236}">
                  <a16:creationId xmlns:a16="http://schemas.microsoft.com/office/drawing/2014/main" id="{BA9B2E3A-DDF0-9840-A04D-D0533D6130D7}"/>
                </a:ext>
              </a:extLst>
            </p:cNvPr>
            <p:cNvSpPr/>
            <p:nvPr/>
          </p:nvSpPr>
          <p:spPr bwMode="auto">
            <a:xfrm>
              <a:off x="738188" y="1978025"/>
              <a:ext cx="1511300" cy="1971675"/>
            </a:xfrm>
            <a:custGeom>
              <a:avLst/>
              <a:gdLst>
                <a:gd name="T0" fmla="*/ 476 w 476"/>
                <a:gd name="T1" fmla="*/ 23 h 621"/>
                <a:gd name="T2" fmla="*/ 476 w 476"/>
                <a:gd name="T3" fmla="*/ 448 h 621"/>
                <a:gd name="T4" fmla="*/ 442 w 476"/>
                <a:gd name="T5" fmla="*/ 507 h 621"/>
                <a:gd name="T6" fmla="*/ 255 w 476"/>
                <a:gd name="T7" fmla="*/ 615 h 621"/>
                <a:gd name="T8" fmla="*/ 221 w 476"/>
                <a:gd name="T9" fmla="*/ 615 h 621"/>
                <a:gd name="T10" fmla="*/ 34 w 476"/>
                <a:gd name="T11" fmla="*/ 507 h 621"/>
                <a:gd name="T12" fmla="*/ 0 w 476"/>
                <a:gd name="T13" fmla="*/ 448 h 621"/>
                <a:gd name="T14" fmla="*/ 0 w 476"/>
                <a:gd name="T15" fmla="*/ 23 h 621"/>
                <a:gd name="T16" fmla="*/ 11 w 476"/>
                <a:gd name="T17" fmla="*/ 4 h 621"/>
                <a:gd name="T18" fmla="*/ 34 w 476"/>
                <a:gd name="T19" fmla="*/ 4 h 621"/>
                <a:gd name="T20" fmla="*/ 221 w 476"/>
                <a:gd name="T21" fmla="*/ 112 h 621"/>
                <a:gd name="T22" fmla="*/ 255 w 476"/>
                <a:gd name="T23" fmla="*/ 112 h 621"/>
                <a:gd name="T24" fmla="*/ 442 w 476"/>
                <a:gd name="T25" fmla="*/ 4 h 621"/>
                <a:gd name="T26" fmla="*/ 465 w 476"/>
                <a:gd name="T27" fmla="*/ 4 h 621"/>
                <a:gd name="T28" fmla="*/ 476 w 476"/>
                <a:gd name="T29" fmla="*/ 2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621">
                  <a:moveTo>
                    <a:pt x="476" y="23"/>
                  </a:moveTo>
                  <a:cubicBezTo>
                    <a:pt x="476" y="448"/>
                    <a:pt x="476" y="448"/>
                    <a:pt x="476" y="448"/>
                  </a:cubicBezTo>
                  <a:cubicBezTo>
                    <a:pt x="476" y="472"/>
                    <a:pt x="463" y="495"/>
                    <a:pt x="442" y="507"/>
                  </a:cubicBezTo>
                  <a:cubicBezTo>
                    <a:pt x="255" y="615"/>
                    <a:pt x="255" y="615"/>
                    <a:pt x="255" y="615"/>
                  </a:cubicBezTo>
                  <a:cubicBezTo>
                    <a:pt x="245" y="621"/>
                    <a:pt x="232" y="621"/>
                    <a:pt x="221" y="615"/>
                  </a:cubicBezTo>
                  <a:cubicBezTo>
                    <a:pt x="34" y="507"/>
                    <a:pt x="34" y="507"/>
                    <a:pt x="34" y="507"/>
                  </a:cubicBezTo>
                  <a:cubicBezTo>
                    <a:pt x="13" y="495"/>
                    <a:pt x="0" y="472"/>
                    <a:pt x="0" y="44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4" y="8"/>
                    <a:pt x="11" y="4"/>
                  </a:cubicBezTo>
                  <a:cubicBezTo>
                    <a:pt x="18" y="0"/>
                    <a:pt x="27" y="0"/>
                    <a:pt x="34" y="4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32" y="118"/>
                    <a:pt x="245" y="118"/>
                    <a:pt x="255" y="112"/>
                  </a:cubicBezTo>
                  <a:cubicBezTo>
                    <a:pt x="442" y="4"/>
                    <a:pt x="442" y="4"/>
                    <a:pt x="442" y="4"/>
                  </a:cubicBezTo>
                  <a:cubicBezTo>
                    <a:pt x="449" y="0"/>
                    <a:pt x="458" y="0"/>
                    <a:pt x="465" y="4"/>
                  </a:cubicBezTo>
                  <a:cubicBezTo>
                    <a:pt x="472" y="8"/>
                    <a:pt x="476" y="15"/>
                    <a:pt x="476" y="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1" name="Freeform 1264">
              <a:extLst>
                <a:ext uri="{FF2B5EF4-FFF2-40B4-BE49-F238E27FC236}">
                  <a16:creationId xmlns:a16="http://schemas.microsoft.com/office/drawing/2014/main" id="{AD8205DB-FF8F-B348-B521-4BDF80E83E61}"/>
                </a:ext>
              </a:extLst>
            </p:cNvPr>
            <p:cNvSpPr/>
            <p:nvPr/>
          </p:nvSpPr>
          <p:spPr bwMode="auto">
            <a:xfrm>
              <a:off x="738188" y="3292475"/>
              <a:ext cx="1511300" cy="657225"/>
            </a:xfrm>
            <a:custGeom>
              <a:avLst/>
              <a:gdLst>
                <a:gd name="T0" fmla="*/ 476 w 476"/>
                <a:gd name="T1" fmla="*/ 0 h 207"/>
                <a:gd name="T2" fmla="*/ 476 w 476"/>
                <a:gd name="T3" fmla="*/ 34 h 207"/>
                <a:gd name="T4" fmla="*/ 442 w 476"/>
                <a:gd name="T5" fmla="*/ 93 h 207"/>
                <a:gd name="T6" fmla="*/ 255 w 476"/>
                <a:gd name="T7" fmla="*/ 201 h 207"/>
                <a:gd name="T8" fmla="*/ 221 w 476"/>
                <a:gd name="T9" fmla="*/ 201 h 207"/>
                <a:gd name="T10" fmla="*/ 34 w 476"/>
                <a:gd name="T11" fmla="*/ 93 h 207"/>
                <a:gd name="T12" fmla="*/ 0 w 476"/>
                <a:gd name="T13" fmla="*/ 34 h 207"/>
                <a:gd name="T14" fmla="*/ 0 w 476"/>
                <a:gd name="T15" fmla="*/ 0 h 207"/>
                <a:gd name="T16" fmla="*/ 34 w 476"/>
                <a:gd name="T17" fmla="*/ 59 h 207"/>
                <a:gd name="T18" fmla="*/ 221 w 476"/>
                <a:gd name="T19" fmla="*/ 167 h 207"/>
                <a:gd name="T20" fmla="*/ 255 w 476"/>
                <a:gd name="T21" fmla="*/ 167 h 207"/>
                <a:gd name="T22" fmla="*/ 442 w 476"/>
                <a:gd name="T23" fmla="*/ 59 h 207"/>
                <a:gd name="T24" fmla="*/ 476 w 476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207">
                  <a:moveTo>
                    <a:pt x="476" y="0"/>
                  </a:moveTo>
                  <a:cubicBezTo>
                    <a:pt x="476" y="34"/>
                    <a:pt x="476" y="34"/>
                    <a:pt x="476" y="34"/>
                  </a:cubicBezTo>
                  <a:cubicBezTo>
                    <a:pt x="476" y="58"/>
                    <a:pt x="463" y="81"/>
                    <a:pt x="442" y="93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45" y="207"/>
                    <a:pt x="232" y="207"/>
                    <a:pt x="221" y="201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13" y="81"/>
                    <a:pt x="0" y="58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13" y="47"/>
                    <a:pt x="34" y="59"/>
                  </a:cubicBezTo>
                  <a:cubicBezTo>
                    <a:pt x="221" y="167"/>
                    <a:pt x="221" y="167"/>
                    <a:pt x="221" y="167"/>
                  </a:cubicBezTo>
                  <a:cubicBezTo>
                    <a:pt x="232" y="173"/>
                    <a:pt x="245" y="173"/>
                    <a:pt x="255" y="167"/>
                  </a:cubicBezTo>
                  <a:cubicBezTo>
                    <a:pt x="442" y="59"/>
                    <a:pt x="442" y="59"/>
                    <a:pt x="442" y="59"/>
                  </a:cubicBezTo>
                  <a:cubicBezTo>
                    <a:pt x="463" y="47"/>
                    <a:pt x="476" y="24"/>
                    <a:pt x="476" y="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42" name="矩形 141">
            <a:extLst>
              <a:ext uri="{FF2B5EF4-FFF2-40B4-BE49-F238E27FC236}">
                <a16:creationId xmlns:a16="http://schemas.microsoft.com/office/drawing/2014/main" id="{88FB15C3-3BA8-B243-9006-5C02435DB0A6}"/>
              </a:ext>
            </a:extLst>
          </p:cNvPr>
          <p:cNvSpPr/>
          <p:nvPr/>
        </p:nvSpPr>
        <p:spPr>
          <a:xfrm>
            <a:off x="6718231" y="2548540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安全评级管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理监控告警</a:t>
            </a:r>
          </a:p>
        </p:txBody>
      </p:sp>
      <p:sp>
        <p:nvSpPr>
          <p:cNvPr id="143" name="Freeform 1244">
            <a:extLst>
              <a:ext uri="{FF2B5EF4-FFF2-40B4-BE49-F238E27FC236}">
                <a16:creationId xmlns:a16="http://schemas.microsoft.com/office/drawing/2014/main" id="{E639EF35-2683-0343-A731-BCDEBF6D47A0}"/>
              </a:ext>
            </a:extLst>
          </p:cNvPr>
          <p:cNvSpPr/>
          <p:nvPr/>
        </p:nvSpPr>
        <p:spPr bwMode="auto">
          <a:xfrm>
            <a:off x="8610300" y="381107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2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44" name="Freeform 1245">
            <a:extLst>
              <a:ext uri="{FF2B5EF4-FFF2-40B4-BE49-F238E27FC236}">
                <a16:creationId xmlns:a16="http://schemas.microsoft.com/office/drawing/2014/main" id="{591BBBAA-C4F6-BD48-A387-C30A0709342C}"/>
              </a:ext>
            </a:extLst>
          </p:cNvPr>
          <p:cNvSpPr/>
          <p:nvPr/>
        </p:nvSpPr>
        <p:spPr bwMode="auto">
          <a:xfrm>
            <a:off x="8610300" y="395712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1 h 60"/>
              <a:gd name="T4" fmla="*/ 108 w 189"/>
              <a:gd name="T5" fmla="*/ 42 h 60"/>
              <a:gd name="T6" fmla="*/ 80 w 189"/>
              <a:gd name="T7" fmla="*/ 42 h 60"/>
              <a:gd name="T8" fmla="*/ 9 w 189"/>
              <a:gd name="T9" fmla="*/ 1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99" y="47"/>
                  <a:pt x="89" y="47"/>
                  <a:pt x="80" y="42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0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0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45" name="Freeform 1246">
            <a:extLst>
              <a:ext uri="{FF2B5EF4-FFF2-40B4-BE49-F238E27FC236}">
                <a16:creationId xmlns:a16="http://schemas.microsoft.com/office/drawing/2014/main" id="{29AF6B99-AA8B-D14E-BF6E-C9650BCC730D}"/>
              </a:ext>
            </a:extLst>
          </p:cNvPr>
          <p:cNvSpPr/>
          <p:nvPr/>
        </p:nvSpPr>
        <p:spPr bwMode="auto">
          <a:xfrm>
            <a:off x="8610300" y="4099998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46" name="Group 96">
            <a:extLst>
              <a:ext uri="{FF2B5EF4-FFF2-40B4-BE49-F238E27FC236}">
                <a16:creationId xmlns:a16="http://schemas.microsoft.com/office/drawing/2014/main" id="{354CA400-61E9-8E4E-912D-7CAEDBEA8068}"/>
              </a:ext>
            </a:extLst>
          </p:cNvPr>
          <p:cNvGrpSpPr/>
          <p:nvPr/>
        </p:nvGrpSpPr>
        <p:grpSpPr>
          <a:xfrm>
            <a:off x="8252192" y="2020362"/>
            <a:ext cx="1245810" cy="1714298"/>
            <a:chOff x="738188" y="1978025"/>
            <a:chExt cx="1511300" cy="2079625"/>
          </a:xfrm>
        </p:grpSpPr>
        <p:sp>
          <p:nvSpPr>
            <p:cNvPr id="147" name="Freeform 1240">
              <a:extLst>
                <a:ext uri="{FF2B5EF4-FFF2-40B4-BE49-F238E27FC236}">
                  <a16:creationId xmlns:a16="http://schemas.microsoft.com/office/drawing/2014/main" id="{5CDDB730-6E1E-B64A-8921-25388186F0BE}"/>
                </a:ext>
              </a:extLst>
            </p:cNvPr>
            <p:cNvSpPr/>
            <p:nvPr/>
          </p:nvSpPr>
          <p:spPr bwMode="auto">
            <a:xfrm>
              <a:off x="738188" y="2193925"/>
              <a:ext cx="1511300" cy="1863725"/>
            </a:xfrm>
            <a:custGeom>
              <a:avLst/>
              <a:gdLst>
                <a:gd name="T0" fmla="*/ 0 w 476"/>
                <a:gd name="T1" fmla="*/ 414 h 587"/>
                <a:gd name="T2" fmla="*/ 34 w 476"/>
                <a:gd name="T3" fmla="*/ 473 h 587"/>
                <a:gd name="T4" fmla="*/ 221 w 476"/>
                <a:gd name="T5" fmla="*/ 581 h 587"/>
                <a:gd name="T6" fmla="*/ 255 w 476"/>
                <a:gd name="T7" fmla="*/ 581 h 587"/>
                <a:gd name="T8" fmla="*/ 442 w 476"/>
                <a:gd name="T9" fmla="*/ 473 h 587"/>
                <a:gd name="T10" fmla="*/ 476 w 476"/>
                <a:gd name="T11" fmla="*/ 414 h 587"/>
                <a:gd name="T12" fmla="*/ 476 w 476"/>
                <a:gd name="T13" fmla="*/ 23 h 587"/>
                <a:gd name="T14" fmla="*/ 465 w 476"/>
                <a:gd name="T15" fmla="*/ 4 h 587"/>
                <a:gd name="T16" fmla="*/ 442 w 476"/>
                <a:gd name="T17" fmla="*/ 4 h 587"/>
                <a:gd name="T18" fmla="*/ 255 w 476"/>
                <a:gd name="T19" fmla="*/ 112 h 587"/>
                <a:gd name="T20" fmla="*/ 221 w 476"/>
                <a:gd name="T21" fmla="*/ 112 h 587"/>
                <a:gd name="T22" fmla="*/ 34 w 476"/>
                <a:gd name="T23" fmla="*/ 4 h 587"/>
                <a:gd name="T24" fmla="*/ 11 w 476"/>
                <a:gd name="T25" fmla="*/ 4 h 587"/>
                <a:gd name="T26" fmla="*/ 0 w 476"/>
                <a:gd name="T27" fmla="*/ 23 h 587"/>
                <a:gd name="T28" fmla="*/ 0 w 476"/>
                <a:gd name="T29" fmla="*/ 41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587">
                  <a:moveTo>
                    <a:pt x="0" y="414"/>
                  </a:moveTo>
                  <a:cubicBezTo>
                    <a:pt x="0" y="438"/>
                    <a:pt x="13" y="461"/>
                    <a:pt x="34" y="473"/>
                  </a:cubicBezTo>
                  <a:cubicBezTo>
                    <a:pt x="221" y="581"/>
                    <a:pt x="221" y="581"/>
                    <a:pt x="221" y="581"/>
                  </a:cubicBezTo>
                  <a:cubicBezTo>
                    <a:pt x="232" y="587"/>
                    <a:pt x="245" y="587"/>
                    <a:pt x="255" y="581"/>
                  </a:cubicBezTo>
                  <a:cubicBezTo>
                    <a:pt x="442" y="473"/>
                    <a:pt x="442" y="473"/>
                    <a:pt x="442" y="473"/>
                  </a:cubicBezTo>
                  <a:cubicBezTo>
                    <a:pt x="463" y="461"/>
                    <a:pt x="476" y="438"/>
                    <a:pt x="476" y="414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6" y="15"/>
                    <a:pt x="472" y="8"/>
                    <a:pt x="465" y="4"/>
                  </a:cubicBezTo>
                  <a:cubicBezTo>
                    <a:pt x="458" y="0"/>
                    <a:pt x="449" y="0"/>
                    <a:pt x="442" y="4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45" y="118"/>
                    <a:pt x="232" y="118"/>
                    <a:pt x="221" y="1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27" y="0"/>
                    <a:pt x="18" y="0"/>
                    <a:pt x="11" y="4"/>
                  </a:cubicBezTo>
                  <a:cubicBezTo>
                    <a:pt x="4" y="8"/>
                    <a:pt x="0" y="15"/>
                    <a:pt x="0" y="23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8" name="Freeform 1256">
              <a:extLst>
                <a:ext uri="{FF2B5EF4-FFF2-40B4-BE49-F238E27FC236}">
                  <a16:creationId xmlns:a16="http://schemas.microsoft.com/office/drawing/2014/main" id="{13693AC2-AC4C-8544-B3CD-D98738A633EB}"/>
                </a:ext>
              </a:extLst>
            </p:cNvPr>
            <p:cNvSpPr/>
            <p:nvPr/>
          </p:nvSpPr>
          <p:spPr bwMode="auto">
            <a:xfrm>
              <a:off x="738188" y="1978025"/>
              <a:ext cx="1511300" cy="1971675"/>
            </a:xfrm>
            <a:custGeom>
              <a:avLst/>
              <a:gdLst>
                <a:gd name="T0" fmla="*/ 476 w 476"/>
                <a:gd name="T1" fmla="*/ 23 h 621"/>
                <a:gd name="T2" fmla="*/ 476 w 476"/>
                <a:gd name="T3" fmla="*/ 448 h 621"/>
                <a:gd name="T4" fmla="*/ 442 w 476"/>
                <a:gd name="T5" fmla="*/ 507 h 621"/>
                <a:gd name="T6" fmla="*/ 255 w 476"/>
                <a:gd name="T7" fmla="*/ 615 h 621"/>
                <a:gd name="T8" fmla="*/ 221 w 476"/>
                <a:gd name="T9" fmla="*/ 615 h 621"/>
                <a:gd name="T10" fmla="*/ 34 w 476"/>
                <a:gd name="T11" fmla="*/ 507 h 621"/>
                <a:gd name="T12" fmla="*/ 0 w 476"/>
                <a:gd name="T13" fmla="*/ 448 h 621"/>
                <a:gd name="T14" fmla="*/ 0 w 476"/>
                <a:gd name="T15" fmla="*/ 23 h 621"/>
                <a:gd name="T16" fmla="*/ 11 w 476"/>
                <a:gd name="T17" fmla="*/ 4 h 621"/>
                <a:gd name="T18" fmla="*/ 34 w 476"/>
                <a:gd name="T19" fmla="*/ 4 h 621"/>
                <a:gd name="T20" fmla="*/ 221 w 476"/>
                <a:gd name="T21" fmla="*/ 112 h 621"/>
                <a:gd name="T22" fmla="*/ 255 w 476"/>
                <a:gd name="T23" fmla="*/ 112 h 621"/>
                <a:gd name="T24" fmla="*/ 442 w 476"/>
                <a:gd name="T25" fmla="*/ 4 h 621"/>
                <a:gd name="T26" fmla="*/ 465 w 476"/>
                <a:gd name="T27" fmla="*/ 4 h 621"/>
                <a:gd name="T28" fmla="*/ 476 w 476"/>
                <a:gd name="T29" fmla="*/ 2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621">
                  <a:moveTo>
                    <a:pt x="476" y="23"/>
                  </a:moveTo>
                  <a:cubicBezTo>
                    <a:pt x="476" y="448"/>
                    <a:pt x="476" y="448"/>
                    <a:pt x="476" y="448"/>
                  </a:cubicBezTo>
                  <a:cubicBezTo>
                    <a:pt x="476" y="472"/>
                    <a:pt x="463" y="495"/>
                    <a:pt x="442" y="507"/>
                  </a:cubicBezTo>
                  <a:cubicBezTo>
                    <a:pt x="255" y="615"/>
                    <a:pt x="255" y="615"/>
                    <a:pt x="255" y="615"/>
                  </a:cubicBezTo>
                  <a:cubicBezTo>
                    <a:pt x="245" y="621"/>
                    <a:pt x="232" y="621"/>
                    <a:pt x="221" y="615"/>
                  </a:cubicBezTo>
                  <a:cubicBezTo>
                    <a:pt x="34" y="507"/>
                    <a:pt x="34" y="507"/>
                    <a:pt x="34" y="507"/>
                  </a:cubicBezTo>
                  <a:cubicBezTo>
                    <a:pt x="13" y="495"/>
                    <a:pt x="0" y="472"/>
                    <a:pt x="0" y="44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4" y="8"/>
                    <a:pt x="11" y="4"/>
                  </a:cubicBezTo>
                  <a:cubicBezTo>
                    <a:pt x="18" y="0"/>
                    <a:pt x="27" y="0"/>
                    <a:pt x="34" y="4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32" y="118"/>
                    <a:pt x="245" y="118"/>
                    <a:pt x="255" y="112"/>
                  </a:cubicBezTo>
                  <a:cubicBezTo>
                    <a:pt x="442" y="4"/>
                    <a:pt x="442" y="4"/>
                    <a:pt x="442" y="4"/>
                  </a:cubicBezTo>
                  <a:cubicBezTo>
                    <a:pt x="449" y="0"/>
                    <a:pt x="458" y="0"/>
                    <a:pt x="465" y="4"/>
                  </a:cubicBezTo>
                  <a:cubicBezTo>
                    <a:pt x="472" y="8"/>
                    <a:pt x="476" y="15"/>
                    <a:pt x="476" y="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9" name="Freeform 1264">
              <a:extLst>
                <a:ext uri="{FF2B5EF4-FFF2-40B4-BE49-F238E27FC236}">
                  <a16:creationId xmlns:a16="http://schemas.microsoft.com/office/drawing/2014/main" id="{7AAA1931-50BF-D14F-A031-218BADBADFF5}"/>
                </a:ext>
              </a:extLst>
            </p:cNvPr>
            <p:cNvSpPr/>
            <p:nvPr/>
          </p:nvSpPr>
          <p:spPr bwMode="auto">
            <a:xfrm>
              <a:off x="738188" y="3292475"/>
              <a:ext cx="1511300" cy="657225"/>
            </a:xfrm>
            <a:custGeom>
              <a:avLst/>
              <a:gdLst>
                <a:gd name="T0" fmla="*/ 476 w 476"/>
                <a:gd name="T1" fmla="*/ 0 h 207"/>
                <a:gd name="T2" fmla="*/ 476 w 476"/>
                <a:gd name="T3" fmla="*/ 34 h 207"/>
                <a:gd name="T4" fmla="*/ 442 w 476"/>
                <a:gd name="T5" fmla="*/ 93 h 207"/>
                <a:gd name="T6" fmla="*/ 255 w 476"/>
                <a:gd name="T7" fmla="*/ 201 h 207"/>
                <a:gd name="T8" fmla="*/ 221 w 476"/>
                <a:gd name="T9" fmla="*/ 201 h 207"/>
                <a:gd name="T10" fmla="*/ 34 w 476"/>
                <a:gd name="T11" fmla="*/ 93 h 207"/>
                <a:gd name="T12" fmla="*/ 0 w 476"/>
                <a:gd name="T13" fmla="*/ 34 h 207"/>
                <a:gd name="T14" fmla="*/ 0 w 476"/>
                <a:gd name="T15" fmla="*/ 0 h 207"/>
                <a:gd name="T16" fmla="*/ 34 w 476"/>
                <a:gd name="T17" fmla="*/ 59 h 207"/>
                <a:gd name="T18" fmla="*/ 221 w 476"/>
                <a:gd name="T19" fmla="*/ 167 h 207"/>
                <a:gd name="T20" fmla="*/ 255 w 476"/>
                <a:gd name="T21" fmla="*/ 167 h 207"/>
                <a:gd name="T22" fmla="*/ 442 w 476"/>
                <a:gd name="T23" fmla="*/ 59 h 207"/>
                <a:gd name="T24" fmla="*/ 476 w 476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207">
                  <a:moveTo>
                    <a:pt x="476" y="0"/>
                  </a:moveTo>
                  <a:cubicBezTo>
                    <a:pt x="476" y="34"/>
                    <a:pt x="476" y="34"/>
                    <a:pt x="476" y="34"/>
                  </a:cubicBezTo>
                  <a:cubicBezTo>
                    <a:pt x="476" y="58"/>
                    <a:pt x="463" y="81"/>
                    <a:pt x="442" y="93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45" y="207"/>
                    <a:pt x="232" y="207"/>
                    <a:pt x="221" y="201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13" y="81"/>
                    <a:pt x="0" y="58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13" y="47"/>
                    <a:pt x="34" y="59"/>
                  </a:cubicBezTo>
                  <a:cubicBezTo>
                    <a:pt x="221" y="167"/>
                    <a:pt x="221" y="167"/>
                    <a:pt x="221" y="167"/>
                  </a:cubicBezTo>
                  <a:cubicBezTo>
                    <a:pt x="232" y="173"/>
                    <a:pt x="245" y="173"/>
                    <a:pt x="255" y="167"/>
                  </a:cubicBezTo>
                  <a:cubicBezTo>
                    <a:pt x="442" y="59"/>
                    <a:pt x="442" y="59"/>
                    <a:pt x="442" y="59"/>
                  </a:cubicBezTo>
                  <a:cubicBezTo>
                    <a:pt x="463" y="47"/>
                    <a:pt x="476" y="24"/>
                    <a:pt x="476" y="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0" name="矩形 149">
            <a:extLst>
              <a:ext uri="{FF2B5EF4-FFF2-40B4-BE49-F238E27FC236}">
                <a16:creationId xmlns:a16="http://schemas.microsoft.com/office/drawing/2014/main" id="{A46D8893-C06C-A14B-A6A4-A1411F047D22}"/>
              </a:ext>
            </a:extLst>
          </p:cNvPr>
          <p:cNvSpPr/>
          <p:nvPr/>
        </p:nvSpPr>
        <p:spPr>
          <a:xfrm>
            <a:off x="8303632" y="254854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可视化仪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表盘</a:t>
            </a:r>
          </a:p>
        </p:txBody>
      </p:sp>
      <p:sp>
        <p:nvSpPr>
          <p:cNvPr id="151" name="Freeform 1244">
            <a:extLst>
              <a:ext uri="{FF2B5EF4-FFF2-40B4-BE49-F238E27FC236}">
                <a16:creationId xmlns:a16="http://schemas.microsoft.com/office/drawing/2014/main" id="{DA35AEA1-BDF5-8646-AD03-6577586253D0}"/>
              </a:ext>
            </a:extLst>
          </p:cNvPr>
          <p:cNvSpPr/>
          <p:nvPr/>
        </p:nvSpPr>
        <p:spPr bwMode="auto">
          <a:xfrm>
            <a:off x="10068710" y="381107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2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52" name="Freeform 1245">
            <a:extLst>
              <a:ext uri="{FF2B5EF4-FFF2-40B4-BE49-F238E27FC236}">
                <a16:creationId xmlns:a16="http://schemas.microsoft.com/office/drawing/2014/main" id="{98B18452-EE39-624A-AB15-AFD37C454E68}"/>
              </a:ext>
            </a:extLst>
          </p:cNvPr>
          <p:cNvSpPr/>
          <p:nvPr/>
        </p:nvSpPr>
        <p:spPr bwMode="auto">
          <a:xfrm>
            <a:off x="10068710" y="3957123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1 h 60"/>
              <a:gd name="T4" fmla="*/ 108 w 189"/>
              <a:gd name="T5" fmla="*/ 42 h 60"/>
              <a:gd name="T6" fmla="*/ 80 w 189"/>
              <a:gd name="T7" fmla="*/ 42 h 60"/>
              <a:gd name="T8" fmla="*/ 9 w 189"/>
              <a:gd name="T9" fmla="*/ 1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99" y="47"/>
                  <a:pt x="89" y="47"/>
                  <a:pt x="80" y="42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0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0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rgbClr val="FD6761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53" name="Freeform 1246">
            <a:extLst>
              <a:ext uri="{FF2B5EF4-FFF2-40B4-BE49-F238E27FC236}">
                <a16:creationId xmlns:a16="http://schemas.microsoft.com/office/drawing/2014/main" id="{1EF15222-527A-BD4E-8C7F-B293AA7ADE37}"/>
              </a:ext>
            </a:extLst>
          </p:cNvPr>
          <p:cNvSpPr/>
          <p:nvPr/>
        </p:nvSpPr>
        <p:spPr bwMode="auto">
          <a:xfrm>
            <a:off x="10068710" y="4099998"/>
            <a:ext cx="494660" cy="157035"/>
          </a:xfrm>
          <a:custGeom>
            <a:avLst/>
            <a:gdLst>
              <a:gd name="T0" fmla="*/ 182 w 189"/>
              <a:gd name="T1" fmla="*/ 1 h 60"/>
              <a:gd name="T2" fmla="*/ 179 w 189"/>
              <a:gd name="T3" fmla="*/ 2 h 60"/>
              <a:gd name="T4" fmla="*/ 108 w 189"/>
              <a:gd name="T5" fmla="*/ 43 h 60"/>
              <a:gd name="T6" fmla="*/ 80 w 189"/>
              <a:gd name="T7" fmla="*/ 43 h 60"/>
              <a:gd name="T8" fmla="*/ 9 w 189"/>
              <a:gd name="T9" fmla="*/ 2 h 60"/>
              <a:gd name="T10" fmla="*/ 1 w 189"/>
              <a:gd name="T11" fmla="*/ 4 h 60"/>
              <a:gd name="T12" fmla="*/ 3 w 189"/>
              <a:gd name="T13" fmla="*/ 12 h 60"/>
              <a:gd name="T14" fmla="*/ 74 w 189"/>
              <a:gd name="T15" fmla="*/ 53 h 60"/>
              <a:gd name="T16" fmla="*/ 114 w 189"/>
              <a:gd name="T17" fmla="*/ 53 h 60"/>
              <a:gd name="T18" fmla="*/ 185 w 189"/>
              <a:gd name="T19" fmla="*/ 12 h 60"/>
              <a:gd name="T20" fmla="*/ 187 w 189"/>
              <a:gd name="T21" fmla="*/ 4 h 60"/>
              <a:gd name="T22" fmla="*/ 182 w 189"/>
              <a:gd name="T23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60">
                <a:moveTo>
                  <a:pt x="182" y="1"/>
                </a:moveTo>
                <a:cubicBezTo>
                  <a:pt x="181" y="1"/>
                  <a:pt x="180" y="1"/>
                  <a:pt x="179" y="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99" y="48"/>
                  <a:pt x="89" y="48"/>
                  <a:pt x="80" y="43"/>
                </a:cubicBezTo>
                <a:cubicBezTo>
                  <a:pt x="9" y="2"/>
                  <a:pt x="9" y="2"/>
                  <a:pt x="9" y="2"/>
                </a:cubicBezTo>
                <a:cubicBezTo>
                  <a:pt x="7" y="0"/>
                  <a:pt x="3" y="1"/>
                  <a:pt x="1" y="4"/>
                </a:cubicBezTo>
                <a:cubicBezTo>
                  <a:pt x="0" y="7"/>
                  <a:pt x="1" y="11"/>
                  <a:pt x="3" y="12"/>
                </a:cubicBezTo>
                <a:cubicBezTo>
                  <a:pt x="74" y="53"/>
                  <a:pt x="74" y="53"/>
                  <a:pt x="74" y="53"/>
                </a:cubicBezTo>
                <a:cubicBezTo>
                  <a:pt x="86" y="60"/>
                  <a:pt x="102" y="60"/>
                  <a:pt x="114" y="53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8" y="11"/>
                  <a:pt x="189" y="7"/>
                  <a:pt x="187" y="4"/>
                </a:cubicBezTo>
                <a:cubicBezTo>
                  <a:pt x="186" y="2"/>
                  <a:pt x="184" y="1"/>
                  <a:pt x="18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54" name="Group 96">
            <a:extLst>
              <a:ext uri="{FF2B5EF4-FFF2-40B4-BE49-F238E27FC236}">
                <a16:creationId xmlns:a16="http://schemas.microsoft.com/office/drawing/2014/main" id="{E4B1884F-6EB7-C64F-BF8D-D045416D32DF}"/>
              </a:ext>
            </a:extLst>
          </p:cNvPr>
          <p:cNvGrpSpPr/>
          <p:nvPr/>
        </p:nvGrpSpPr>
        <p:grpSpPr>
          <a:xfrm>
            <a:off x="9693135" y="2014556"/>
            <a:ext cx="1245810" cy="1714298"/>
            <a:chOff x="738188" y="1978025"/>
            <a:chExt cx="1511300" cy="2079625"/>
          </a:xfrm>
        </p:grpSpPr>
        <p:sp>
          <p:nvSpPr>
            <p:cNvPr id="155" name="Freeform 1240">
              <a:extLst>
                <a:ext uri="{FF2B5EF4-FFF2-40B4-BE49-F238E27FC236}">
                  <a16:creationId xmlns:a16="http://schemas.microsoft.com/office/drawing/2014/main" id="{D22A9B8E-7A16-6E48-BDFB-E170E26C6CD5}"/>
                </a:ext>
              </a:extLst>
            </p:cNvPr>
            <p:cNvSpPr/>
            <p:nvPr/>
          </p:nvSpPr>
          <p:spPr bwMode="auto">
            <a:xfrm>
              <a:off x="738188" y="2193925"/>
              <a:ext cx="1511300" cy="1863725"/>
            </a:xfrm>
            <a:custGeom>
              <a:avLst/>
              <a:gdLst>
                <a:gd name="T0" fmla="*/ 0 w 476"/>
                <a:gd name="T1" fmla="*/ 414 h 587"/>
                <a:gd name="T2" fmla="*/ 34 w 476"/>
                <a:gd name="T3" fmla="*/ 473 h 587"/>
                <a:gd name="T4" fmla="*/ 221 w 476"/>
                <a:gd name="T5" fmla="*/ 581 h 587"/>
                <a:gd name="T6" fmla="*/ 255 w 476"/>
                <a:gd name="T7" fmla="*/ 581 h 587"/>
                <a:gd name="T8" fmla="*/ 442 w 476"/>
                <a:gd name="T9" fmla="*/ 473 h 587"/>
                <a:gd name="T10" fmla="*/ 476 w 476"/>
                <a:gd name="T11" fmla="*/ 414 h 587"/>
                <a:gd name="T12" fmla="*/ 476 w 476"/>
                <a:gd name="T13" fmla="*/ 23 h 587"/>
                <a:gd name="T14" fmla="*/ 465 w 476"/>
                <a:gd name="T15" fmla="*/ 4 h 587"/>
                <a:gd name="T16" fmla="*/ 442 w 476"/>
                <a:gd name="T17" fmla="*/ 4 h 587"/>
                <a:gd name="T18" fmla="*/ 255 w 476"/>
                <a:gd name="T19" fmla="*/ 112 h 587"/>
                <a:gd name="T20" fmla="*/ 221 w 476"/>
                <a:gd name="T21" fmla="*/ 112 h 587"/>
                <a:gd name="T22" fmla="*/ 34 w 476"/>
                <a:gd name="T23" fmla="*/ 4 h 587"/>
                <a:gd name="T24" fmla="*/ 11 w 476"/>
                <a:gd name="T25" fmla="*/ 4 h 587"/>
                <a:gd name="T26" fmla="*/ 0 w 476"/>
                <a:gd name="T27" fmla="*/ 23 h 587"/>
                <a:gd name="T28" fmla="*/ 0 w 476"/>
                <a:gd name="T29" fmla="*/ 41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587">
                  <a:moveTo>
                    <a:pt x="0" y="414"/>
                  </a:moveTo>
                  <a:cubicBezTo>
                    <a:pt x="0" y="438"/>
                    <a:pt x="13" y="461"/>
                    <a:pt x="34" y="473"/>
                  </a:cubicBezTo>
                  <a:cubicBezTo>
                    <a:pt x="221" y="581"/>
                    <a:pt x="221" y="581"/>
                    <a:pt x="221" y="581"/>
                  </a:cubicBezTo>
                  <a:cubicBezTo>
                    <a:pt x="232" y="587"/>
                    <a:pt x="245" y="587"/>
                    <a:pt x="255" y="581"/>
                  </a:cubicBezTo>
                  <a:cubicBezTo>
                    <a:pt x="442" y="473"/>
                    <a:pt x="442" y="473"/>
                    <a:pt x="442" y="473"/>
                  </a:cubicBezTo>
                  <a:cubicBezTo>
                    <a:pt x="463" y="461"/>
                    <a:pt x="476" y="438"/>
                    <a:pt x="476" y="414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6" y="15"/>
                    <a:pt x="472" y="8"/>
                    <a:pt x="465" y="4"/>
                  </a:cubicBezTo>
                  <a:cubicBezTo>
                    <a:pt x="458" y="0"/>
                    <a:pt x="449" y="0"/>
                    <a:pt x="442" y="4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45" y="118"/>
                    <a:pt x="232" y="118"/>
                    <a:pt x="221" y="1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27" y="0"/>
                    <a:pt x="18" y="0"/>
                    <a:pt x="11" y="4"/>
                  </a:cubicBezTo>
                  <a:cubicBezTo>
                    <a:pt x="4" y="8"/>
                    <a:pt x="0" y="15"/>
                    <a:pt x="0" y="23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6" name="Freeform 1256">
              <a:extLst>
                <a:ext uri="{FF2B5EF4-FFF2-40B4-BE49-F238E27FC236}">
                  <a16:creationId xmlns:a16="http://schemas.microsoft.com/office/drawing/2014/main" id="{9E207DB9-039F-E44F-AD4D-CF482B191419}"/>
                </a:ext>
              </a:extLst>
            </p:cNvPr>
            <p:cNvSpPr/>
            <p:nvPr/>
          </p:nvSpPr>
          <p:spPr bwMode="auto">
            <a:xfrm>
              <a:off x="738188" y="1978025"/>
              <a:ext cx="1511300" cy="1971675"/>
            </a:xfrm>
            <a:custGeom>
              <a:avLst/>
              <a:gdLst>
                <a:gd name="T0" fmla="*/ 476 w 476"/>
                <a:gd name="T1" fmla="*/ 23 h 621"/>
                <a:gd name="T2" fmla="*/ 476 w 476"/>
                <a:gd name="T3" fmla="*/ 448 h 621"/>
                <a:gd name="T4" fmla="*/ 442 w 476"/>
                <a:gd name="T5" fmla="*/ 507 h 621"/>
                <a:gd name="T6" fmla="*/ 255 w 476"/>
                <a:gd name="T7" fmla="*/ 615 h 621"/>
                <a:gd name="T8" fmla="*/ 221 w 476"/>
                <a:gd name="T9" fmla="*/ 615 h 621"/>
                <a:gd name="T10" fmla="*/ 34 w 476"/>
                <a:gd name="T11" fmla="*/ 507 h 621"/>
                <a:gd name="T12" fmla="*/ 0 w 476"/>
                <a:gd name="T13" fmla="*/ 448 h 621"/>
                <a:gd name="T14" fmla="*/ 0 w 476"/>
                <a:gd name="T15" fmla="*/ 23 h 621"/>
                <a:gd name="T16" fmla="*/ 11 w 476"/>
                <a:gd name="T17" fmla="*/ 4 h 621"/>
                <a:gd name="T18" fmla="*/ 34 w 476"/>
                <a:gd name="T19" fmla="*/ 4 h 621"/>
                <a:gd name="T20" fmla="*/ 221 w 476"/>
                <a:gd name="T21" fmla="*/ 112 h 621"/>
                <a:gd name="T22" fmla="*/ 255 w 476"/>
                <a:gd name="T23" fmla="*/ 112 h 621"/>
                <a:gd name="T24" fmla="*/ 442 w 476"/>
                <a:gd name="T25" fmla="*/ 4 h 621"/>
                <a:gd name="T26" fmla="*/ 465 w 476"/>
                <a:gd name="T27" fmla="*/ 4 h 621"/>
                <a:gd name="T28" fmla="*/ 476 w 476"/>
                <a:gd name="T29" fmla="*/ 2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6" h="621">
                  <a:moveTo>
                    <a:pt x="476" y="23"/>
                  </a:moveTo>
                  <a:cubicBezTo>
                    <a:pt x="476" y="448"/>
                    <a:pt x="476" y="448"/>
                    <a:pt x="476" y="448"/>
                  </a:cubicBezTo>
                  <a:cubicBezTo>
                    <a:pt x="476" y="472"/>
                    <a:pt x="463" y="495"/>
                    <a:pt x="442" y="507"/>
                  </a:cubicBezTo>
                  <a:cubicBezTo>
                    <a:pt x="255" y="615"/>
                    <a:pt x="255" y="615"/>
                    <a:pt x="255" y="615"/>
                  </a:cubicBezTo>
                  <a:cubicBezTo>
                    <a:pt x="245" y="621"/>
                    <a:pt x="232" y="621"/>
                    <a:pt x="221" y="615"/>
                  </a:cubicBezTo>
                  <a:cubicBezTo>
                    <a:pt x="34" y="507"/>
                    <a:pt x="34" y="507"/>
                    <a:pt x="34" y="507"/>
                  </a:cubicBezTo>
                  <a:cubicBezTo>
                    <a:pt x="13" y="495"/>
                    <a:pt x="0" y="472"/>
                    <a:pt x="0" y="44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4" y="8"/>
                    <a:pt x="11" y="4"/>
                  </a:cubicBezTo>
                  <a:cubicBezTo>
                    <a:pt x="18" y="0"/>
                    <a:pt x="27" y="0"/>
                    <a:pt x="34" y="4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32" y="118"/>
                    <a:pt x="245" y="118"/>
                    <a:pt x="255" y="112"/>
                  </a:cubicBezTo>
                  <a:cubicBezTo>
                    <a:pt x="442" y="4"/>
                    <a:pt x="442" y="4"/>
                    <a:pt x="442" y="4"/>
                  </a:cubicBezTo>
                  <a:cubicBezTo>
                    <a:pt x="449" y="0"/>
                    <a:pt x="458" y="0"/>
                    <a:pt x="465" y="4"/>
                  </a:cubicBezTo>
                  <a:cubicBezTo>
                    <a:pt x="472" y="8"/>
                    <a:pt x="476" y="15"/>
                    <a:pt x="476" y="23"/>
                  </a:cubicBezTo>
                  <a:close/>
                </a:path>
              </a:pathLst>
            </a:custGeom>
            <a:solidFill>
              <a:srgbClr val="FD6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7" name="Freeform 1264">
              <a:extLst>
                <a:ext uri="{FF2B5EF4-FFF2-40B4-BE49-F238E27FC236}">
                  <a16:creationId xmlns:a16="http://schemas.microsoft.com/office/drawing/2014/main" id="{EC12AE12-7F1E-2D4F-813E-E4E235C2B52E}"/>
                </a:ext>
              </a:extLst>
            </p:cNvPr>
            <p:cNvSpPr/>
            <p:nvPr/>
          </p:nvSpPr>
          <p:spPr bwMode="auto">
            <a:xfrm>
              <a:off x="738188" y="3292475"/>
              <a:ext cx="1511300" cy="657225"/>
            </a:xfrm>
            <a:custGeom>
              <a:avLst/>
              <a:gdLst>
                <a:gd name="T0" fmla="*/ 476 w 476"/>
                <a:gd name="T1" fmla="*/ 0 h 207"/>
                <a:gd name="T2" fmla="*/ 476 w 476"/>
                <a:gd name="T3" fmla="*/ 34 h 207"/>
                <a:gd name="T4" fmla="*/ 442 w 476"/>
                <a:gd name="T5" fmla="*/ 93 h 207"/>
                <a:gd name="T6" fmla="*/ 255 w 476"/>
                <a:gd name="T7" fmla="*/ 201 h 207"/>
                <a:gd name="T8" fmla="*/ 221 w 476"/>
                <a:gd name="T9" fmla="*/ 201 h 207"/>
                <a:gd name="T10" fmla="*/ 34 w 476"/>
                <a:gd name="T11" fmla="*/ 93 h 207"/>
                <a:gd name="T12" fmla="*/ 0 w 476"/>
                <a:gd name="T13" fmla="*/ 34 h 207"/>
                <a:gd name="T14" fmla="*/ 0 w 476"/>
                <a:gd name="T15" fmla="*/ 0 h 207"/>
                <a:gd name="T16" fmla="*/ 34 w 476"/>
                <a:gd name="T17" fmla="*/ 59 h 207"/>
                <a:gd name="T18" fmla="*/ 221 w 476"/>
                <a:gd name="T19" fmla="*/ 167 h 207"/>
                <a:gd name="T20" fmla="*/ 255 w 476"/>
                <a:gd name="T21" fmla="*/ 167 h 207"/>
                <a:gd name="T22" fmla="*/ 442 w 476"/>
                <a:gd name="T23" fmla="*/ 59 h 207"/>
                <a:gd name="T24" fmla="*/ 476 w 476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207">
                  <a:moveTo>
                    <a:pt x="476" y="0"/>
                  </a:moveTo>
                  <a:cubicBezTo>
                    <a:pt x="476" y="34"/>
                    <a:pt x="476" y="34"/>
                    <a:pt x="476" y="34"/>
                  </a:cubicBezTo>
                  <a:cubicBezTo>
                    <a:pt x="476" y="58"/>
                    <a:pt x="463" y="81"/>
                    <a:pt x="442" y="93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45" y="207"/>
                    <a:pt x="232" y="207"/>
                    <a:pt x="221" y="201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13" y="81"/>
                    <a:pt x="0" y="58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13" y="47"/>
                    <a:pt x="34" y="59"/>
                  </a:cubicBezTo>
                  <a:cubicBezTo>
                    <a:pt x="221" y="167"/>
                    <a:pt x="221" y="167"/>
                    <a:pt x="221" y="167"/>
                  </a:cubicBezTo>
                  <a:cubicBezTo>
                    <a:pt x="232" y="173"/>
                    <a:pt x="245" y="173"/>
                    <a:pt x="255" y="167"/>
                  </a:cubicBezTo>
                  <a:cubicBezTo>
                    <a:pt x="442" y="59"/>
                    <a:pt x="442" y="59"/>
                    <a:pt x="442" y="59"/>
                  </a:cubicBezTo>
                  <a:cubicBezTo>
                    <a:pt x="463" y="47"/>
                    <a:pt x="476" y="24"/>
                    <a:pt x="476" y="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8" name="矩形 157">
            <a:extLst>
              <a:ext uri="{FF2B5EF4-FFF2-40B4-BE49-F238E27FC236}">
                <a16:creationId xmlns:a16="http://schemas.microsoft.com/office/drawing/2014/main" id="{21A557E6-ED7E-D343-AC45-DA884856C5F9}"/>
              </a:ext>
            </a:extLst>
          </p:cNvPr>
          <p:cNvSpPr/>
          <p:nvPr/>
        </p:nvSpPr>
        <p:spPr>
          <a:xfrm>
            <a:off x="9762042" y="254854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快速可控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F7E5686F-C1B9-4C7D-9699-EC237663E6A5}"/>
              </a:ext>
            </a:extLst>
          </p:cNvPr>
          <p:cNvSpPr txBox="1"/>
          <p:nvPr/>
        </p:nvSpPr>
        <p:spPr>
          <a:xfrm>
            <a:off x="447565" y="211963"/>
            <a:ext cx="327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err="1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CertManager</a:t>
            </a:r>
            <a:r>
              <a:rPr kumimoji="1" lang="en-US" altLang="zh-CN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优势</a:t>
            </a:r>
          </a:p>
        </p:txBody>
      </p:sp>
    </p:spTree>
    <p:extLst>
      <p:ext uri="{BB962C8B-B14F-4D97-AF65-F5344CB8AC3E}">
        <p14:creationId xmlns:p14="http://schemas.microsoft.com/office/powerpoint/2010/main" val="242552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4F3685B-1AC1-B94D-B08A-0AC3EDB3D7F1}"/>
              </a:ext>
            </a:extLst>
          </p:cNvPr>
          <p:cNvSpPr/>
          <p:nvPr/>
        </p:nvSpPr>
        <p:spPr>
          <a:xfrm>
            <a:off x="5161411" y="3260144"/>
            <a:ext cx="1655716" cy="1655716"/>
          </a:xfrm>
          <a:prstGeom prst="rect">
            <a:avLst/>
          </a:prstGeom>
          <a:solidFill>
            <a:srgbClr val="F6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Lantinghei SC Extralight" panose="02000000000000000000" pitchFamily="2" charset="-122"/>
              <a:ea typeface="Lantinghei SC Extralight" panose="02000000000000000000" pitchFamily="2" charset="-122"/>
            </a:endParaRPr>
          </a:p>
        </p:txBody>
      </p:sp>
      <p:sp>
        <p:nvSpPr>
          <p:cNvPr id="13" name="Rektangel 36"/>
          <p:cNvSpPr/>
          <p:nvPr/>
        </p:nvSpPr>
        <p:spPr bwMode="auto">
          <a:xfrm>
            <a:off x="4450751" y="5084716"/>
            <a:ext cx="3143276" cy="37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altLang="zh-CN" sz="1805" kern="0" noProof="1">
                <a:latin typeface="Lantinghei SC Extralight" panose="02000000000000000000" pitchFamily="2" charset="-122"/>
                <a:ea typeface="Lantinghei SC Extralight" panose="02000000000000000000" pitchFamily="2" charset="-122"/>
                <a:cs typeface="PingFang SC Light"/>
              </a:rPr>
              <a:t>http</a:t>
            </a:r>
            <a:r>
              <a:rPr lang="en-US" altLang="zh-CN" sz="1805" kern="0" noProof="1">
                <a:latin typeface="Lantinghei SC Extralight" panose="02000000000000000000" pitchFamily="2" charset="-122"/>
                <a:ea typeface="Lantinghei SC Extralight" panose="02000000000000000000" pitchFamily="2" charset="-122"/>
                <a:cs typeface="PingFang SC Light"/>
              </a:rPr>
              <a:t>s://</a:t>
            </a:r>
            <a:r>
              <a:rPr lang="da-DK" altLang="zh-CN" sz="1805" kern="0" noProof="1">
                <a:latin typeface="Lantinghei SC Extralight" panose="02000000000000000000" pitchFamily="2" charset="-122"/>
                <a:ea typeface="Lantinghei SC Extralight" panose="02000000000000000000" pitchFamily="2" charset="-122"/>
                <a:cs typeface="PingFang SC Light"/>
              </a:rPr>
              <a:t>www.trustasia.com</a:t>
            </a:r>
          </a:p>
        </p:txBody>
      </p:sp>
      <p:pic>
        <p:nvPicPr>
          <p:cNvPr id="14" name="图片 13" descr="二维码@2x.png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20885" y="3429000"/>
            <a:ext cx="1336769" cy="1324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E54E62A-91DF-1B4E-8BAB-A60754C36E88}"/>
              </a:ext>
            </a:extLst>
          </p:cNvPr>
          <p:cNvSpPr txBox="1"/>
          <p:nvPr/>
        </p:nvSpPr>
        <p:spPr>
          <a:xfrm>
            <a:off x="4553890" y="1968084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kern="0" noProof="1">
                <a:solidFill>
                  <a:schemeClr val="bg2">
                    <a:lumMod val="25000"/>
                  </a:schemeClr>
                </a:solidFill>
                <a:latin typeface="Lantinghei SC Extralight" panose="02000000000000000000" pitchFamily="2" charset="-122"/>
                <a:ea typeface="Lantinghei SC Extralight" panose="02000000000000000000" pitchFamily="2" charset="-122"/>
                <a:cs typeface="PingFang SC Light"/>
              </a:rPr>
              <a:t>亚数信息科技（上海）有限公司</a:t>
            </a:r>
            <a:endParaRPr kumimoji="1" lang="zh-CN" altLang="en-US" sz="1400" dirty="0">
              <a:solidFill>
                <a:schemeClr val="bg2">
                  <a:lumMod val="25000"/>
                </a:schemeClr>
              </a:solidFill>
              <a:latin typeface="Lantinghei SC Extralight" panose="02000000000000000000" pitchFamily="2" charset="-122"/>
              <a:ea typeface="Lantinghei SC Extralight" panose="02000000000000000000" pitchFamily="2" charset="-122"/>
            </a:endParaRP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0683EA9F-1277-CC4A-A214-DC1E347A2DD4}"/>
              </a:ext>
            </a:extLst>
          </p:cNvPr>
          <p:cNvCxnSpPr/>
          <p:nvPr/>
        </p:nvCxnSpPr>
        <p:spPr>
          <a:xfrm>
            <a:off x="1721966" y="2131465"/>
            <a:ext cx="2728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D19CF26-69BB-2343-99CA-3A6F383F01A2}"/>
              </a:ext>
            </a:extLst>
          </p:cNvPr>
          <p:cNvCxnSpPr/>
          <p:nvPr/>
        </p:nvCxnSpPr>
        <p:spPr>
          <a:xfrm>
            <a:off x="7252065" y="2131465"/>
            <a:ext cx="2728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C2C49B4C-2371-F746-86E8-A4EFDC2A7337}"/>
              </a:ext>
            </a:extLst>
          </p:cNvPr>
          <p:cNvSpPr txBox="1"/>
          <p:nvPr/>
        </p:nvSpPr>
        <p:spPr>
          <a:xfrm>
            <a:off x="4887314" y="1166837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Thanks</a:t>
            </a:r>
            <a:endParaRPr kumimoji="1" lang="zh-CN" altLang="en-US" sz="3600" b="1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DF2CC9-BF97-0944-AB20-BE7EBC0C3BFC}"/>
              </a:ext>
            </a:extLst>
          </p:cNvPr>
          <p:cNvGrpSpPr/>
          <p:nvPr/>
        </p:nvGrpSpPr>
        <p:grpSpPr>
          <a:xfrm>
            <a:off x="1639112" y="1799318"/>
            <a:ext cx="4213952" cy="5250411"/>
            <a:chOff x="7380501" y="2927403"/>
            <a:chExt cx="2311885" cy="2880513"/>
          </a:xfrm>
        </p:grpSpPr>
        <p:sp>
          <p:nvSpPr>
            <p:cNvPr id="5" name="椭圆 50">
              <a:extLst>
                <a:ext uri="{FF2B5EF4-FFF2-40B4-BE49-F238E27FC236}">
                  <a16:creationId xmlns:a16="http://schemas.microsoft.com/office/drawing/2014/main" id="{E80CA8F8-AAA1-9348-BDA7-2EB7778D3B56}"/>
                </a:ext>
              </a:extLst>
            </p:cNvPr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" fmla="*/ 13249 w 1687745"/>
                <a:gd name="connsiteY0" fmla="*/ 1035368 h 2070736"/>
                <a:gd name="connsiteX1" fmla="*/ 850497 w 1687745"/>
                <a:gd name="connsiteY1" fmla="*/ 0 h 2070736"/>
                <a:gd name="connsiteX2" fmla="*/ 1687745 w 1687745"/>
                <a:gd name="connsiteY2" fmla="*/ 1035368 h 2070736"/>
                <a:gd name="connsiteX3" fmla="*/ 850497 w 1687745"/>
                <a:gd name="connsiteY3" fmla="*/ 2070736 h 2070736"/>
                <a:gd name="connsiteX4" fmla="*/ 13249 w 1687745"/>
                <a:gd name="connsiteY4" fmla="*/ 1035368 h 2070736"/>
                <a:gd name="connsiteX0" fmla="*/ 13249 w 1696474"/>
                <a:gd name="connsiteY0" fmla="*/ 1035368 h 2070736"/>
                <a:gd name="connsiteX1" fmla="*/ 850497 w 1696474"/>
                <a:gd name="connsiteY1" fmla="*/ 0 h 2070736"/>
                <a:gd name="connsiteX2" fmla="*/ 1687745 w 1696474"/>
                <a:gd name="connsiteY2" fmla="*/ 1035368 h 2070736"/>
                <a:gd name="connsiteX3" fmla="*/ 850497 w 1696474"/>
                <a:gd name="connsiteY3" fmla="*/ 2070736 h 2070736"/>
                <a:gd name="connsiteX4" fmla="*/ 13249 w 1696474"/>
                <a:gd name="connsiteY4" fmla="*/ 1035368 h 207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3E69F4E-14D6-D748-B3DF-9A65BEDCFADB}"/>
                </a:ext>
              </a:extLst>
            </p:cNvPr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2C57AA8-370E-4647-9D04-CC03927097EE}"/>
                </a:ext>
              </a:extLst>
            </p:cNvPr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1F01B17-E901-AF48-BFD4-ABF6ED7D1D90}"/>
              </a:ext>
            </a:extLst>
          </p:cNvPr>
          <p:cNvGrpSpPr/>
          <p:nvPr/>
        </p:nvGrpSpPr>
        <p:grpSpPr>
          <a:xfrm>
            <a:off x="6923815" y="816055"/>
            <a:ext cx="2784793" cy="389652"/>
            <a:chOff x="2449784" y="1527280"/>
            <a:chExt cx="3881725" cy="543136"/>
          </a:xfrm>
        </p:grpSpPr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4978DB12-A485-B241-A216-70F52B0E4BF5}"/>
                </a:ext>
              </a:extLst>
            </p:cNvPr>
            <p:cNvSpPr txBox="1"/>
            <p:nvPr/>
          </p:nvSpPr>
          <p:spPr>
            <a:xfrm>
              <a:off x="2449784" y="1527280"/>
              <a:ext cx="3140529" cy="51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企业现状</a:t>
              </a:r>
            </a:p>
          </p:txBody>
        </p:sp>
        <p:cxnSp>
          <p:nvCxnSpPr>
            <p:cNvPr id="10" name="直接连接符 85">
              <a:extLst>
                <a:ext uri="{FF2B5EF4-FFF2-40B4-BE49-F238E27FC236}">
                  <a16:creationId xmlns:a16="http://schemas.microsoft.com/office/drawing/2014/main" id="{96825006-2A4A-8D4D-83FD-8BC952ECA113}"/>
                </a:ext>
              </a:extLst>
            </p:cNvPr>
            <p:cNvCxnSpPr/>
            <p:nvPr/>
          </p:nvCxnSpPr>
          <p:spPr>
            <a:xfrm>
              <a:off x="3377386" y="2070416"/>
              <a:ext cx="29541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椭圆 23">
            <a:extLst>
              <a:ext uri="{FF2B5EF4-FFF2-40B4-BE49-F238E27FC236}">
                <a16:creationId xmlns:a16="http://schemas.microsoft.com/office/drawing/2014/main" id="{E462FD2B-A655-C44A-893E-0A8A7F82DB11}"/>
              </a:ext>
            </a:extLst>
          </p:cNvPr>
          <p:cNvSpPr/>
          <p:nvPr/>
        </p:nvSpPr>
        <p:spPr>
          <a:xfrm>
            <a:off x="6698328" y="660400"/>
            <a:ext cx="602922" cy="60292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CN" altLang="en-US" sz="1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750DF74D-F55C-E04E-A86C-893CBB59B00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09300" y="3088252"/>
            <a:ext cx="21425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主目录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C8F77210-3664-D540-AF1E-2EBE50AB8103}"/>
              </a:ext>
            </a:extLst>
          </p:cNvPr>
          <p:cNvGrpSpPr/>
          <p:nvPr/>
        </p:nvGrpSpPr>
        <p:grpSpPr>
          <a:xfrm>
            <a:off x="7522421" y="1576444"/>
            <a:ext cx="2253051" cy="389652"/>
            <a:chOff x="3284181" y="1527280"/>
            <a:chExt cx="3140529" cy="543136"/>
          </a:xfrm>
        </p:grpSpPr>
        <p:sp>
          <p:nvSpPr>
            <p:cNvPr id="61" name="TextBox 11">
              <a:extLst>
                <a:ext uri="{FF2B5EF4-FFF2-40B4-BE49-F238E27FC236}">
                  <a16:creationId xmlns:a16="http://schemas.microsoft.com/office/drawing/2014/main" id="{5B69704C-20A7-8942-B6E4-5592AFE7AAC3}"/>
                </a:ext>
              </a:extLst>
            </p:cNvPr>
            <p:cNvSpPr txBox="1"/>
            <p:nvPr/>
          </p:nvSpPr>
          <p:spPr>
            <a:xfrm>
              <a:off x="3284181" y="1527280"/>
              <a:ext cx="3140529" cy="51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企业证书管理痛点</a:t>
              </a:r>
            </a:p>
          </p:txBody>
        </p:sp>
        <p:cxnSp>
          <p:nvCxnSpPr>
            <p:cNvPr id="62" name="直接连接符 85">
              <a:extLst>
                <a:ext uri="{FF2B5EF4-FFF2-40B4-BE49-F238E27FC236}">
                  <a16:creationId xmlns:a16="http://schemas.microsoft.com/office/drawing/2014/main" id="{DB5A44D1-564A-CD48-8A1A-DC8FE0D11C19}"/>
                </a:ext>
              </a:extLst>
            </p:cNvPr>
            <p:cNvCxnSpPr/>
            <p:nvPr/>
          </p:nvCxnSpPr>
          <p:spPr>
            <a:xfrm>
              <a:off x="3377386" y="2070416"/>
              <a:ext cx="29541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椭圆 62">
            <a:extLst>
              <a:ext uri="{FF2B5EF4-FFF2-40B4-BE49-F238E27FC236}">
                <a16:creationId xmlns:a16="http://schemas.microsoft.com/office/drawing/2014/main" id="{0C844D50-988C-7B43-927B-6BCB1207BA40}"/>
              </a:ext>
            </a:extLst>
          </p:cNvPr>
          <p:cNvSpPr/>
          <p:nvPr/>
        </p:nvSpPr>
        <p:spPr>
          <a:xfrm>
            <a:off x="6698328" y="1420789"/>
            <a:ext cx="602922" cy="60292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  <a:endParaRPr lang="zh-CN" altLang="en-US" sz="1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FBA5EAA1-2FDA-124D-AE47-4724728FF8FD}"/>
              </a:ext>
            </a:extLst>
          </p:cNvPr>
          <p:cNvGrpSpPr/>
          <p:nvPr/>
        </p:nvGrpSpPr>
        <p:grpSpPr>
          <a:xfrm>
            <a:off x="7538951" y="2336833"/>
            <a:ext cx="2253051" cy="389652"/>
            <a:chOff x="3284181" y="1527280"/>
            <a:chExt cx="3140529" cy="543136"/>
          </a:xfrm>
        </p:grpSpPr>
        <p:sp>
          <p:nvSpPr>
            <p:cNvPr id="65" name="TextBox 11">
              <a:extLst>
                <a:ext uri="{FF2B5EF4-FFF2-40B4-BE49-F238E27FC236}">
                  <a16:creationId xmlns:a16="http://schemas.microsoft.com/office/drawing/2014/main" id="{CAE2470A-6B7A-0F42-A935-0053C3BCA9E8}"/>
                </a:ext>
              </a:extLst>
            </p:cNvPr>
            <p:cNvSpPr txBox="1"/>
            <p:nvPr/>
          </p:nvSpPr>
          <p:spPr>
            <a:xfrm>
              <a:off x="3284181" y="1527280"/>
              <a:ext cx="3140529" cy="51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证书管理需求</a:t>
              </a:r>
            </a:p>
          </p:txBody>
        </p:sp>
        <p:cxnSp>
          <p:nvCxnSpPr>
            <p:cNvPr id="66" name="直接连接符 85">
              <a:extLst>
                <a:ext uri="{FF2B5EF4-FFF2-40B4-BE49-F238E27FC236}">
                  <a16:creationId xmlns:a16="http://schemas.microsoft.com/office/drawing/2014/main" id="{74DFF9F3-798F-AA4E-960D-0BF08709221B}"/>
                </a:ext>
              </a:extLst>
            </p:cNvPr>
            <p:cNvCxnSpPr/>
            <p:nvPr/>
          </p:nvCxnSpPr>
          <p:spPr>
            <a:xfrm>
              <a:off x="3377386" y="2070416"/>
              <a:ext cx="29541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椭圆 66">
            <a:extLst>
              <a:ext uri="{FF2B5EF4-FFF2-40B4-BE49-F238E27FC236}">
                <a16:creationId xmlns:a16="http://schemas.microsoft.com/office/drawing/2014/main" id="{9799C542-7AFD-B94D-A001-1AAF183E70FA}"/>
              </a:ext>
            </a:extLst>
          </p:cNvPr>
          <p:cNvSpPr/>
          <p:nvPr/>
        </p:nvSpPr>
        <p:spPr>
          <a:xfrm>
            <a:off x="6714858" y="2181178"/>
            <a:ext cx="602922" cy="60292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endParaRPr lang="zh-CN" altLang="en-US" sz="1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A1E9C625-F51C-A94B-8852-6608A8D2D307}"/>
              </a:ext>
            </a:extLst>
          </p:cNvPr>
          <p:cNvGrpSpPr/>
          <p:nvPr/>
        </p:nvGrpSpPr>
        <p:grpSpPr>
          <a:xfrm>
            <a:off x="7545321" y="3100833"/>
            <a:ext cx="2253051" cy="389652"/>
            <a:chOff x="3284181" y="1527280"/>
            <a:chExt cx="3140529" cy="543136"/>
          </a:xfrm>
        </p:grpSpPr>
        <p:sp>
          <p:nvSpPr>
            <p:cNvPr id="69" name="TextBox 11">
              <a:extLst>
                <a:ext uri="{FF2B5EF4-FFF2-40B4-BE49-F238E27FC236}">
                  <a16:creationId xmlns:a16="http://schemas.microsoft.com/office/drawing/2014/main" id="{0DD96749-E198-094D-9CF8-6846F5783105}"/>
                </a:ext>
              </a:extLst>
            </p:cNvPr>
            <p:cNvSpPr txBox="1"/>
            <p:nvPr/>
          </p:nvSpPr>
          <p:spPr>
            <a:xfrm>
              <a:off x="3284181" y="1527280"/>
              <a:ext cx="3140529" cy="51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行业趋势</a:t>
              </a:r>
            </a:p>
          </p:txBody>
        </p:sp>
        <p:cxnSp>
          <p:nvCxnSpPr>
            <p:cNvPr id="70" name="直接连接符 85">
              <a:extLst>
                <a:ext uri="{FF2B5EF4-FFF2-40B4-BE49-F238E27FC236}">
                  <a16:creationId xmlns:a16="http://schemas.microsoft.com/office/drawing/2014/main" id="{E811DA1C-1C65-3140-ACE4-71F9B523EF3C}"/>
                </a:ext>
              </a:extLst>
            </p:cNvPr>
            <p:cNvCxnSpPr/>
            <p:nvPr/>
          </p:nvCxnSpPr>
          <p:spPr>
            <a:xfrm>
              <a:off x="3377386" y="2070416"/>
              <a:ext cx="29541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椭圆 70">
            <a:extLst>
              <a:ext uri="{FF2B5EF4-FFF2-40B4-BE49-F238E27FC236}">
                <a16:creationId xmlns:a16="http://schemas.microsoft.com/office/drawing/2014/main" id="{C610630A-AA2F-0741-8019-4D8A085E2D4B}"/>
              </a:ext>
            </a:extLst>
          </p:cNvPr>
          <p:cNvSpPr/>
          <p:nvPr/>
        </p:nvSpPr>
        <p:spPr>
          <a:xfrm>
            <a:off x="6721228" y="2945178"/>
            <a:ext cx="602922" cy="60292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endParaRPr lang="zh-CN" altLang="en-US" sz="1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26DBC743-0F09-F347-96D5-DBE97A0DCFDF}"/>
              </a:ext>
            </a:extLst>
          </p:cNvPr>
          <p:cNvGrpSpPr/>
          <p:nvPr/>
        </p:nvGrpSpPr>
        <p:grpSpPr>
          <a:xfrm>
            <a:off x="7538951" y="3861222"/>
            <a:ext cx="2253051" cy="389652"/>
            <a:chOff x="3284181" y="1527280"/>
            <a:chExt cx="3140529" cy="543136"/>
          </a:xfrm>
        </p:grpSpPr>
        <p:sp>
          <p:nvSpPr>
            <p:cNvPr id="73" name="TextBox 11">
              <a:extLst>
                <a:ext uri="{FF2B5EF4-FFF2-40B4-BE49-F238E27FC236}">
                  <a16:creationId xmlns:a16="http://schemas.microsoft.com/office/drawing/2014/main" id="{B201CA2C-9D12-4C46-A3CB-D47BFE579163}"/>
                </a:ext>
              </a:extLst>
            </p:cNvPr>
            <p:cNvSpPr txBox="1"/>
            <p:nvPr/>
          </p:nvSpPr>
          <p:spPr>
            <a:xfrm>
              <a:off x="3284181" y="1527280"/>
              <a:ext cx="3140529" cy="51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CM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解决方案</a:t>
              </a:r>
            </a:p>
          </p:txBody>
        </p:sp>
        <p:cxnSp>
          <p:nvCxnSpPr>
            <p:cNvPr id="74" name="直接连接符 85">
              <a:extLst>
                <a:ext uri="{FF2B5EF4-FFF2-40B4-BE49-F238E27FC236}">
                  <a16:creationId xmlns:a16="http://schemas.microsoft.com/office/drawing/2014/main" id="{B893A453-9267-5446-AC32-511C64370445}"/>
                </a:ext>
              </a:extLst>
            </p:cNvPr>
            <p:cNvCxnSpPr/>
            <p:nvPr/>
          </p:nvCxnSpPr>
          <p:spPr>
            <a:xfrm>
              <a:off x="3377386" y="2070416"/>
              <a:ext cx="29541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椭圆 74">
            <a:extLst>
              <a:ext uri="{FF2B5EF4-FFF2-40B4-BE49-F238E27FC236}">
                <a16:creationId xmlns:a16="http://schemas.microsoft.com/office/drawing/2014/main" id="{7A33BC6D-3BC0-1348-ADCF-96166CDF572A}"/>
              </a:ext>
            </a:extLst>
          </p:cNvPr>
          <p:cNvSpPr/>
          <p:nvPr/>
        </p:nvSpPr>
        <p:spPr>
          <a:xfrm>
            <a:off x="6714858" y="3705567"/>
            <a:ext cx="602922" cy="60292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05</a:t>
            </a:r>
            <a:endParaRPr lang="zh-CN" altLang="en-US" sz="1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E53413FF-E2DB-A840-82F8-D30801E97F8F}"/>
              </a:ext>
            </a:extLst>
          </p:cNvPr>
          <p:cNvGrpSpPr/>
          <p:nvPr/>
        </p:nvGrpSpPr>
        <p:grpSpPr>
          <a:xfrm>
            <a:off x="7547901" y="4623416"/>
            <a:ext cx="2253051" cy="389652"/>
            <a:chOff x="3284181" y="1527280"/>
            <a:chExt cx="3140529" cy="543136"/>
          </a:xfrm>
        </p:grpSpPr>
        <p:sp>
          <p:nvSpPr>
            <p:cNvPr id="77" name="TextBox 11">
              <a:extLst>
                <a:ext uri="{FF2B5EF4-FFF2-40B4-BE49-F238E27FC236}">
                  <a16:creationId xmlns:a16="http://schemas.microsoft.com/office/drawing/2014/main" id="{82402679-AE2E-274D-BA7A-A4D42FC44AC1}"/>
                </a:ext>
              </a:extLst>
            </p:cNvPr>
            <p:cNvSpPr txBox="1"/>
            <p:nvPr/>
          </p:nvSpPr>
          <p:spPr>
            <a:xfrm>
              <a:off x="3284181" y="1527280"/>
              <a:ext cx="3140529" cy="51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CM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功能</a:t>
              </a:r>
            </a:p>
          </p:txBody>
        </p:sp>
        <p:cxnSp>
          <p:nvCxnSpPr>
            <p:cNvPr id="78" name="直接连接符 85">
              <a:extLst>
                <a:ext uri="{FF2B5EF4-FFF2-40B4-BE49-F238E27FC236}">
                  <a16:creationId xmlns:a16="http://schemas.microsoft.com/office/drawing/2014/main" id="{CC7DC061-BF73-C340-AF0B-36D2E97CCB40}"/>
                </a:ext>
              </a:extLst>
            </p:cNvPr>
            <p:cNvCxnSpPr/>
            <p:nvPr/>
          </p:nvCxnSpPr>
          <p:spPr>
            <a:xfrm>
              <a:off x="3377386" y="2070416"/>
              <a:ext cx="29541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椭圆 78">
            <a:extLst>
              <a:ext uri="{FF2B5EF4-FFF2-40B4-BE49-F238E27FC236}">
                <a16:creationId xmlns:a16="http://schemas.microsoft.com/office/drawing/2014/main" id="{40E4251A-4FAE-9A4E-A55B-49192A4DF8AA}"/>
              </a:ext>
            </a:extLst>
          </p:cNvPr>
          <p:cNvSpPr/>
          <p:nvPr/>
        </p:nvSpPr>
        <p:spPr>
          <a:xfrm>
            <a:off x="6723808" y="4467761"/>
            <a:ext cx="602922" cy="60292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06</a:t>
            </a:r>
            <a:endParaRPr lang="zh-CN" altLang="en-US" sz="1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0F7F780B-483A-EC49-ACF5-F97D67A07B5C}"/>
              </a:ext>
            </a:extLst>
          </p:cNvPr>
          <p:cNvGrpSpPr/>
          <p:nvPr/>
        </p:nvGrpSpPr>
        <p:grpSpPr>
          <a:xfrm>
            <a:off x="7545321" y="5383805"/>
            <a:ext cx="2253051" cy="389652"/>
            <a:chOff x="3284181" y="1527280"/>
            <a:chExt cx="3140529" cy="543136"/>
          </a:xfrm>
        </p:grpSpPr>
        <p:sp>
          <p:nvSpPr>
            <p:cNvPr id="81" name="TextBox 11">
              <a:extLst>
                <a:ext uri="{FF2B5EF4-FFF2-40B4-BE49-F238E27FC236}">
                  <a16:creationId xmlns:a16="http://schemas.microsoft.com/office/drawing/2014/main" id="{92D0AA66-5254-A94C-B344-EB2D59C0CF23}"/>
                </a:ext>
              </a:extLst>
            </p:cNvPr>
            <p:cNvSpPr txBox="1"/>
            <p:nvPr/>
          </p:nvSpPr>
          <p:spPr>
            <a:xfrm>
              <a:off x="3284181" y="1527280"/>
              <a:ext cx="3140529" cy="51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CM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优势</a:t>
              </a:r>
            </a:p>
          </p:txBody>
        </p:sp>
        <p:cxnSp>
          <p:nvCxnSpPr>
            <p:cNvPr id="82" name="直接连接符 85">
              <a:extLst>
                <a:ext uri="{FF2B5EF4-FFF2-40B4-BE49-F238E27FC236}">
                  <a16:creationId xmlns:a16="http://schemas.microsoft.com/office/drawing/2014/main" id="{6EE1B1A3-9AF6-0242-BC4B-17938AAAA6BB}"/>
                </a:ext>
              </a:extLst>
            </p:cNvPr>
            <p:cNvCxnSpPr/>
            <p:nvPr/>
          </p:nvCxnSpPr>
          <p:spPr>
            <a:xfrm>
              <a:off x="3377386" y="2070416"/>
              <a:ext cx="29541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椭圆 82">
            <a:extLst>
              <a:ext uri="{FF2B5EF4-FFF2-40B4-BE49-F238E27FC236}">
                <a16:creationId xmlns:a16="http://schemas.microsoft.com/office/drawing/2014/main" id="{0D2CFCF6-8BC3-8543-83B2-FE784850B6B1}"/>
              </a:ext>
            </a:extLst>
          </p:cNvPr>
          <p:cNvSpPr/>
          <p:nvPr/>
        </p:nvSpPr>
        <p:spPr>
          <a:xfrm>
            <a:off x="6721228" y="5228150"/>
            <a:ext cx="602922" cy="60292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07</a:t>
            </a:r>
            <a:endParaRPr lang="zh-CN" altLang="en-US" sz="1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72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0151" y="177239"/>
            <a:ext cx="574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企业现状</a:t>
            </a:r>
          </a:p>
        </p:txBody>
      </p:sp>
      <p:graphicFrame>
        <p:nvGraphicFramePr>
          <p:cNvPr id="15" name="图示 14">
            <a:extLst>
              <a:ext uri="{FF2B5EF4-FFF2-40B4-BE49-F238E27FC236}">
                <a16:creationId xmlns:a16="http://schemas.microsoft.com/office/drawing/2014/main" id="{74164BF7-B3B8-4A51-B4A9-6D2B2D2BA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910770"/>
              </p:ext>
            </p:extLst>
          </p:nvPr>
        </p:nvGraphicFramePr>
        <p:xfrm>
          <a:off x="1117600" y="1297230"/>
          <a:ext cx="9001760" cy="326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448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B952DCD3-B13A-6D49-A67E-69EF795CA8F6}"/>
              </a:ext>
            </a:extLst>
          </p:cNvPr>
          <p:cNvGrpSpPr/>
          <p:nvPr/>
        </p:nvGrpSpPr>
        <p:grpSpPr>
          <a:xfrm>
            <a:off x="4204268" y="2093830"/>
            <a:ext cx="1650727" cy="2380418"/>
            <a:chOff x="2475798" y="1342260"/>
            <a:chExt cx="1982604" cy="2858998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F35BAE18-67B8-4244-A1EB-2B44D8D1D8A0}"/>
                </a:ext>
              </a:extLst>
            </p:cNvPr>
            <p:cNvGrpSpPr/>
            <p:nvPr/>
          </p:nvGrpSpPr>
          <p:grpSpPr>
            <a:xfrm>
              <a:off x="2475798" y="1342260"/>
              <a:ext cx="1982604" cy="2858998"/>
              <a:chOff x="3319399" y="1670050"/>
              <a:chExt cx="2398950" cy="3459388"/>
            </a:xfrm>
          </p:grpSpPr>
          <p:sp>
            <p:nvSpPr>
              <p:cNvPr id="54" name="圆角矩形 53">
                <a:extLst>
                  <a:ext uri="{FF2B5EF4-FFF2-40B4-BE49-F238E27FC236}">
                    <a16:creationId xmlns:a16="http://schemas.microsoft.com/office/drawing/2014/main" id="{B9E7B38F-A182-DD42-A969-B41054A4B394}"/>
                  </a:ext>
                </a:extLst>
              </p:cNvPr>
              <p:cNvSpPr/>
              <p:nvPr/>
            </p:nvSpPr>
            <p:spPr>
              <a:xfrm>
                <a:off x="3319399" y="2109144"/>
                <a:ext cx="2398950" cy="3020294"/>
              </a:xfrm>
              <a:prstGeom prst="roundRect">
                <a:avLst>
                  <a:gd name="adj" fmla="val 39823"/>
                </a:avLst>
              </a:prstGeom>
              <a:gradFill>
                <a:gsLst>
                  <a:gs pos="52000">
                    <a:srgbClr val="797979">
                      <a:alpha val="30000"/>
                    </a:srgbClr>
                  </a:gs>
                  <a:gs pos="0">
                    <a:schemeClr val="tx1">
                      <a:alpha val="30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1011F4CD-80DB-554A-B42C-0CC533E85F86}"/>
                  </a:ext>
                </a:extLst>
              </p:cNvPr>
              <p:cNvGrpSpPr/>
              <p:nvPr/>
            </p:nvGrpSpPr>
            <p:grpSpPr>
              <a:xfrm>
                <a:off x="3547324" y="1670050"/>
                <a:ext cx="1943100" cy="1943100"/>
                <a:chOff x="5124450" y="2171700"/>
                <a:chExt cx="1943100" cy="1943100"/>
              </a:xfrm>
            </p:grpSpPr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277C0AB1-673F-3245-AA4A-10F5F261B427}"/>
                    </a:ext>
                  </a:extLst>
                </p:cNvPr>
                <p:cNvSpPr/>
                <p:nvPr/>
              </p:nvSpPr>
              <p:spPr>
                <a:xfrm>
                  <a:off x="5124450" y="2171700"/>
                  <a:ext cx="1943100" cy="19431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381000" dist="1778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3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62CD6C5A-0650-6942-B690-3CFBCC76D8A0}"/>
                    </a:ext>
                  </a:extLst>
                </p:cNvPr>
                <p:cNvSpPr/>
                <p:nvPr/>
              </p:nvSpPr>
              <p:spPr>
                <a:xfrm>
                  <a:off x="5124450" y="2171700"/>
                  <a:ext cx="1943100" cy="19431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D9D9D9"/>
                    </a:gs>
                    <a:gs pos="46000">
                      <a:srgbClr val="F7F7F7"/>
                    </a:gs>
                    <a:gs pos="0">
                      <a:srgbClr val="FBFBFB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innerShdw blurRad="508000" dist="76200" dir="5400000">
                    <a:prstClr val="black">
                      <a:alpha val="16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3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6" name="圆角矩形 55">
                <a:extLst>
                  <a:ext uri="{FF2B5EF4-FFF2-40B4-BE49-F238E27FC236}">
                    <a16:creationId xmlns:a16="http://schemas.microsoft.com/office/drawing/2014/main" id="{D25E82EA-A1CC-B64F-A13C-2A2E685E7AC2}"/>
                  </a:ext>
                </a:extLst>
              </p:cNvPr>
              <p:cNvSpPr/>
              <p:nvPr/>
            </p:nvSpPr>
            <p:spPr>
              <a:xfrm>
                <a:off x="3911123" y="2165096"/>
                <a:ext cx="1215503" cy="2437384"/>
              </a:xfrm>
              <a:prstGeom prst="roundRect">
                <a:avLst>
                  <a:gd name="adj" fmla="val 39823"/>
                </a:avLst>
              </a:prstGeom>
              <a:gradFill>
                <a:gsLst>
                  <a:gs pos="38000">
                    <a:srgbClr val="797979">
                      <a:alpha val="38000"/>
                    </a:srgbClr>
                  </a:gs>
                  <a:gs pos="0">
                    <a:schemeClr val="tx1">
                      <a:alpha val="40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249ADC4A-7186-D741-9F62-044F0C5EEBF9}"/>
                  </a:ext>
                </a:extLst>
              </p:cNvPr>
              <p:cNvSpPr/>
              <p:nvPr/>
            </p:nvSpPr>
            <p:spPr>
              <a:xfrm>
                <a:off x="4027130" y="2149856"/>
                <a:ext cx="983488" cy="983488"/>
              </a:xfrm>
              <a:prstGeom prst="ellipse">
                <a:avLst/>
              </a:prstGeom>
              <a:gradFill>
                <a:gsLst>
                  <a:gs pos="100000">
                    <a:srgbClr val="01ACBE"/>
                  </a:gs>
                  <a:gs pos="53000">
                    <a:srgbClr val="01C4D9"/>
                  </a:gs>
                  <a:gs pos="0">
                    <a:srgbClr val="5EEFFE"/>
                  </a:gs>
                </a:gsLst>
                <a:lin ang="5400000" scaled="1"/>
              </a:gradFill>
              <a:ln>
                <a:noFill/>
              </a:ln>
              <a:effectLst>
                <a:outerShdw blurRad="152400" dist="76200" dir="5400000" algn="t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53E51C47-0943-7F40-A616-1683D7F7CB8C}"/>
                  </a:ext>
                </a:extLst>
              </p:cNvPr>
              <p:cNvSpPr/>
              <p:nvPr/>
            </p:nvSpPr>
            <p:spPr>
              <a:xfrm>
                <a:off x="4027132" y="2149856"/>
                <a:ext cx="983488" cy="9834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304800" dist="63500" dir="5400000">
                  <a:schemeClr val="accent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椭圆 67">
              <a:extLst>
                <a:ext uri="{FF2B5EF4-FFF2-40B4-BE49-F238E27FC236}">
                  <a16:creationId xmlns:a16="http://schemas.microsoft.com/office/drawing/2014/main" id="{1E5CB5A7-B712-A34E-9C4D-132C05B10FDB}"/>
                </a:ext>
              </a:extLst>
            </p:cNvPr>
            <p:cNvSpPr/>
            <p:nvPr/>
          </p:nvSpPr>
          <p:spPr>
            <a:xfrm>
              <a:off x="3213697" y="1790714"/>
              <a:ext cx="506805" cy="189589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-1" fmla="*/ 0 w 812800"/>
                <a:gd name="connsiteY0-2" fmla="*/ 406400 h 457199"/>
                <a:gd name="connsiteX1-3" fmla="*/ 406400 w 812800"/>
                <a:gd name="connsiteY1-4" fmla="*/ 0 h 457199"/>
                <a:gd name="connsiteX2-5" fmla="*/ 812800 w 812800"/>
                <a:gd name="connsiteY2-6" fmla="*/ 406400 h 457199"/>
                <a:gd name="connsiteX3-7" fmla="*/ 0 w 812800"/>
                <a:gd name="connsiteY3-8" fmla="*/ 406400 h 457199"/>
                <a:gd name="connsiteX0-9" fmla="*/ 0 w 812800"/>
                <a:gd name="connsiteY0-10" fmla="*/ 406400 h 421420"/>
                <a:gd name="connsiteX1-11" fmla="*/ 406400 w 812800"/>
                <a:gd name="connsiteY1-12" fmla="*/ 0 h 421420"/>
                <a:gd name="connsiteX2-13" fmla="*/ 812800 w 812800"/>
                <a:gd name="connsiteY2-14" fmla="*/ 406400 h 421420"/>
                <a:gd name="connsiteX3-15" fmla="*/ 0 w 812800"/>
                <a:gd name="connsiteY3-16" fmla="*/ 406400 h 421420"/>
                <a:gd name="connsiteX0-17" fmla="*/ 0 w 812800"/>
                <a:gd name="connsiteY0-18" fmla="*/ 406400 h 406400"/>
                <a:gd name="connsiteX1-19" fmla="*/ 406400 w 812800"/>
                <a:gd name="connsiteY1-20" fmla="*/ 0 h 406400"/>
                <a:gd name="connsiteX2-21" fmla="*/ 812800 w 812800"/>
                <a:gd name="connsiteY2-22" fmla="*/ 406400 h 406400"/>
                <a:gd name="connsiteX3-23" fmla="*/ 0 w 812800"/>
                <a:gd name="connsiteY3-24" fmla="*/ 406400 h 406400"/>
                <a:gd name="connsiteX0-25" fmla="*/ 0 w 812800"/>
                <a:gd name="connsiteY0-26" fmla="*/ 406400 h 406400"/>
                <a:gd name="connsiteX1-27" fmla="*/ 406400 w 812800"/>
                <a:gd name="connsiteY1-28" fmla="*/ 0 h 406400"/>
                <a:gd name="connsiteX2-29" fmla="*/ 812800 w 812800"/>
                <a:gd name="connsiteY2-30" fmla="*/ 406400 h 406400"/>
                <a:gd name="connsiteX3-31" fmla="*/ 0 w 812800"/>
                <a:gd name="connsiteY3-32" fmla="*/ 406400 h 406400"/>
                <a:gd name="connsiteX0-33" fmla="*/ 0 w 812800"/>
                <a:gd name="connsiteY0-34" fmla="*/ 406400 h 406400"/>
                <a:gd name="connsiteX1-35" fmla="*/ 406400 w 812800"/>
                <a:gd name="connsiteY1-36" fmla="*/ 0 h 406400"/>
                <a:gd name="connsiteX2-37" fmla="*/ 812800 w 812800"/>
                <a:gd name="connsiteY2-38" fmla="*/ 406400 h 406400"/>
                <a:gd name="connsiteX3-39" fmla="*/ 0 w 812800"/>
                <a:gd name="connsiteY3-40" fmla="*/ 406400 h 406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bg1"/>
                </a:solidFill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19D828D4-C7FF-984B-8BB6-7685B0708909}"/>
                </a:ext>
              </a:extLst>
            </p:cNvPr>
            <p:cNvSpPr txBox="1"/>
            <p:nvPr/>
          </p:nvSpPr>
          <p:spPr>
            <a:xfrm>
              <a:off x="3108626" y="1815137"/>
              <a:ext cx="686527" cy="628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7768E44-1FDE-654B-AF40-8840D170DC6B}"/>
              </a:ext>
            </a:extLst>
          </p:cNvPr>
          <p:cNvGrpSpPr/>
          <p:nvPr/>
        </p:nvGrpSpPr>
        <p:grpSpPr>
          <a:xfrm>
            <a:off x="6045768" y="2093830"/>
            <a:ext cx="1650727" cy="2380418"/>
            <a:chOff x="2475798" y="1342260"/>
            <a:chExt cx="1982604" cy="2858998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6C7D0AD4-37E8-8543-A053-E3CA3FFFC15A}"/>
                </a:ext>
              </a:extLst>
            </p:cNvPr>
            <p:cNvGrpSpPr/>
            <p:nvPr/>
          </p:nvGrpSpPr>
          <p:grpSpPr>
            <a:xfrm>
              <a:off x="2475798" y="1342260"/>
              <a:ext cx="1982604" cy="2858998"/>
              <a:chOff x="3319399" y="1670050"/>
              <a:chExt cx="2398950" cy="3459388"/>
            </a:xfrm>
          </p:grpSpPr>
          <p:sp>
            <p:nvSpPr>
              <p:cNvPr id="65" name="圆角矩形 64">
                <a:extLst>
                  <a:ext uri="{FF2B5EF4-FFF2-40B4-BE49-F238E27FC236}">
                    <a16:creationId xmlns:a16="http://schemas.microsoft.com/office/drawing/2014/main" id="{C3B1E054-A121-5E40-B972-08499AE34567}"/>
                  </a:ext>
                </a:extLst>
              </p:cNvPr>
              <p:cNvSpPr/>
              <p:nvPr/>
            </p:nvSpPr>
            <p:spPr>
              <a:xfrm>
                <a:off x="3319399" y="2109144"/>
                <a:ext cx="2398950" cy="3020294"/>
              </a:xfrm>
              <a:prstGeom prst="roundRect">
                <a:avLst>
                  <a:gd name="adj" fmla="val 39823"/>
                </a:avLst>
              </a:prstGeom>
              <a:gradFill>
                <a:gsLst>
                  <a:gs pos="52000">
                    <a:srgbClr val="797979">
                      <a:alpha val="30000"/>
                    </a:srgbClr>
                  </a:gs>
                  <a:gs pos="0">
                    <a:schemeClr val="tx1">
                      <a:alpha val="30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741618F0-3570-E543-8ADA-4821C2BC676B}"/>
                  </a:ext>
                </a:extLst>
              </p:cNvPr>
              <p:cNvGrpSpPr/>
              <p:nvPr/>
            </p:nvGrpSpPr>
            <p:grpSpPr>
              <a:xfrm>
                <a:off x="3547324" y="1670050"/>
                <a:ext cx="1943100" cy="1943100"/>
                <a:chOff x="5124450" y="2171700"/>
                <a:chExt cx="1943100" cy="1943100"/>
              </a:xfrm>
            </p:grpSpPr>
            <p:sp>
              <p:nvSpPr>
                <p:cNvPr id="70" name="椭圆 69">
                  <a:extLst>
                    <a:ext uri="{FF2B5EF4-FFF2-40B4-BE49-F238E27FC236}">
                      <a16:creationId xmlns:a16="http://schemas.microsoft.com/office/drawing/2014/main" id="{E9B67A1A-69A7-E849-B7AB-19E761F8DD44}"/>
                    </a:ext>
                  </a:extLst>
                </p:cNvPr>
                <p:cNvSpPr/>
                <p:nvPr/>
              </p:nvSpPr>
              <p:spPr>
                <a:xfrm>
                  <a:off x="5124450" y="2171700"/>
                  <a:ext cx="1943100" cy="19431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381000" dist="1778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3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5B56B2CA-BCD0-9749-BE2E-E843209A0262}"/>
                    </a:ext>
                  </a:extLst>
                </p:cNvPr>
                <p:cNvSpPr/>
                <p:nvPr/>
              </p:nvSpPr>
              <p:spPr>
                <a:xfrm>
                  <a:off x="5124450" y="2171700"/>
                  <a:ext cx="1943100" cy="19431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D9D9D9"/>
                    </a:gs>
                    <a:gs pos="46000">
                      <a:srgbClr val="F7F7F7"/>
                    </a:gs>
                    <a:gs pos="0">
                      <a:srgbClr val="FBFBFB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innerShdw blurRad="508000" dist="76200" dir="5400000">
                    <a:prstClr val="black">
                      <a:alpha val="16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3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圆角矩形 66">
                <a:extLst>
                  <a:ext uri="{FF2B5EF4-FFF2-40B4-BE49-F238E27FC236}">
                    <a16:creationId xmlns:a16="http://schemas.microsoft.com/office/drawing/2014/main" id="{574897A2-8F7B-B745-AC93-AC5CFA3950AF}"/>
                  </a:ext>
                </a:extLst>
              </p:cNvPr>
              <p:cNvSpPr/>
              <p:nvPr/>
            </p:nvSpPr>
            <p:spPr>
              <a:xfrm>
                <a:off x="3911123" y="2165096"/>
                <a:ext cx="1215503" cy="2437384"/>
              </a:xfrm>
              <a:prstGeom prst="roundRect">
                <a:avLst>
                  <a:gd name="adj" fmla="val 39823"/>
                </a:avLst>
              </a:prstGeom>
              <a:gradFill>
                <a:gsLst>
                  <a:gs pos="38000">
                    <a:srgbClr val="797979">
                      <a:alpha val="38000"/>
                    </a:srgbClr>
                  </a:gs>
                  <a:gs pos="0">
                    <a:schemeClr val="tx1">
                      <a:alpha val="40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37ACEB64-384A-1B42-9224-E9E31A3ED526}"/>
                  </a:ext>
                </a:extLst>
              </p:cNvPr>
              <p:cNvSpPr/>
              <p:nvPr/>
            </p:nvSpPr>
            <p:spPr>
              <a:xfrm>
                <a:off x="4027130" y="2149856"/>
                <a:ext cx="983488" cy="983488"/>
              </a:xfrm>
              <a:prstGeom prst="ellipse">
                <a:avLst/>
              </a:prstGeom>
              <a:gradFill>
                <a:gsLst>
                  <a:gs pos="100000">
                    <a:srgbClr val="01ACBE"/>
                  </a:gs>
                  <a:gs pos="53000">
                    <a:srgbClr val="01C4D9"/>
                  </a:gs>
                  <a:gs pos="0">
                    <a:srgbClr val="5EEFFE"/>
                  </a:gs>
                </a:gsLst>
                <a:lin ang="5400000" scaled="1"/>
              </a:gradFill>
              <a:ln>
                <a:noFill/>
              </a:ln>
              <a:effectLst>
                <a:outerShdw blurRad="152400" dist="76200" dir="5400000" algn="t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24D221B8-C3E1-764F-BB1C-FB6A1EE83563}"/>
                  </a:ext>
                </a:extLst>
              </p:cNvPr>
              <p:cNvSpPr/>
              <p:nvPr/>
            </p:nvSpPr>
            <p:spPr>
              <a:xfrm>
                <a:off x="4027130" y="2149856"/>
                <a:ext cx="983488" cy="9834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304800" dist="63500" dir="5400000">
                  <a:srgbClr val="00485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椭圆 67">
              <a:extLst>
                <a:ext uri="{FF2B5EF4-FFF2-40B4-BE49-F238E27FC236}">
                  <a16:creationId xmlns:a16="http://schemas.microsoft.com/office/drawing/2014/main" id="{4B9FCCE2-9B11-4843-9A93-BBF90129D12C}"/>
                </a:ext>
              </a:extLst>
            </p:cNvPr>
            <p:cNvSpPr/>
            <p:nvPr/>
          </p:nvSpPr>
          <p:spPr>
            <a:xfrm>
              <a:off x="3213697" y="1790714"/>
              <a:ext cx="506805" cy="189589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-1" fmla="*/ 0 w 812800"/>
                <a:gd name="connsiteY0-2" fmla="*/ 406400 h 457199"/>
                <a:gd name="connsiteX1-3" fmla="*/ 406400 w 812800"/>
                <a:gd name="connsiteY1-4" fmla="*/ 0 h 457199"/>
                <a:gd name="connsiteX2-5" fmla="*/ 812800 w 812800"/>
                <a:gd name="connsiteY2-6" fmla="*/ 406400 h 457199"/>
                <a:gd name="connsiteX3-7" fmla="*/ 0 w 812800"/>
                <a:gd name="connsiteY3-8" fmla="*/ 406400 h 457199"/>
                <a:gd name="connsiteX0-9" fmla="*/ 0 w 812800"/>
                <a:gd name="connsiteY0-10" fmla="*/ 406400 h 421420"/>
                <a:gd name="connsiteX1-11" fmla="*/ 406400 w 812800"/>
                <a:gd name="connsiteY1-12" fmla="*/ 0 h 421420"/>
                <a:gd name="connsiteX2-13" fmla="*/ 812800 w 812800"/>
                <a:gd name="connsiteY2-14" fmla="*/ 406400 h 421420"/>
                <a:gd name="connsiteX3-15" fmla="*/ 0 w 812800"/>
                <a:gd name="connsiteY3-16" fmla="*/ 406400 h 421420"/>
                <a:gd name="connsiteX0-17" fmla="*/ 0 w 812800"/>
                <a:gd name="connsiteY0-18" fmla="*/ 406400 h 406400"/>
                <a:gd name="connsiteX1-19" fmla="*/ 406400 w 812800"/>
                <a:gd name="connsiteY1-20" fmla="*/ 0 h 406400"/>
                <a:gd name="connsiteX2-21" fmla="*/ 812800 w 812800"/>
                <a:gd name="connsiteY2-22" fmla="*/ 406400 h 406400"/>
                <a:gd name="connsiteX3-23" fmla="*/ 0 w 812800"/>
                <a:gd name="connsiteY3-24" fmla="*/ 406400 h 406400"/>
                <a:gd name="connsiteX0-25" fmla="*/ 0 w 812800"/>
                <a:gd name="connsiteY0-26" fmla="*/ 406400 h 406400"/>
                <a:gd name="connsiteX1-27" fmla="*/ 406400 w 812800"/>
                <a:gd name="connsiteY1-28" fmla="*/ 0 h 406400"/>
                <a:gd name="connsiteX2-29" fmla="*/ 812800 w 812800"/>
                <a:gd name="connsiteY2-30" fmla="*/ 406400 h 406400"/>
                <a:gd name="connsiteX3-31" fmla="*/ 0 w 812800"/>
                <a:gd name="connsiteY3-32" fmla="*/ 406400 h 406400"/>
                <a:gd name="connsiteX0-33" fmla="*/ 0 w 812800"/>
                <a:gd name="connsiteY0-34" fmla="*/ 406400 h 406400"/>
                <a:gd name="connsiteX1-35" fmla="*/ 406400 w 812800"/>
                <a:gd name="connsiteY1-36" fmla="*/ 0 h 406400"/>
                <a:gd name="connsiteX2-37" fmla="*/ 812800 w 812800"/>
                <a:gd name="connsiteY2-38" fmla="*/ 406400 h 406400"/>
                <a:gd name="connsiteX3-39" fmla="*/ 0 w 812800"/>
                <a:gd name="connsiteY3-40" fmla="*/ 406400 h 406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bg1"/>
                </a:solidFill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06779DFC-596A-5746-B7A9-5B9AA53D43CE}"/>
                </a:ext>
              </a:extLst>
            </p:cNvPr>
            <p:cNvSpPr txBox="1"/>
            <p:nvPr/>
          </p:nvSpPr>
          <p:spPr>
            <a:xfrm>
              <a:off x="3113759" y="1837177"/>
              <a:ext cx="702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6D2D1200-D4C5-C642-8BB7-AF1C3531468B}"/>
              </a:ext>
            </a:extLst>
          </p:cNvPr>
          <p:cNvGrpSpPr/>
          <p:nvPr/>
        </p:nvGrpSpPr>
        <p:grpSpPr>
          <a:xfrm>
            <a:off x="4204268" y="3683870"/>
            <a:ext cx="1650727" cy="2380418"/>
            <a:chOff x="2475798" y="1342260"/>
            <a:chExt cx="1982604" cy="2858998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9172E024-3810-324F-B2BD-77B5380DCA61}"/>
                </a:ext>
              </a:extLst>
            </p:cNvPr>
            <p:cNvGrpSpPr/>
            <p:nvPr/>
          </p:nvGrpSpPr>
          <p:grpSpPr>
            <a:xfrm>
              <a:off x="2475798" y="1342260"/>
              <a:ext cx="1982604" cy="2858998"/>
              <a:chOff x="3319399" y="1670050"/>
              <a:chExt cx="2398950" cy="3459388"/>
            </a:xfrm>
          </p:grpSpPr>
          <p:sp>
            <p:nvSpPr>
              <p:cNvPr id="76" name="圆角矩形 75">
                <a:extLst>
                  <a:ext uri="{FF2B5EF4-FFF2-40B4-BE49-F238E27FC236}">
                    <a16:creationId xmlns:a16="http://schemas.microsoft.com/office/drawing/2014/main" id="{57BB73DA-9373-4949-9C84-AA1F536B3662}"/>
                  </a:ext>
                </a:extLst>
              </p:cNvPr>
              <p:cNvSpPr/>
              <p:nvPr/>
            </p:nvSpPr>
            <p:spPr>
              <a:xfrm>
                <a:off x="3319399" y="2109144"/>
                <a:ext cx="2398950" cy="3020294"/>
              </a:xfrm>
              <a:prstGeom prst="roundRect">
                <a:avLst>
                  <a:gd name="adj" fmla="val 39823"/>
                </a:avLst>
              </a:prstGeom>
              <a:gradFill>
                <a:gsLst>
                  <a:gs pos="52000">
                    <a:srgbClr val="797979">
                      <a:alpha val="30000"/>
                    </a:srgbClr>
                  </a:gs>
                  <a:gs pos="0">
                    <a:schemeClr val="tx1">
                      <a:alpha val="30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7013FBD1-98A0-B244-8D07-51CE337687DE}"/>
                  </a:ext>
                </a:extLst>
              </p:cNvPr>
              <p:cNvGrpSpPr/>
              <p:nvPr/>
            </p:nvGrpSpPr>
            <p:grpSpPr>
              <a:xfrm>
                <a:off x="3547324" y="1670050"/>
                <a:ext cx="1943100" cy="1943100"/>
                <a:chOff x="5124450" y="2171700"/>
                <a:chExt cx="1943100" cy="1943100"/>
              </a:xfrm>
            </p:grpSpPr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A6FBC5FB-95D5-284A-B8C6-C5F72539F6E9}"/>
                    </a:ext>
                  </a:extLst>
                </p:cNvPr>
                <p:cNvSpPr/>
                <p:nvPr/>
              </p:nvSpPr>
              <p:spPr>
                <a:xfrm>
                  <a:off x="5124450" y="2171700"/>
                  <a:ext cx="1943100" cy="19431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381000" dist="1778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3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C0E42A32-4A75-E94F-98A3-07ACBAFB2636}"/>
                    </a:ext>
                  </a:extLst>
                </p:cNvPr>
                <p:cNvSpPr/>
                <p:nvPr/>
              </p:nvSpPr>
              <p:spPr>
                <a:xfrm>
                  <a:off x="5124450" y="2171700"/>
                  <a:ext cx="1943100" cy="19431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D9D9D9"/>
                    </a:gs>
                    <a:gs pos="46000">
                      <a:srgbClr val="F7F7F7"/>
                    </a:gs>
                    <a:gs pos="0">
                      <a:srgbClr val="FBFBFB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innerShdw blurRad="508000" dist="76200" dir="5400000">
                    <a:prstClr val="black">
                      <a:alpha val="16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3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8" name="圆角矩形 77">
                <a:extLst>
                  <a:ext uri="{FF2B5EF4-FFF2-40B4-BE49-F238E27FC236}">
                    <a16:creationId xmlns:a16="http://schemas.microsoft.com/office/drawing/2014/main" id="{A99695D0-C38C-024D-ACB8-C3EC77F3BC77}"/>
                  </a:ext>
                </a:extLst>
              </p:cNvPr>
              <p:cNvSpPr/>
              <p:nvPr/>
            </p:nvSpPr>
            <p:spPr>
              <a:xfrm>
                <a:off x="3911123" y="2165096"/>
                <a:ext cx="1215503" cy="2437384"/>
              </a:xfrm>
              <a:prstGeom prst="roundRect">
                <a:avLst>
                  <a:gd name="adj" fmla="val 39823"/>
                </a:avLst>
              </a:prstGeom>
              <a:gradFill>
                <a:gsLst>
                  <a:gs pos="38000">
                    <a:srgbClr val="797979">
                      <a:alpha val="38000"/>
                    </a:srgbClr>
                  </a:gs>
                  <a:gs pos="0">
                    <a:schemeClr val="tx1">
                      <a:alpha val="40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5A14410C-90A9-9342-A0A3-D8CDE3E734B5}"/>
                  </a:ext>
                </a:extLst>
              </p:cNvPr>
              <p:cNvSpPr/>
              <p:nvPr/>
            </p:nvSpPr>
            <p:spPr>
              <a:xfrm>
                <a:off x="4027130" y="2149856"/>
                <a:ext cx="983488" cy="983488"/>
              </a:xfrm>
              <a:prstGeom prst="ellipse">
                <a:avLst/>
              </a:prstGeom>
              <a:gradFill>
                <a:gsLst>
                  <a:gs pos="100000">
                    <a:srgbClr val="01ACBE"/>
                  </a:gs>
                  <a:gs pos="53000">
                    <a:srgbClr val="01C4D9"/>
                  </a:gs>
                  <a:gs pos="0">
                    <a:srgbClr val="5EEFFE"/>
                  </a:gs>
                </a:gsLst>
                <a:lin ang="5400000" scaled="1"/>
              </a:gradFill>
              <a:ln>
                <a:noFill/>
              </a:ln>
              <a:effectLst>
                <a:outerShdw blurRad="152400" dist="76200" dir="5400000" algn="t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6927A9B4-914C-9D4C-9BDB-7FF187DC1D6D}"/>
                  </a:ext>
                </a:extLst>
              </p:cNvPr>
              <p:cNvSpPr/>
              <p:nvPr/>
            </p:nvSpPr>
            <p:spPr>
              <a:xfrm>
                <a:off x="4027130" y="2149856"/>
                <a:ext cx="983488" cy="9834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304800" dist="63500" dir="5400000">
                  <a:srgbClr val="7B1313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椭圆 67">
              <a:extLst>
                <a:ext uri="{FF2B5EF4-FFF2-40B4-BE49-F238E27FC236}">
                  <a16:creationId xmlns:a16="http://schemas.microsoft.com/office/drawing/2014/main" id="{15DEC436-4F9E-BA4F-97E0-2F3052DC54FF}"/>
                </a:ext>
              </a:extLst>
            </p:cNvPr>
            <p:cNvSpPr/>
            <p:nvPr/>
          </p:nvSpPr>
          <p:spPr>
            <a:xfrm>
              <a:off x="3213697" y="1790714"/>
              <a:ext cx="506805" cy="189589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-1" fmla="*/ 0 w 812800"/>
                <a:gd name="connsiteY0-2" fmla="*/ 406400 h 457199"/>
                <a:gd name="connsiteX1-3" fmla="*/ 406400 w 812800"/>
                <a:gd name="connsiteY1-4" fmla="*/ 0 h 457199"/>
                <a:gd name="connsiteX2-5" fmla="*/ 812800 w 812800"/>
                <a:gd name="connsiteY2-6" fmla="*/ 406400 h 457199"/>
                <a:gd name="connsiteX3-7" fmla="*/ 0 w 812800"/>
                <a:gd name="connsiteY3-8" fmla="*/ 406400 h 457199"/>
                <a:gd name="connsiteX0-9" fmla="*/ 0 w 812800"/>
                <a:gd name="connsiteY0-10" fmla="*/ 406400 h 421420"/>
                <a:gd name="connsiteX1-11" fmla="*/ 406400 w 812800"/>
                <a:gd name="connsiteY1-12" fmla="*/ 0 h 421420"/>
                <a:gd name="connsiteX2-13" fmla="*/ 812800 w 812800"/>
                <a:gd name="connsiteY2-14" fmla="*/ 406400 h 421420"/>
                <a:gd name="connsiteX3-15" fmla="*/ 0 w 812800"/>
                <a:gd name="connsiteY3-16" fmla="*/ 406400 h 421420"/>
                <a:gd name="connsiteX0-17" fmla="*/ 0 w 812800"/>
                <a:gd name="connsiteY0-18" fmla="*/ 406400 h 406400"/>
                <a:gd name="connsiteX1-19" fmla="*/ 406400 w 812800"/>
                <a:gd name="connsiteY1-20" fmla="*/ 0 h 406400"/>
                <a:gd name="connsiteX2-21" fmla="*/ 812800 w 812800"/>
                <a:gd name="connsiteY2-22" fmla="*/ 406400 h 406400"/>
                <a:gd name="connsiteX3-23" fmla="*/ 0 w 812800"/>
                <a:gd name="connsiteY3-24" fmla="*/ 406400 h 406400"/>
                <a:gd name="connsiteX0-25" fmla="*/ 0 w 812800"/>
                <a:gd name="connsiteY0-26" fmla="*/ 406400 h 406400"/>
                <a:gd name="connsiteX1-27" fmla="*/ 406400 w 812800"/>
                <a:gd name="connsiteY1-28" fmla="*/ 0 h 406400"/>
                <a:gd name="connsiteX2-29" fmla="*/ 812800 w 812800"/>
                <a:gd name="connsiteY2-30" fmla="*/ 406400 h 406400"/>
                <a:gd name="connsiteX3-31" fmla="*/ 0 w 812800"/>
                <a:gd name="connsiteY3-32" fmla="*/ 406400 h 406400"/>
                <a:gd name="connsiteX0-33" fmla="*/ 0 w 812800"/>
                <a:gd name="connsiteY0-34" fmla="*/ 406400 h 406400"/>
                <a:gd name="connsiteX1-35" fmla="*/ 406400 w 812800"/>
                <a:gd name="connsiteY1-36" fmla="*/ 0 h 406400"/>
                <a:gd name="connsiteX2-37" fmla="*/ 812800 w 812800"/>
                <a:gd name="connsiteY2-38" fmla="*/ 406400 h 406400"/>
                <a:gd name="connsiteX3-39" fmla="*/ 0 w 812800"/>
                <a:gd name="connsiteY3-40" fmla="*/ 406400 h 406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bg1"/>
                </a:solidFill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200C63C5-2495-7647-A35F-2421A97F4404}"/>
                </a:ext>
              </a:extLst>
            </p:cNvPr>
            <p:cNvSpPr txBox="1"/>
            <p:nvPr/>
          </p:nvSpPr>
          <p:spPr>
            <a:xfrm>
              <a:off x="3110782" y="1852270"/>
              <a:ext cx="71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984441CF-A0F4-2A4F-A1E3-4D913C2BA30B}"/>
              </a:ext>
            </a:extLst>
          </p:cNvPr>
          <p:cNvGrpSpPr/>
          <p:nvPr/>
        </p:nvGrpSpPr>
        <p:grpSpPr>
          <a:xfrm>
            <a:off x="6045768" y="3683870"/>
            <a:ext cx="1650727" cy="2380418"/>
            <a:chOff x="2475798" y="1342260"/>
            <a:chExt cx="1982604" cy="2858998"/>
          </a:xfrm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A096B8C2-638C-A645-B4F7-7082D228BF2C}"/>
                </a:ext>
              </a:extLst>
            </p:cNvPr>
            <p:cNvGrpSpPr/>
            <p:nvPr/>
          </p:nvGrpSpPr>
          <p:grpSpPr>
            <a:xfrm>
              <a:off x="2475798" y="1342260"/>
              <a:ext cx="1982604" cy="2858998"/>
              <a:chOff x="3319399" y="1670050"/>
              <a:chExt cx="2398950" cy="3459388"/>
            </a:xfrm>
          </p:grpSpPr>
          <p:sp>
            <p:nvSpPr>
              <p:cNvPr id="87" name="圆角矩形 86">
                <a:extLst>
                  <a:ext uri="{FF2B5EF4-FFF2-40B4-BE49-F238E27FC236}">
                    <a16:creationId xmlns:a16="http://schemas.microsoft.com/office/drawing/2014/main" id="{6DB093C7-6910-6F49-8654-8B9BBDE2FFB7}"/>
                  </a:ext>
                </a:extLst>
              </p:cNvPr>
              <p:cNvSpPr/>
              <p:nvPr/>
            </p:nvSpPr>
            <p:spPr>
              <a:xfrm>
                <a:off x="3319399" y="2109144"/>
                <a:ext cx="2398950" cy="3020294"/>
              </a:xfrm>
              <a:prstGeom prst="roundRect">
                <a:avLst>
                  <a:gd name="adj" fmla="val 39823"/>
                </a:avLst>
              </a:prstGeom>
              <a:gradFill>
                <a:gsLst>
                  <a:gs pos="52000">
                    <a:srgbClr val="797979">
                      <a:alpha val="30000"/>
                    </a:srgbClr>
                  </a:gs>
                  <a:gs pos="0">
                    <a:schemeClr val="tx1">
                      <a:alpha val="30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168AF442-6738-7343-B89F-73DDE0A43693}"/>
                  </a:ext>
                </a:extLst>
              </p:cNvPr>
              <p:cNvGrpSpPr/>
              <p:nvPr/>
            </p:nvGrpSpPr>
            <p:grpSpPr>
              <a:xfrm>
                <a:off x="3547324" y="1670050"/>
                <a:ext cx="1943100" cy="1943100"/>
                <a:chOff x="5124450" y="2171700"/>
                <a:chExt cx="1943100" cy="1943100"/>
              </a:xfrm>
            </p:grpSpPr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55568471-EEA3-504E-AE00-D0AF96238819}"/>
                    </a:ext>
                  </a:extLst>
                </p:cNvPr>
                <p:cNvSpPr/>
                <p:nvPr/>
              </p:nvSpPr>
              <p:spPr>
                <a:xfrm>
                  <a:off x="5124450" y="2171700"/>
                  <a:ext cx="1943100" cy="19431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381000" dist="1778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3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389E064A-CFCE-4241-B561-5AB858BDE253}"/>
                    </a:ext>
                  </a:extLst>
                </p:cNvPr>
                <p:cNvSpPr/>
                <p:nvPr/>
              </p:nvSpPr>
              <p:spPr>
                <a:xfrm>
                  <a:off x="5124450" y="2171700"/>
                  <a:ext cx="1943100" cy="19431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D9D9D9"/>
                    </a:gs>
                    <a:gs pos="46000">
                      <a:srgbClr val="F7F7F7"/>
                    </a:gs>
                    <a:gs pos="0">
                      <a:srgbClr val="FBFBFB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innerShdw blurRad="508000" dist="76200" dir="5400000">
                    <a:prstClr val="black">
                      <a:alpha val="16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3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9" name="圆角矩形 88">
                <a:extLst>
                  <a:ext uri="{FF2B5EF4-FFF2-40B4-BE49-F238E27FC236}">
                    <a16:creationId xmlns:a16="http://schemas.microsoft.com/office/drawing/2014/main" id="{C3091F5C-9A4A-DC47-900B-D164021AEA2A}"/>
                  </a:ext>
                </a:extLst>
              </p:cNvPr>
              <p:cNvSpPr/>
              <p:nvPr/>
            </p:nvSpPr>
            <p:spPr>
              <a:xfrm>
                <a:off x="3911123" y="2165096"/>
                <a:ext cx="1215503" cy="2437384"/>
              </a:xfrm>
              <a:prstGeom prst="roundRect">
                <a:avLst>
                  <a:gd name="adj" fmla="val 39823"/>
                </a:avLst>
              </a:prstGeom>
              <a:gradFill>
                <a:gsLst>
                  <a:gs pos="38000">
                    <a:srgbClr val="797979">
                      <a:alpha val="38000"/>
                    </a:srgbClr>
                  </a:gs>
                  <a:gs pos="0">
                    <a:schemeClr val="tx1">
                      <a:alpha val="40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E18FAE4D-2E01-DF43-9D8D-99DA09FA4F5B}"/>
                  </a:ext>
                </a:extLst>
              </p:cNvPr>
              <p:cNvSpPr/>
              <p:nvPr/>
            </p:nvSpPr>
            <p:spPr>
              <a:xfrm>
                <a:off x="4027130" y="2149856"/>
                <a:ext cx="983488" cy="983488"/>
              </a:xfrm>
              <a:prstGeom prst="ellipse">
                <a:avLst/>
              </a:prstGeom>
              <a:gradFill>
                <a:gsLst>
                  <a:gs pos="100000">
                    <a:srgbClr val="01ACBE"/>
                  </a:gs>
                  <a:gs pos="53000">
                    <a:srgbClr val="01C4D9"/>
                  </a:gs>
                  <a:gs pos="0">
                    <a:srgbClr val="5EEFFE"/>
                  </a:gs>
                </a:gsLst>
                <a:lin ang="5400000" scaled="1"/>
              </a:gradFill>
              <a:ln>
                <a:noFill/>
              </a:ln>
              <a:effectLst>
                <a:outerShdw blurRad="152400" dist="76200" dir="5400000" algn="t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E701D76F-2724-6D4A-AC6A-CF75C2CB9207}"/>
                  </a:ext>
                </a:extLst>
              </p:cNvPr>
              <p:cNvSpPr/>
              <p:nvPr/>
            </p:nvSpPr>
            <p:spPr>
              <a:xfrm>
                <a:off x="4027130" y="2149856"/>
                <a:ext cx="983488" cy="9834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304800" dist="63500" dir="5400000">
                  <a:srgbClr val="392143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3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5" name="椭圆 67">
              <a:extLst>
                <a:ext uri="{FF2B5EF4-FFF2-40B4-BE49-F238E27FC236}">
                  <a16:creationId xmlns:a16="http://schemas.microsoft.com/office/drawing/2014/main" id="{91091F32-6045-6840-852D-0CF0B3487FF3}"/>
                </a:ext>
              </a:extLst>
            </p:cNvPr>
            <p:cNvSpPr/>
            <p:nvPr/>
          </p:nvSpPr>
          <p:spPr>
            <a:xfrm>
              <a:off x="3213697" y="1790714"/>
              <a:ext cx="506805" cy="189589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-1" fmla="*/ 0 w 812800"/>
                <a:gd name="connsiteY0-2" fmla="*/ 406400 h 457199"/>
                <a:gd name="connsiteX1-3" fmla="*/ 406400 w 812800"/>
                <a:gd name="connsiteY1-4" fmla="*/ 0 h 457199"/>
                <a:gd name="connsiteX2-5" fmla="*/ 812800 w 812800"/>
                <a:gd name="connsiteY2-6" fmla="*/ 406400 h 457199"/>
                <a:gd name="connsiteX3-7" fmla="*/ 0 w 812800"/>
                <a:gd name="connsiteY3-8" fmla="*/ 406400 h 457199"/>
                <a:gd name="connsiteX0-9" fmla="*/ 0 w 812800"/>
                <a:gd name="connsiteY0-10" fmla="*/ 406400 h 421420"/>
                <a:gd name="connsiteX1-11" fmla="*/ 406400 w 812800"/>
                <a:gd name="connsiteY1-12" fmla="*/ 0 h 421420"/>
                <a:gd name="connsiteX2-13" fmla="*/ 812800 w 812800"/>
                <a:gd name="connsiteY2-14" fmla="*/ 406400 h 421420"/>
                <a:gd name="connsiteX3-15" fmla="*/ 0 w 812800"/>
                <a:gd name="connsiteY3-16" fmla="*/ 406400 h 421420"/>
                <a:gd name="connsiteX0-17" fmla="*/ 0 w 812800"/>
                <a:gd name="connsiteY0-18" fmla="*/ 406400 h 406400"/>
                <a:gd name="connsiteX1-19" fmla="*/ 406400 w 812800"/>
                <a:gd name="connsiteY1-20" fmla="*/ 0 h 406400"/>
                <a:gd name="connsiteX2-21" fmla="*/ 812800 w 812800"/>
                <a:gd name="connsiteY2-22" fmla="*/ 406400 h 406400"/>
                <a:gd name="connsiteX3-23" fmla="*/ 0 w 812800"/>
                <a:gd name="connsiteY3-24" fmla="*/ 406400 h 406400"/>
                <a:gd name="connsiteX0-25" fmla="*/ 0 w 812800"/>
                <a:gd name="connsiteY0-26" fmla="*/ 406400 h 406400"/>
                <a:gd name="connsiteX1-27" fmla="*/ 406400 w 812800"/>
                <a:gd name="connsiteY1-28" fmla="*/ 0 h 406400"/>
                <a:gd name="connsiteX2-29" fmla="*/ 812800 w 812800"/>
                <a:gd name="connsiteY2-30" fmla="*/ 406400 h 406400"/>
                <a:gd name="connsiteX3-31" fmla="*/ 0 w 812800"/>
                <a:gd name="connsiteY3-32" fmla="*/ 406400 h 406400"/>
                <a:gd name="connsiteX0-33" fmla="*/ 0 w 812800"/>
                <a:gd name="connsiteY0-34" fmla="*/ 406400 h 406400"/>
                <a:gd name="connsiteX1-35" fmla="*/ 406400 w 812800"/>
                <a:gd name="connsiteY1-36" fmla="*/ 0 h 406400"/>
                <a:gd name="connsiteX2-37" fmla="*/ 812800 w 812800"/>
                <a:gd name="connsiteY2-38" fmla="*/ 406400 h 406400"/>
                <a:gd name="connsiteX3-39" fmla="*/ 0 w 812800"/>
                <a:gd name="connsiteY3-40" fmla="*/ 406400 h 406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bg1"/>
                </a:solidFill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FB32C83A-F545-854D-AF06-FDF212770D2F}"/>
                </a:ext>
              </a:extLst>
            </p:cNvPr>
            <p:cNvSpPr txBox="1"/>
            <p:nvPr/>
          </p:nvSpPr>
          <p:spPr>
            <a:xfrm>
              <a:off x="3101081" y="1860732"/>
              <a:ext cx="73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8CDD399A-03F1-2245-B114-3EEB2D7B6565}"/>
              </a:ext>
            </a:extLst>
          </p:cNvPr>
          <p:cNvGrpSpPr/>
          <p:nvPr/>
        </p:nvGrpSpPr>
        <p:grpSpPr>
          <a:xfrm flipH="1" flipV="1">
            <a:off x="2308794" y="1408631"/>
            <a:ext cx="2030464" cy="609863"/>
            <a:chOff x="5246304" y="4593021"/>
            <a:chExt cx="2438687" cy="732476"/>
          </a:xfrm>
        </p:grpSpPr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5210A62F-C750-BC46-8D22-969E4A91CA7F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任意多边形 88">
              <a:extLst>
                <a:ext uri="{FF2B5EF4-FFF2-40B4-BE49-F238E27FC236}">
                  <a16:creationId xmlns:a16="http://schemas.microsoft.com/office/drawing/2014/main" id="{4E2A93B5-A325-8C4F-9F20-344F076E01E3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A0044590-5650-1542-83DF-F33F829A4C0F}"/>
              </a:ext>
            </a:extLst>
          </p:cNvPr>
          <p:cNvGrpSpPr/>
          <p:nvPr/>
        </p:nvGrpSpPr>
        <p:grpSpPr>
          <a:xfrm flipH="1">
            <a:off x="2308794" y="4854512"/>
            <a:ext cx="2030464" cy="609863"/>
            <a:chOff x="5246304" y="4593021"/>
            <a:chExt cx="2438687" cy="732476"/>
          </a:xfrm>
        </p:grpSpPr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30DA612B-1A62-E640-AC63-352C06ACB800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任意多边形 91">
              <a:extLst>
                <a:ext uri="{FF2B5EF4-FFF2-40B4-BE49-F238E27FC236}">
                  <a16:creationId xmlns:a16="http://schemas.microsoft.com/office/drawing/2014/main" id="{D266B4A8-9ECD-9144-A185-C41A0B712CE7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E18643FC-5F9D-EB43-AC6A-AD462F97B796}"/>
              </a:ext>
            </a:extLst>
          </p:cNvPr>
          <p:cNvGrpSpPr/>
          <p:nvPr/>
        </p:nvGrpSpPr>
        <p:grpSpPr>
          <a:xfrm flipV="1">
            <a:off x="7464025" y="1408631"/>
            <a:ext cx="2030464" cy="609863"/>
            <a:chOff x="5246304" y="4593021"/>
            <a:chExt cx="2438687" cy="732476"/>
          </a:xfrm>
        </p:grpSpPr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0C82C56B-FC40-C64A-9135-FACFFAE8E6DD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任意多边形 94">
              <a:extLst>
                <a:ext uri="{FF2B5EF4-FFF2-40B4-BE49-F238E27FC236}">
                  <a16:creationId xmlns:a16="http://schemas.microsoft.com/office/drawing/2014/main" id="{7EBD26F7-D6BA-A14B-B47A-DC7ADCDF3F3B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2217996D-494F-5349-B3B3-7E63547470D6}"/>
              </a:ext>
            </a:extLst>
          </p:cNvPr>
          <p:cNvGrpSpPr/>
          <p:nvPr/>
        </p:nvGrpSpPr>
        <p:grpSpPr>
          <a:xfrm>
            <a:off x="7464025" y="4854512"/>
            <a:ext cx="2030464" cy="609863"/>
            <a:chOff x="5246304" y="4593021"/>
            <a:chExt cx="2438687" cy="732476"/>
          </a:xfrm>
        </p:grpSpPr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146F58EC-6DCD-1241-8EE2-D59CAF8C2AC9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任意多边形 97">
              <a:extLst>
                <a:ext uri="{FF2B5EF4-FFF2-40B4-BE49-F238E27FC236}">
                  <a16:creationId xmlns:a16="http://schemas.microsoft.com/office/drawing/2014/main" id="{E0E500A1-7F1E-FC4F-A633-CDF41E3D041F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8" name="文本框 117">
            <a:extLst>
              <a:ext uri="{FF2B5EF4-FFF2-40B4-BE49-F238E27FC236}">
                <a16:creationId xmlns:a16="http://schemas.microsoft.com/office/drawing/2014/main" id="{B0B0EDEE-7E32-194F-B65C-D1FA3025F8F7}"/>
              </a:ext>
            </a:extLst>
          </p:cNvPr>
          <p:cNvSpPr txBox="1"/>
          <p:nvPr/>
        </p:nvSpPr>
        <p:spPr>
          <a:xfrm>
            <a:off x="936793" y="1618123"/>
            <a:ext cx="352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由于证书过期导致的停机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12C466E5-1BC7-EE4C-B858-64CC477129CD}"/>
              </a:ext>
            </a:extLst>
          </p:cNvPr>
          <p:cNvSpPr txBox="1"/>
          <p:nvPr/>
        </p:nvSpPr>
        <p:spPr>
          <a:xfrm>
            <a:off x="8261944" y="1571024"/>
            <a:ext cx="374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不知道他们拥有多少证书和密钥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35FFA3F9-8D16-3045-9D19-4032D39A0AAE}"/>
              </a:ext>
            </a:extLst>
          </p:cNvPr>
          <p:cNvSpPr txBox="1"/>
          <p:nvPr/>
        </p:nvSpPr>
        <p:spPr>
          <a:xfrm>
            <a:off x="936793" y="4355242"/>
            <a:ext cx="292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企业担心他们无法在整个生命周期的各个阶段都确保密钥的安全</a:t>
            </a: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355C5203-4008-0F44-B286-BD1D821695DE}"/>
              </a:ext>
            </a:extLst>
          </p:cNvPr>
          <p:cNvSpPr txBox="1"/>
          <p:nvPr/>
        </p:nvSpPr>
        <p:spPr>
          <a:xfrm>
            <a:off x="8261944" y="4254347"/>
            <a:ext cx="33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无法保护密钥和证书的安全性会使信任大打折扣（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厂商确认企业密钥泄露，有权吊销企业证书）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D446BA41-E40E-E74F-A417-9DAA4246165D}"/>
              </a:ext>
            </a:extLst>
          </p:cNvPr>
          <p:cNvSpPr txBox="1"/>
          <p:nvPr/>
        </p:nvSpPr>
        <p:spPr>
          <a:xfrm>
            <a:off x="447565" y="211963"/>
            <a:ext cx="574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企业证书管理痛点</a:t>
            </a:r>
          </a:p>
        </p:txBody>
      </p:sp>
    </p:spTree>
    <p:extLst>
      <p:ext uri="{BB962C8B-B14F-4D97-AF65-F5344CB8AC3E}">
        <p14:creationId xmlns:p14="http://schemas.microsoft.com/office/powerpoint/2010/main" val="33542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CEF8ECCF-A505-4941-9714-81203DBD90AE}"/>
              </a:ext>
            </a:extLst>
          </p:cNvPr>
          <p:cNvSpPr/>
          <p:nvPr/>
        </p:nvSpPr>
        <p:spPr>
          <a:xfrm>
            <a:off x="1529684" y="1279828"/>
            <a:ext cx="1957137" cy="402656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0385B40-A087-F14D-8A52-FBB45A01C508}"/>
              </a:ext>
            </a:extLst>
          </p:cNvPr>
          <p:cNvGrpSpPr/>
          <p:nvPr/>
        </p:nvGrpSpPr>
        <p:grpSpPr>
          <a:xfrm>
            <a:off x="1776429" y="1491949"/>
            <a:ext cx="1463644" cy="1463644"/>
            <a:chOff x="1776428" y="1767538"/>
            <a:chExt cx="1463644" cy="1463644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8BCBA98-04AE-F842-8082-1511DF4DAE3C}"/>
                </a:ext>
              </a:extLst>
            </p:cNvPr>
            <p:cNvSpPr/>
            <p:nvPr/>
          </p:nvSpPr>
          <p:spPr>
            <a:xfrm>
              <a:off x="1776428" y="1767538"/>
              <a:ext cx="1463644" cy="1463644"/>
            </a:xfrm>
            <a:prstGeom prst="ellipse">
              <a:avLst/>
            </a:prstGeom>
            <a:solidFill>
              <a:srgbClr val="C00000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50123B2-55C0-894E-963D-05D6A449FF5C}"/>
                </a:ext>
              </a:extLst>
            </p:cNvPr>
            <p:cNvSpPr/>
            <p:nvPr/>
          </p:nvSpPr>
          <p:spPr>
            <a:xfrm>
              <a:off x="1932659" y="1921483"/>
              <a:ext cx="1155752" cy="11557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B7E29E73-340F-CE41-88C7-A8F6085C95A8}"/>
              </a:ext>
            </a:extLst>
          </p:cNvPr>
          <p:cNvSpPr/>
          <p:nvPr/>
        </p:nvSpPr>
        <p:spPr>
          <a:xfrm>
            <a:off x="1678185" y="4345045"/>
            <a:ext cx="1660131" cy="36083"/>
          </a:xfrm>
          <a:prstGeom prst="rect">
            <a:avLst/>
          </a:prstGeom>
          <a:gradFill>
            <a:gsLst>
              <a:gs pos="0">
                <a:srgbClr val="D3D3D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5145FE8-CFDB-C64D-9774-5DE8A69064BB}"/>
              </a:ext>
            </a:extLst>
          </p:cNvPr>
          <p:cNvSpPr txBox="1"/>
          <p:nvPr/>
        </p:nvSpPr>
        <p:spPr>
          <a:xfrm>
            <a:off x="1992993" y="4467853"/>
            <a:ext cx="103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FCE09242-BA6B-814E-B6B0-9AD80EE62444}"/>
              </a:ext>
            </a:extLst>
          </p:cNvPr>
          <p:cNvSpPr/>
          <p:nvPr/>
        </p:nvSpPr>
        <p:spPr>
          <a:xfrm>
            <a:off x="3921517" y="1279828"/>
            <a:ext cx="1957137" cy="402656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2DEA95B-7042-4E4E-BC4B-4922F78151F3}"/>
              </a:ext>
            </a:extLst>
          </p:cNvPr>
          <p:cNvGrpSpPr/>
          <p:nvPr/>
        </p:nvGrpSpPr>
        <p:grpSpPr>
          <a:xfrm>
            <a:off x="4168262" y="1491949"/>
            <a:ext cx="1463644" cy="1463644"/>
            <a:chOff x="4168261" y="1767538"/>
            <a:chExt cx="1463644" cy="1463644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0A5860AB-9B8B-6F43-9290-B77C90282F35}"/>
                </a:ext>
              </a:extLst>
            </p:cNvPr>
            <p:cNvSpPr/>
            <p:nvPr/>
          </p:nvSpPr>
          <p:spPr>
            <a:xfrm>
              <a:off x="4168261" y="1767538"/>
              <a:ext cx="1463644" cy="1463644"/>
            </a:xfrm>
            <a:prstGeom prst="ellipse">
              <a:avLst/>
            </a:prstGeom>
            <a:solidFill>
              <a:srgbClr val="C00000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A0342F9-5955-B240-B3E6-62BED0652AEC}"/>
                </a:ext>
              </a:extLst>
            </p:cNvPr>
            <p:cNvSpPr/>
            <p:nvPr/>
          </p:nvSpPr>
          <p:spPr>
            <a:xfrm>
              <a:off x="4324492" y="1921483"/>
              <a:ext cx="1155752" cy="11557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E8502C28-307A-CD4E-9CAE-2D86ED227106}"/>
              </a:ext>
            </a:extLst>
          </p:cNvPr>
          <p:cNvSpPr/>
          <p:nvPr/>
        </p:nvSpPr>
        <p:spPr>
          <a:xfrm>
            <a:off x="4070019" y="4345045"/>
            <a:ext cx="1660131" cy="36083"/>
          </a:xfrm>
          <a:prstGeom prst="rect">
            <a:avLst/>
          </a:prstGeom>
          <a:gradFill>
            <a:gsLst>
              <a:gs pos="0">
                <a:srgbClr val="D3D3D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09C7B51-C237-B54E-B810-5055DEBA4E43}"/>
              </a:ext>
            </a:extLst>
          </p:cNvPr>
          <p:cNvSpPr txBox="1"/>
          <p:nvPr/>
        </p:nvSpPr>
        <p:spPr>
          <a:xfrm>
            <a:off x="4384825" y="4467853"/>
            <a:ext cx="103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6FB4FF2F-9419-404B-8964-343AE9AC45CF}"/>
              </a:ext>
            </a:extLst>
          </p:cNvPr>
          <p:cNvSpPr/>
          <p:nvPr/>
        </p:nvSpPr>
        <p:spPr>
          <a:xfrm>
            <a:off x="6313349" y="1279828"/>
            <a:ext cx="1957137" cy="402656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C6F24BE-CAA9-844C-B951-575C0A0A493A}"/>
              </a:ext>
            </a:extLst>
          </p:cNvPr>
          <p:cNvGrpSpPr/>
          <p:nvPr/>
        </p:nvGrpSpPr>
        <p:grpSpPr>
          <a:xfrm>
            <a:off x="6560095" y="1491949"/>
            <a:ext cx="1463644" cy="1463644"/>
            <a:chOff x="6560094" y="1767538"/>
            <a:chExt cx="1463644" cy="1463644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64D25BC-DC0D-E04A-A9E6-86405A2780EE}"/>
                </a:ext>
              </a:extLst>
            </p:cNvPr>
            <p:cNvSpPr/>
            <p:nvPr/>
          </p:nvSpPr>
          <p:spPr>
            <a:xfrm>
              <a:off x="6560094" y="1767538"/>
              <a:ext cx="1463644" cy="1463644"/>
            </a:xfrm>
            <a:prstGeom prst="ellipse">
              <a:avLst/>
            </a:prstGeom>
            <a:solidFill>
              <a:srgbClr val="C00000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639C3DE-09B7-624A-95A7-91FB5B9742BF}"/>
                </a:ext>
              </a:extLst>
            </p:cNvPr>
            <p:cNvSpPr/>
            <p:nvPr/>
          </p:nvSpPr>
          <p:spPr>
            <a:xfrm>
              <a:off x="6716325" y="1921483"/>
              <a:ext cx="1155752" cy="11557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145A3EF8-52C5-4549-8F9C-5DB00A47B4E8}"/>
              </a:ext>
            </a:extLst>
          </p:cNvPr>
          <p:cNvSpPr/>
          <p:nvPr/>
        </p:nvSpPr>
        <p:spPr>
          <a:xfrm>
            <a:off x="6461852" y="4345045"/>
            <a:ext cx="1660131" cy="36083"/>
          </a:xfrm>
          <a:prstGeom prst="rect">
            <a:avLst/>
          </a:prstGeom>
          <a:gradFill>
            <a:gsLst>
              <a:gs pos="0">
                <a:srgbClr val="D3D3D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155C3FB-0638-874A-8D40-111190931441}"/>
              </a:ext>
            </a:extLst>
          </p:cNvPr>
          <p:cNvSpPr txBox="1"/>
          <p:nvPr/>
        </p:nvSpPr>
        <p:spPr>
          <a:xfrm>
            <a:off x="6776659" y="4467853"/>
            <a:ext cx="103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D99BC664-D23F-0746-92AA-9782B54AE729}"/>
              </a:ext>
            </a:extLst>
          </p:cNvPr>
          <p:cNvSpPr/>
          <p:nvPr/>
        </p:nvSpPr>
        <p:spPr>
          <a:xfrm>
            <a:off x="8705184" y="1279828"/>
            <a:ext cx="1957137" cy="402656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6DF515E-2D0C-5142-A72A-D88E3C93D1B5}"/>
              </a:ext>
            </a:extLst>
          </p:cNvPr>
          <p:cNvGrpSpPr/>
          <p:nvPr/>
        </p:nvGrpSpPr>
        <p:grpSpPr>
          <a:xfrm>
            <a:off x="8951929" y="1491949"/>
            <a:ext cx="1463644" cy="1463644"/>
            <a:chOff x="8951928" y="1767538"/>
            <a:chExt cx="1463644" cy="1463644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8732B5A-2330-F946-9D20-ABCC6B8C6738}"/>
                </a:ext>
              </a:extLst>
            </p:cNvPr>
            <p:cNvSpPr/>
            <p:nvPr/>
          </p:nvSpPr>
          <p:spPr>
            <a:xfrm>
              <a:off x="8951928" y="1767538"/>
              <a:ext cx="1463644" cy="1463644"/>
            </a:xfrm>
            <a:prstGeom prst="ellipse">
              <a:avLst/>
            </a:prstGeom>
            <a:solidFill>
              <a:srgbClr val="C00000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ECAFA82-116E-6B42-9886-57C49B66EBCE}"/>
                </a:ext>
              </a:extLst>
            </p:cNvPr>
            <p:cNvSpPr/>
            <p:nvPr/>
          </p:nvSpPr>
          <p:spPr>
            <a:xfrm>
              <a:off x="9108159" y="1921483"/>
              <a:ext cx="1155752" cy="11557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9AE30D72-F563-1847-9FBE-831CAE0D1A8E}"/>
              </a:ext>
            </a:extLst>
          </p:cNvPr>
          <p:cNvSpPr/>
          <p:nvPr/>
        </p:nvSpPr>
        <p:spPr>
          <a:xfrm>
            <a:off x="8853685" y="4345045"/>
            <a:ext cx="1660131" cy="36083"/>
          </a:xfrm>
          <a:prstGeom prst="rect">
            <a:avLst/>
          </a:prstGeom>
          <a:gradFill>
            <a:gsLst>
              <a:gs pos="0">
                <a:srgbClr val="D3D3D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7142BB2-5FA4-F44D-8BA8-8669BB97E102}"/>
              </a:ext>
            </a:extLst>
          </p:cNvPr>
          <p:cNvSpPr txBox="1"/>
          <p:nvPr/>
        </p:nvSpPr>
        <p:spPr>
          <a:xfrm>
            <a:off x="9168493" y="4467853"/>
            <a:ext cx="103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04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11B356FB-E4E6-E04E-9D2C-5B233C21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736" y="3367593"/>
            <a:ext cx="2271028" cy="52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0"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微软雅黑" charset="0"/>
              </a:rPr>
              <a:t>私钥和证书的</a:t>
            </a:r>
            <a:endParaRPr kumimoji="0"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微软雅黑" charset="0"/>
            </a:endParaRPr>
          </a:p>
          <a:p>
            <a:pPr algn="ctr">
              <a:lnSpc>
                <a:spcPct val="130000"/>
              </a:lnSpc>
            </a:pPr>
            <a:r>
              <a:rPr kumimoji="0"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微软雅黑" charset="0"/>
              </a:rPr>
              <a:t>安全存储</a:t>
            </a:r>
            <a:endParaRPr kumimoji="0"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微软雅黑" charset="0"/>
            </a:endParaRP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AF291FCF-D0C5-9048-930B-795546505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159" y="3382386"/>
            <a:ext cx="1561890" cy="53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0"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微软雅黑" charset="0"/>
              </a:rPr>
              <a:t>所有私钥和证书及相关活动的审计</a:t>
            </a:r>
            <a:endParaRPr kumimoji="0"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微软雅黑" charset="0"/>
            </a:endParaRPr>
          </a:p>
        </p:txBody>
      </p:sp>
      <p:sp>
        <p:nvSpPr>
          <p:cNvPr id="46" name="TextBox 20">
            <a:extLst>
              <a:ext uri="{FF2B5EF4-FFF2-40B4-BE49-F238E27FC236}">
                <a16:creationId xmlns:a16="http://schemas.microsoft.com/office/drawing/2014/main" id="{FE4C8DAD-D4DC-7244-8494-3473CECB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854" y="3388402"/>
            <a:ext cx="21301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避免意外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失效或中断</a:t>
            </a:r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7D0ED1A7-AAE3-6141-89ED-178AACD4D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072" y="3357125"/>
            <a:ext cx="2263192" cy="52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0"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微软雅黑" charset="0"/>
              </a:rPr>
              <a:t>证书全生命</a:t>
            </a:r>
            <a:endParaRPr kumimoji="0"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微软雅黑" charset="0"/>
            </a:endParaRPr>
          </a:p>
          <a:p>
            <a:pPr algn="ctr">
              <a:lnSpc>
                <a:spcPct val="130000"/>
              </a:lnSpc>
            </a:pPr>
            <a:r>
              <a:rPr kumimoji="0"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微软雅黑" charset="0"/>
              </a:rPr>
              <a:t>周期管理服务</a:t>
            </a:r>
            <a:endParaRPr kumimoji="0"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微软雅黑" charset="0"/>
            </a:endParaRPr>
          </a:p>
        </p:txBody>
      </p:sp>
      <p:sp>
        <p:nvSpPr>
          <p:cNvPr id="48" name="矩形 67">
            <a:extLst>
              <a:ext uri="{FF2B5EF4-FFF2-40B4-BE49-F238E27FC236}">
                <a16:creationId xmlns:a16="http://schemas.microsoft.com/office/drawing/2014/main" id="{D30AB1CF-7C55-D343-934B-E059571D0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07233" y="2065991"/>
            <a:ext cx="20020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charset="0"/>
              </a:rPr>
              <a:t>安全性</a:t>
            </a:r>
          </a:p>
        </p:txBody>
      </p:sp>
      <p:sp>
        <p:nvSpPr>
          <p:cNvPr id="49" name="矩形 61">
            <a:extLst>
              <a:ext uri="{FF2B5EF4-FFF2-40B4-BE49-F238E27FC236}">
                <a16:creationId xmlns:a16="http://schemas.microsoft.com/office/drawing/2014/main" id="{F50334AB-BF16-424E-BDC9-A462BE5E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9093" y="2059342"/>
            <a:ext cx="2001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charset="0"/>
              </a:rPr>
              <a:t>可见性</a:t>
            </a:r>
          </a:p>
        </p:txBody>
      </p:sp>
      <p:sp>
        <p:nvSpPr>
          <p:cNvPr id="50" name="矩形 61">
            <a:extLst>
              <a:ext uri="{FF2B5EF4-FFF2-40B4-BE49-F238E27FC236}">
                <a16:creationId xmlns:a16="http://schemas.microsoft.com/office/drawing/2014/main" id="{44F180DA-7B41-7F46-B6A0-F84AE6042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013" y="2059342"/>
            <a:ext cx="2001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charset="0"/>
              </a:rPr>
              <a:t>有效性</a:t>
            </a:r>
          </a:p>
        </p:txBody>
      </p:sp>
      <p:sp>
        <p:nvSpPr>
          <p:cNvPr id="51" name="矩形 61">
            <a:extLst>
              <a:ext uri="{FF2B5EF4-FFF2-40B4-BE49-F238E27FC236}">
                <a16:creationId xmlns:a16="http://schemas.microsoft.com/office/drawing/2014/main" id="{08E47352-8603-194A-805B-8CFA3C184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133" y="2059342"/>
            <a:ext cx="2001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charset="0"/>
              </a:rPr>
              <a:t>一站式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0001477-AA90-0E42-A8D4-FBF584512AA4}"/>
              </a:ext>
            </a:extLst>
          </p:cNvPr>
          <p:cNvSpPr txBox="1"/>
          <p:nvPr/>
        </p:nvSpPr>
        <p:spPr>
          <a:xfrm>
            <a:off x="320243" y="215072"/>
            <a:ext cx="417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证书管理需求</a:t>
            </a:r>
          </a:p>
        </p:txBody>
      </p:sp>
    </p:spTree>
    <p:extLst>
      <p:ext uri="{BB962C8B-B14F-4D97-AF65-F5344CB8AC3E}">
        <p14:creationId xmlns:p14="http://schemas.microsoft.com/office/powerpoint/2010/main" val="10782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1" grpId="0" animBg="1"/>
      <p:bldP spid="15" grpId="0" animBg="1"/>
      <p:bldP spid="16" grpId="0"/>
      <p:bldP spid="18" grpId="0" animBg="1"/>
      <p:bldP spid="22" grpId="0" animBg="1"/>
      <p:bldP spid="23" grpId="0"/>
      <p:bldP spid="25" grpId="0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21470" y="179973"/>
            <a:ext cx="332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行业趋势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D91C2C6-D905-4888-BF7A-D65FC2ACF60B}"/>
              </a:ext>
            </a:extLst>
          </p:cNvPr>
          <p:cNvSpPr txBox="1"/>
          <p:nvPr/>
        </p:nvSpPr>
        <p:spPr>
          <a:xfrm>
            <a:off x="321470" y="1366624"/>
            <a:ext cx="113588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美国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NIST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NCCoE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联合上下游安全厂商发布了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  </a:t>
            </a:r>
            <a:r>
              <a:rPr lang="en-US" altLang="zh-CN" u="sng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Securing Web Transactions: Transport Layer Security (TLS) Server Certificate Management</a:t>
            </a:r>
            <a:r>
              <a:rPr lang="en-US" altLang="zh-CN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草案，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NIST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NCCoE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认识到保护组织客户端和服务器之间的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Web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事务和其他通信至关重要，该实践指南旨在指导企业更好地管理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TLS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服务器证书。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f5æ å¿">
            <a:extLst>
              <a:ext uri="{FF2B5EF4-FFF2-40B4-BE49-F238E27FC236}">
                <a16:creationId xmlns:a16="http://schemas.microsoft.com/office/drawing/2014/main" id="{3DD04ECF-5B68-4575-986B-9B929E9FF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519" y="4449793"/>
            <a:ext cx="690402" cy="69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9F2A2B-0B2B-4C8D-8934-554940DBC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96" y="3332534"/>
            <a:ext cx="2913407" cy="4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èµé¨éåå¾½æ ">
            <a:extLst>
              <a:ext uri="{FF2B5EF4-FFF2-40B4-BE49-F238E27FC236}">
                <a16:creationId xmlns:a16="http://schemas.microsoft.com/office/drawing/2014/main" id="{42F89AA3-D08F-4E3E-8770-D6979CFD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67" y="4382918"/>
            <a:ext cx="852572" cy="82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nafiæ å¿">
            <a:extLst>
              <a:ext uri="{FF2B5EF4-FFF2-40B4-BE49-F238E27FC236}">
                <a16:creationId xmlns:a16="http://schemas.microsoft.com/office/drawing/2014/main" id="{919F37D4-AF3E-44A8-B7A4-2D5EE5C1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297" y="3286435"/>
            <a:ext cx="2625104" cy="5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âdigicertâçå¾çæç´¢ç»æ">
            <a:extLst>
              <a:ext uri="{FF2B5EF4-FFF2-40B4-BE49-F238E27FC236}">
                <a16:creationId xmlns:a16="http://schemas.microsoft.com/office/drawing/2014/main" id="{38243053-87C8-462D-B383-D5123BC2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12" y="3262844"/>
            <a:ext cx="2733955" cy="5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872E7E8-DED1-B54A-89D3-B53655038C30}"/>
              </a:ext>
            </a:extLst>
          </p:cNvPr>
          <p:cNvSpPr/>
          <p:nvPr/>
        </p:nvSpPr>
        <p:spPr>
          <a:xfrm>
            <a:off x="822960" y="3075655"/>
            <a:ext cx="3393440" cy="971365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1F30315-4C22-8C4D-863B-6CE3A24FE86E}"/>
              </a:ext>
            </a:extLst>
          </p:cNvPr>
          <p:cNvSpPr/>
          <p:nvPr/>
        </p:nvSpPr>
        <p:spPr>
          <a:xfrm>
            <a:off x="4307840" y="3075655"/>
            <a:ext cx="3393440" cy="971365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1898F2E-5D06-1643-9994-8A70B58C8C83}"/>
              </a:ext>
            </a:extLst>
          </p:cNvPr>
          <p:cNvSpPr/>
          <p:nvPr/>
        </p:nvSpPr>
        <p:spPr>
          <a:xfrm>
            <a:off x="7792720" y="3075655"/>
            <a:ext cx="3393440" cy="971365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DD7EA10-646F-A144-99DB-966E53796EEF}"/>
              </a:ext>
            </a:extLst>
          </p:cNvPr>
          <p:cNvSpPr/>
          <p:nvPr/>
        </p:nvSpPr>
        <p:spPr>
          <a:xfrm>
            <a:off x="2649849" y="4309313"/>
            <a:ext cx="3393440" cy="971365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EC77C70-39F1-C04D-8BA2-4BAF0FFC6141}"/>
              </a:ext>
            </a:extLst>
          </p:cNvPr>
          <p:cNvSpPr/>
          <p:nvPr/>
        </p:nvSpPr>
        <p:spPr>
          <a:xfrm>
            <a:off x="6114409" y="4309313"/>
            <a:ext cx="3393440" cy="971365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099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75674" y="200389"/>
            <a:ext cx="516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NIST TLS </a:t>
            </a:r>
            <a:r>
              <a:rPr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证书管理最佳实践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AA13A0-3B07-47B3-91CB-836CACF82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76" y="940443"/>
            <a:ext cx="4498324" cy="50668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1A683CC-BF7C-483D-A187-DD716CEEB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160" y="1024407"/>
            <a:ext cx="4274820" cy="38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6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47565" y="211963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err="1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CertManager</a:t>
            </a:r>
            <a:r>
              <a:rPr kumimoji="1" lang="en-US" altLang="zh-CN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解决方案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E5136F9-0F54-4A30-A5A8-651FBF5E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569" y="1177724"/>
            <a:ext cx="6991116" cy="45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2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47566" y="211963"/>
            <a:ext cx="574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CertManager</a:t>
            </a:r>
            <a:r>
              <a:rPr kumimoji="1" lang="en-US" altLang="zh-CN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CN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证书部署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9EAB2CA-00D6-48ED-AEC5-AAC81A771775}"/>
              </a:ext>
            </a:extLst>
          </p:cNvPr>
          <p:cNvSpPr txBox="1"/>
          <p:nvPr/>
        </p:nvSpPr>
        <p:spPr>
          <a:xfrm>
            <a:off x="910555" y="1122889"/>
            <a:ext cx="1085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统一管理网关设备、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云服务、 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WEB SERVERS 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的证书部署和更新，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并提供 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OPENAPI 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与运维系统对接。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1A2FBC-D1A0-4A5B-B40A-41646A193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735" y="1615440"/>
            <a:ext cx="5533159" cy="4328159"/>
          </a:xfrm>
          <a:prstGeom prst="rect">
            <a:avLst/>
          </a:prstGeom>
          <a:effectLst>
            <a:outerShdw blurRad="152400" dist="38100" dir="2700000" algn="ct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92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79B3C290D6989B4AA345B60C5288DA56" ma:contentTypeVersion="6" ma:contentTypeDescription="新建文档。" ma:contentTypeScope="" ma:versionID="2cb3b94436d0cbe11c3bfd347e75786b">
  <xsd:schema xmlns:xsd="http://www.w3.org/2001/XMLSchema" xmlns:xs="http://www.w3.org/2001/XMLSchema" xmlns:p="http://schemas.microsoft.com/office/2006/metadata/properties" xmlns:ns2="faaf1be2-4218-4665-bf25-62d59d0dbfe8" targetNamespace="http://schemas.microsoft.com/office/2006/metadata/properties" ma:root="true" ma:fieldsID="f716f1b57051d534e59de6ad17be71e9" ns2:_="">
    <xsd:import namespace="faaf1be2-4218-4665-bf25-62d59d0db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f1be2-4218-4665-bf25-62d59d0db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B617EB-9D84-449A-91C1-8260D80104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CFA6CC-BEE0-40BC-B718-59BCF9414A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27915F9-07A4-4CDF-A59F-295C70891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af1be2-4218-4665-bf25-62d59d0dbf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Office PowerPoint</Application>
  <PresentationFormat>宽屏</PresentationFormat>
  <Paragraphs>149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Lantinghei SC Demibold</vt:lpstr>
      <vt:lpstr>Lantinghei SC Extralight</vt:lpstr>
      <vt:lpstr>DengXian</vt:lpstr>
      <vt:lpstr>DengXian</vt:lpstr>
      <vt:lpstr>DengXian Light</vt:lpstr>
      <vt:lpstr>方正正大黑简体</vt:lpstr>
      <vt:lpstr>黑体</vt:lpstr>
      <vt:lpstr>微软雅黑</vt:lpstr>
      <vt:lpstr>微软雅黑</vt:lpstr>
      <vt:lpstr>Arial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上海市科技小巨人培育型企业</dc:title>
  <dc:creator>Microsoft Office User</dc:creator>
  <cp:lastModifiedBy>Hana.Lv</cp:lastModifiedBy>
  <cp:revision>620</cp:revision>
  <dcterms:created xsi:type="dcterms:W3CDTF">2018-08-06T08:04:00Z</dcterms:created>
  <dcterms:modified xsi:type="dcterms:W3CDTF">2019-09-24T10:49:34Z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2052-10.1.0.7669</vt:lpwstr>
  </property>
  <property fmtid="{D5CDD505-2E9C-101B-9397-08002B2CF9AE}" pid="4" name="ContentTypeId">
    <vt:lpwstr>0x01010079B3C290D6989B4AA345B60C5288DA56</vt:lpwstr>
  </property>
</Properties>
</file>